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15" r:id="rId4"/>
    <p:sldId id="321" r:id="rId5"/>
    <p:sldId id="323" r:id="rId6"/>
    <p:sldId id="320" r:id="rId7"/>
    <p:sldId id="316" r:id="rId8"/>
    <p:sldId id="317" r:id="rId9"/>
    <p:sldId id="318" r:id="rId10"/>
    <p:sldId id="322" r:id="rId11"/>
    <p:sldId id="258" r:id="rId12"/>
    <p:sldId id="293" r:id="rId13"/>
    <p:sldId id="292" r:id="rId14"/>
    <p:sldId id="260" r:id="rId15"/>
    <p:sldId id="294" r:id="rId16"/>
    <p:sldId id="308" r:id="rId17"/>
    <p:sldId id="301" r:id="rId18"/>
    <p:sldId id="297" r:id="rId19"/>
    <p:sldId id="302" r:id="rId20"/>
    <p:sldId id="303" r:id="rId21"/>
    <p:sldId id="310" r:id="rId22"/>
    <p:sldId id="305" r:id="rId23"/>
    <p:sldId id="300" r:id="rId24"/>
    <p:sldId id="306" r:id="rId25"/>
    <p:sldId id="307" r:id="rId26"/>
    <p:sldId id="312" r:id="rId27"/>
    <p:sldId id="314" r:id="rId2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A52"/>
    <a:srgbClr val="98C723"/>
    <a:srgbClr val="FF3399"/>
    <a:srgbClr val="5B6973"/>
    <a:srgbClr val="9966FF"/>
    <a:srgbClr val="D8D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>
        <p:scale>
          <a:sx n="100" d="100"/>
          <a:sy n="100" d="100"/>
        </p:scale>
        <p:origin x="-25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3D4816-7AED-4179-8524-C6823BBE8A53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182EC17-7BCA-4DBD-A816-6C4185D6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9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32D23C-FB22-4BBA-81A5-51663E8FF1DF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B60A0-0B1E-4A40-BBF2-2CD42CB72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94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85374D-6D3E-4B1C-8F80-1A20EC99751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E67618-904B-4138-A025-8B4E4CFDFB5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04869-B33B-4467-8BBC-EC3A870193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03B7B0-EF70-44C2-B0DC-A6590B115FB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57C18C-EB26-4C62-B7C3-535159365A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B4565-8476-42DD-8ECF-9CE824F996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AFDFC-AB47-4A1C-ADC7-D9FFD4F03803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E4D73-FE40-4E68-8324-D345F1381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6112E-983D-46DD-BC74-890C0CA10FBA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F4661-9D2F-412E-8301-0CBB070199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152897-D954-420B-850E-22209628AA83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EF531-4E1F-4387-BA22-2167EA75C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7F519B-F6F4-4F89-8F46-B2B03D6C4B8A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14B74-1FCB-420A-98FD-01B426764F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53DF1F-A7A3-4E80-A12C-EA13707F284B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BAE08-8FBB-44C7-8C47-492CE3E5F2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F98E22-B7E0-4F57-BC10-35BEF34815E1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6B6DE-06C1-4149-BDBC-995F658676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E77DB-A0B3-4FF1-8DC7-1586ADDE2DC5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D19FB-DF80-472D-88D0-28E5E4567F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DBBD9-F08A-474E-B1E7-9A8BF627427C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D80BD-6ECC-4173-B96D-7EA6B79865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E6C5F-F264-4B4B-97B9-B80FC0A0B048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75B2C-4276-40B5-9F78-8EDEF87D18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BFBBE-D9D5-449C-B346-91730D2D38F0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209ED-1983-4F02-B9CD-086FF53911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96A62B-81F1-433A-8EDE-F5E6A7CB292B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4C7C2-EA11-4CBF-967D-AA0734152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8B5AB3-8EE3-451B-B459-514EC5D1E321}" type="datetimeFigureOut">
              <a:rPr lang="ru-RU" smtClean="0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7E13753-0342-4F65-A69A-B02DDD23B2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B21A142259595685B97834B896D6C3628941FFA65343D4CC6C10C9B05C044E178BEEF860BD4EFD4Q0Y1M" TargetMode="External"/><Relationship Id="rId2" Type="http://schemas.openxmlformats.org/officeDocument/2006/relationships/hyperlink" Target="consultantplus://offline/ref=F263AD763D4F9EF37673D0C84E561F5C9956A86A140A087F7F592E7D7D367956E9A4A4EE6FC3E49D02N7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6877484003500E6AE7ECFA958B16174133A1E02E87B0ECCBF16A3A72FFCEEDDE9E64DB4EB551790j76AM" TargetMode="External"/><Relationship Id="rId2" Type="http://schemas.openxmlformats.org/officeDocument/2006/relationships/hyperlink" Target="consultantplus://offline/ref=54E0DFF581443CF251AAB6D12C55185BE2F8CEE1FECECEB0ACDB27FE2097BD77ECF1B04E817680D1Z449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06877484003500E6AE7ECFA958B16174133A1E02E87B0ECCBF16A3A72FFCEEDDE9E64DB4EB551795j76C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9B00C365AD95D4F337F291FF8B56D247A76CB4538459AA0AB85FEA34582F98BA237D812354DD225CFA7FFDAEC11AE4C9793A65A42X3p3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09B00C365AD95D4F337F291FF8B56D247A76C84139489AA0AB85FEA34582F98BA237D811334DD9759FE8FE86AA40BD4E9693A45F5E33C0C9X1p1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827088" y="433388"/>
            <a:ext cx="7632700" cy="115887"/>
          </a:xfrm>
          <a:prstGeom prst="rect">
            <a:avLst/>
          </a:prstGeom>
          <a:solidFill>
            <a:srgbClr val="98C7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1" name="Rectangle 15"/>
          <p:cNvSpPr>
            <a:spLocks noChangeArrowheads="1"/>
          </p:cNvSpPr>
          <p:nvPr/>
        </p:nvSpPr>
        <p:spPr bwMode="auto">
          <a:xfrm>
            <a:off x="3552825" y="236538"/>
            <a:ext cx="4932363" cy="115887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827088" y="6408738"/>
            <a:ext cx="7632700" cy="115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3552825" y="6597650"/>
            <a:ext cx="4932363" cy="115888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833438" y="433388"/>
            <a:ext cx="7632700" cy="115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5" name="Rectangle 15"/>
          <p:cNvSpPr>
            <a:spLocks noChangeArrowheads="1"/>
          </p:cNvSpPr>
          <p:nvPr/>
        </p:nvSpPr>
        <p:spPr bwMode="auto">
          <a:xfrm>
            <a:off x="3559175" y="220663"/>
            <a:ext cx="4932363" cy="115887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3438" y="6381750"/>
            <a:ext cx="7632700" cy="1158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3559175" y="6581775"/>
            <a:ext cx="4932363" cy="115888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grpSp>
        <p:nvGrpSpPr>
          <p:cNvPr id="2058" name="Группа 12"/>
          <p:cNvGrpSpPr>
            <a:grpSpLocks/>
          </p:cNvGrpSpPr>
          <p:nvPr/>
        </p:nvGrpSpPr>
        <p:grpSpPr bwMode="auto">
          <a:xfrm>
            <a:off x="385763" y="1412875"/>
            <a:ext cx="7858125" cy="3240088"/>
            <a:chOff x="251520" y="1412875"/>
            <a:chExt cx="7859266" cy="3240261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550013" y="1700228"/>
              <a:ext cx="7560773" cy="2952908"/>
            </a:xfrm>
            <a:prstGeom prst="rect">
              <a:avLst/>
            </a:prstGeom>
            <a:solidFill>
              <a:srgbClr val="5B6973"/>
            </a:solidFill>
          </p:spPr>
          <p:txBody>
            <a:bodyPr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rgbClr val="40315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   </a:t>
              </a:r>
              <a:endPara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  <a:cs typeface="Arial" pitchFamily="34" charset="0"/>
              </a:endParaRPr>
            </a:p>
          </p:txBody>
        </p:sp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251520" y="1412875"/>
              <a:ext cx="7714782" cy="30957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  <a:t>Особенности представления 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  <a:t/>
              </a:r>
              <a:b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</a:b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  <a:t>отдельных форм отчетности персонифицированного учета</a:t>
              </a: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r>
                <a:rPr lang="ru-RU" sz="3200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mbria" pitchFamily="18" charset="0"/>
                </a:rPr>
                <a:t>в Пенсионный фонд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42875" y="1196975"/>
            <a:ext cx="8677597" cy="4392265"/>
          </a:xfrm>
          <a:prstGeom prst="rect">
            <a:avLst/>
          </a:prstGeom>
          <a:noFill/>
        </p:spPr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rgbClr val="404A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СЗВ-СТАЖ  </a:t>
            </a:r>
            <a:r>
              <a:rPr lang="ru-RU" sz="1300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ежегодно, не позднее 1 марта года, следующего за отчетным годом</a:t>
            </a:r>
          </a:p>
          <a:p>
            <a:pPr algn="just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исключением случаев, если иные сроки предусмотрены Федеральным законом №27-ФЗ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endParaRPr lang="ru-RU" sz="13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</a:rPr>
              <a:t>при ликвидации организации</a:t>
            </a:r>
            <a:r>
              <a:rPr lang="ru-RU" sz="1400" dirty="0"/>
              <a:t> - юридического лица (прекращении физическим лицом деятельности в качестве индивидуального предпринимателя - работодателя) - 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 течение одного месяца со дня утверждения промежуточного ликвидационного баланса</a:t>
            </a:r>
            <a:r>
              <a:rPr lang="ru-RU" sz="1400" dirty="0"/>
              <a:t> (принятия решения о прекращении деятельности в качестве индивидуального предпринимателя), но не позднее дня представления в федеральный орган исполнительной власти, осуществляющий государственную регистрацию юридических лиц и индивидуальных предпринимателей, документов для государственной регистрации при ликвидации юридического лица (прекращении физическим лицом деятельности в качестве индивидуального предпринимателя</a:t>
            </a:r>
            <a:r>
              <a:rPr lang="ru-RU" sz="1400" dirty="0" smtClean="0"/>
              <a:t>);</a:t>
            </a:r>
          </a:p>
          <a:p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</a:rPr>
              <a:t>реорганизации организации</a:t>
            </a:r>
            <a:r>
              <a:rPr lang="ru-RU" sz="1400" dirty="0"/>
              <a:t> - юридического лица - 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 течение одного месяца со дня утверждения передаточного акта</a:t>
            </a:r>
            <a:r>
              <a:rPr lang="ru-RU" sz="1400" dirty="0"/>
              <a:t> (разделительного баланса), но не позднее дня представления в федеральный орган исполнительной власти, осуществляющий государственную регистрацию юридических лиц и индивидуальных предпринимателей, документов для государственной регистрации юридического лица, создаваемого путем реорганизации</a:t>
            </a:r>
            <a:r>
              <a:rPr lang="ru-RU" sz="1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1400" b="1" i="1" dirty="0">
                <a:solidFill>
                  <a:schemeClr val="accent4">
                    <a:lumMod val="75000"/>
                  </a:schemeClr>
                </a:solidFill>
              </a:rPr>
              <a:t>при назначении пенсии работнику</a:t>
            </a:r>
            <a:r>
              <a:rPr lang="ru-RU" sz="1400" dirty="0"/>
              <a:t> - сведения о застрахованном лице, подавшем заявление о назначении страховой пенсии или страховой и накопительной пенсий, страхователь представляет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 течение трех календарных дней</a:t>
            </a:r>
            <a:r>
              <a:rPr lang="ru-RU" sz="1400" dirty="0"/>
              <a:t> со дня поступления к страхователю запроса органа Пенсионного фонда Российской Федерации либо обращения застрахованного лица к страхователю.</a:t>
            </a:r>
          </a:p>
        </p:txBody>
      </p:sp>
      <p:grpSp>
        <p:nvGrpSpPr>
          <p:cNvPr id="11267" name="Группа 13"/>
          <p:cNvGrpSpPr>
            <a:grpSpLocks/>
          </p:cNvGrpSpPr>
          <p:nvPr/>
        </p:nvGrpSpPr>
        <p:grpSpPr bwMode="auto">
          <a:xfrm>
            <a:off x="3348038" y="530225"/>
            <a:ext cx="4932362" cy="458788"/>
            <a:chOff x="3552408" y="89990"/>
            <a:chExt cx="4932362" cy="574578"/>
          </a:xfrm>
        </p:grpSpPr>
        <p:sp>
          <p:nvSpPr>
            <p:cNvPr id="11271" name="Rectangle 15"/>
            <p:cNvSpPr>
              <a:spLocks noChangeArrowheads="1"/>
            </p:cNvSpPr>
            <p:nvPr/>
          </p:nvSpPr>
          <p:spPr bwMode="auto">
            <a:xfrm>
              <a:off x="3552408" y="89990"/>
              <a:ext cx="4932362" cy="458690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bg1"/>
                  </a:solidFill>
                  <a:latin typeface="Arial" charset="0"/>
                </a:rPr>
                <a:t>Срок представления</a:t>
              </a:r>
            </a:p>
          </p:txBody>
        </p:sp>
        <p:sp>
          <p:nvSpPr>
            <p:cNvPr id="11272" name="Rectangle 15"/>
            <p:cNvSpPr>
              <a:spLocks noChangeArrowheads="1"/>
            </p:cNvSpPr>
            <p:nvPr/>
          </p:nvSpPr>
          <p:spPr bwMode="auto">
            <a:xfrm>
              <a:off x="3552408" y="548680"/>
              <a:ext cx="4932362" cy="11588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11269" name="Заголовок 1"/>
          <p:cNvSpPr txBox="1">
            <a:spLocks/>
          </p:cNvSpPr>
          <p:nvPr/>
        </p:nvSpPr>
        <p:spPr bwMode="auto">
          <a:xfrm>
            <a:off x="250825" y="5589240"/>
            <a:ext cx="7705725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3619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На лиц, признанных безработными в установленном  законодательством порядке </a:t>
            </a:r>
            <a:r>
              <a:rPr lang="ru-RU" altLang="ru-RU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СЗВ-СТАЖ представляют органы службы занятости</a:t>
            </a:r>
            <a:r>
              <a:rPr lang="ru-RU" altLang="ru-RU" sz="13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1331913" y="530225"/>
            <a:ext cx="1655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СЗВ-СТАЖ</a:t>
            </a:r>
            <a:endParaRPr lang="ru-RU" alt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10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/>
          <p:cNvSpPr>
            <a:spLocks noChangeArrowheads="1"/>
          </p:cNvSpPr>
          <p:nvPr/>
        </p:nvSpPr>
        <p:spPr bwMode="auto">
          <a:xfrm>
            <a:off x="806449" y="5013176"/>
            <a:ext cx="3143250" cy="10715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«Сведения о страховом стаже застрахованных лиц»</a:t>
            </a:r>
          </a:p>
        </p:txBody>
      </p:sp>
      <p:sp>
        <p:nvSpPr>
          <p:cNvPr id="12291" name="AutoShape 5"/>
          <p:cNvSpPr>
            <a:spLocks noChangeArrowheads="1"/>
          </p:cNvSpPr>
          <p:nvPr/>
        </p:nvSpPr>
        <p:spPr bwMode="auto">
          <a:xfrm>
            <a:off x="4572000" y="5013176"/>
            <a:ext cx="3143250" cy="10715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«Сведения по страхователю, передаваемые в ПФР для ведения индивидуального (персонифицированного) учета» (опись)</a:t>
            </a:r>
          </a:p>
        </p:txBody>
      </p:sp>
      <p:grpSp>
        <p:nvGrpSpPr>
          <p:cNvPr id="12292" name="Группа 25"/>
          <p:cNvGrpSpPr>
            <a:grpSpLocks/>
          </p:cNvGrpSpPr>
          <p:nvPr/>
        </p:nvGrpSpPr>
        <p:grpSpPr bwMode="auto">
          <a:xfrm>
            <a:off x="857250" y="2737123"/>
            <a:ext cx="6643687" cy="936104"/>
            <a:chOff x="857224" y="2710056"/>
            <a:chExt cx="6643734" cy="1147572"/>
          </a:xfrm>
          <a:solidFill>
            <a:schemeClr val="bg1">
              <a:lumMod val="75000"/>
            </a:schemeClr>
          </a:solidFill>
        </p:grpSpPr>
        <p:sp>
          <p:nvSpPr>
            <p:cNvPr id="12304" name="Rectangle 15"/>
            <p:cNvSpPr>
              <a:spLocks noChangeArrowheads="1"/>
            </p:cNvSpPr>
            <p:nvPr/>
          </p:nvSpPr>
          <p:spPr bwMode="auto">
            <a:xfrm>
              <a:off x="857224" y="2710056"/>
              <a:ext cx="6643734" cy="9710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Пакет отчетности,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представляемой работодателем в орган ПФР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за отчетный период - календарный год</a:t>
              </a:r>
            </a:p>
          </p:txBody>
        </p:sp>
        <p:sp>
          <p:nvSpPr>
            <p:cNvPr id="12305" name="Rectangle 15"/>
            <p:cNvSpPr>
              <a:spLocks noChangeArrowheads="1"/>
            </p:cNvSpPr>
            <p:nvPr/>
          </p:nvSpPr>
          <p:spPr bwMode="auto">
            <a:xfrm>
              <a:off x="1357290" y="3792536"/>
              <a:ext cx="6072230" cy="650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12294" name="Группа 24"/>
          <p:cNvGrpSpPr>
            <a:grpSpLocks/>
          </p:cNvGrpSpPr>
          <p:nvPr/>
        </p:nvGrpSpPr>
        <p:grpSpPr bwMode="auto">
          <a:xfrm>
            <a:off x="285750" y="836713"/>
            <a:ext cx="8572500" cy="1800199"/>
            <a:chOff x="187294" y="900362"/>
            <a:chExt cx="8572560" cy="1838071"/>
          </a:xfrm>
        </p:grpSpPr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187294" y="900362"/>
              <a:ext cx="8572560" cy="1393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u="sng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rPr>
                <a:t>Форма </a:t>
              </a:r>
              <a:r>
                <a:rPr lang="ru-RU" altLang="ru-RU" sz="1400" b="1" u="sng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rPr>
                <a:t>СЗВ-СТАЖ </a:t>
              </a:r>
            </a:p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46466A"/>
                  </a:solidFill>
                  <a:latin typeface="Arial" charset="0"/>
                </a:rPr>
                <a:t>заполняется и представляется страхователями на всех застрахованных лиц, находящихся со страхователем </a:t>
              </a:r>
              <a:r>
                <a:rPr lang="ru-RU" altLang="ru-RU" sz="1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rPr>
                <a:t>в трудовых отношениях </a:t>
              </a:r>
              <a:r>
                <a:rPr lang="ru-RU" altLang="ru-RU" sz="1400" b="1" dirty="0">
                  <a:solidFill>
                    <a:srgbClr val="46466A"/>
                  </a:solidFill>
                  <a:latin typeface="Arial" charset="0"/>
                </a:rPr>
                <a:t>(в том числе с которым заключены трудовые договоры гражданско-правового характера, на вознаграждения по которым в соответствии с законодательством Российской Федерации о налогах и сборах начисляются страховые взносы)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600" b="1" dirty="0">
                <a:solidFill>
                  <a:srgbClr val="46466A"/>
                </a:solidFill>
                <a:latin typeface="Arial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214546" y="2643321"/>
              <a:ext cx="6545308" cy="95112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4000499" y="4224360"/>
            <a:ext cx="357187" cy="285750"/>
            <a:chOff x="2643174" y="3429000"/>
            <a:chExt cx="347666" cy="357190"/>
          </a:xfrm>
          <a:solidFill>
            <a:srgbClr val="5B6973"/>
          </a:solidFill>
        </p:grpSpPr>
        <p:sp>
          <p:nvSpPr>
            <p:cNvPr id="30" name="Прямоугольник 29"/>
            <p:cNvSpPr/>
            <p:nvPr/>
          </p:nvSpPr>
          <p:spPr>
            <a:xfrm>
              <a:off x="2785331" y="3429000"/>
              <a:ext cx="72623" cy="357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43174" y="3571876"/>
              <a:ext cx="347666" cy="714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2296" name="Группа 35"/>
          <p:cNvGrpSpPr>
            <a:grpSpLocks/>
          </p:cNvGrpSpPr>
          <p:nvPr/>
        </p:nvGrpSpPr>
        <p:grpSpPr bwMode="auto">
          <a:xfrm>
            <a:off x="1214437" y="3786199"/>
            <a:ext cx="2428875" cy="1071562"/>
            <a:chOff x="1285852" y="4357694"/>
            <a:chExt cx="1938350" cy="8667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366933" y="4438593"/>
              <a:ext cx="1857269" cy="785881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285852" y="4357694"/>
              <a:ext cx="1857269" cy="785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</a:rPr>
                <a:t>форма СЗВ-СТАЖ</a:t>
              </a:r>
            </a:p>
          </p:txBody>
        </p:sp>
      </p:grpSp>
      <p:grpSp>
        <p:nvGrpSpPr>
          <p:cNvPr id="12297" name="Группа 36"/>
          <p:cNvGrpSpPr>
            <a:grpSpLocks/>
          </p:cNvGrpSpPr>
          <p:nvPr/>
        </p:nvGrpSpPr>
        <p:grpSpPr bwMode="auto">
          <a:xfrm>
            <a:off x="4929187" y="3758975"/>
            <a:ext cx="2428875" cy="1071562"/>
            <a:chOff x="1285852" y="4357694"/>
            <a:chExt cx="1938350" cy="86678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366933" y="4438593"/>
              <a:ext cx="1857269" cy="785881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285852" y="4357694"/>
              <a:ext cx="1857269" cy="7858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srgbClr val="FFFF00"/>
                </a:solidFill>
              </a:endParaRPr>
            </a:p>
            <a:p>
              <a:pPr algn="ctr">
                <a:defRPr/>
              </a:pPr>
              <a:r>
                <a:rPr lang="ru-RU" sz="2000" b="1" dirty="0">
                  <a:solidFill>
                    <a:srgbClr val="FFFF00"/>
                  </a:solidFill>
                </a:rPr>
                <a:t>форма ОДВ-1</a:t>
              </a:r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11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33963"/>
            <a:ext cx="7581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5819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5"/>
          <p:cNvSpPr>
            <a:spLocks noChangeArrowheads="1"/>
          </p:cNvSpPr>
          <p:nvPr/>
        </p:nvSpPr>
        <p:spPr bwMode="auto">
          <a:xfrm>
            <a:off x="6340475" y="71438"/>
            <a:ext cx="2446338" cy="3333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C000"/>
                </a:solidFill>
                <a:latin typeface="Arial" charset="0"/>
              </a:rPr>
              <a:t>форма СЗВ-СТАЖ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45834"/>
            <a:ext cx="504056" cy="2931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Разделы </a:t>
            </a:r>
            <a:r>
              <a:rPr lang="ru-RU" sz="1100" b="1" dirty="0">
                <a:solidFill>
                  <a:srgbClr val="FF0000"/>
                </a:solidFill>
              </a:rPr>
              <a:t>1, 2, 3 </a:t>
            </a:r>
            <a:r>
              <a:rPr lang="ru-RU" sz="1100" b="1" dirty="0">
                <a:solidFill>
                  <a:srgbClr val="404A52"/>
                </a:solidFill>
              </a:rPr>
              <a:t>– заполняются для всех типов сведений: </a:t>
            </a:r>
            <a:r>
              <a:rPr lang="ru-RU" sz="1100" b="1" dirty="0">
                <a:solidFill>
                  <a:srgbClr val="FF0000"/>
                </a:solidFill>
              </a:rPr>
              <a:t>исходная, дополняющая, назначение пенсии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611188" y="1270000"/>
            <a:ext cx="215900" cy="2879725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088" y="1270000"/>
            <a:ext cx="214312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7088" y="2133600"/>
            <a:ext cx="214312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27088" y="2493963"/>
            <a:ext cx="214312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962258"/>
            <a:ext cx="504056" cy="18511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Разделы </a:t>
            </a:r>
            <a:r>
              <a:rPr lang="ru-RU" sz="1100" b="1" dirty="0">
                <a:solidFill>
                  <a:srgbClr val="FF0000"/>
                </a:solidFill>
              </a:rPr>
              <a:t>4,5</a:t>
            </a:r>
            <a:r>
              <a:rPr lang="ru-RU" sz="1100" b="1" dirty="0">
                <a:solidFill>
                  <a:srgbClr val="404A52"/>
                </a:solidFill>
              </a:rPr>
              <a:t>– заполняются только для типа  сведений: </a:t>
            </a:r>
            <a:r>
              <a:rPr lang="ru-RU" sz="1100" b="1" dirty="0">
                <a:solidFill>
                  <a:srgbClr val="FF0000"/>
                </a:solidFill>
              </a:rPr>
              <a:t>назначение пенсии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611188" y="5016500"/>
            <a:ext cx="215900" cy="1025525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28675" y="4962525"/>
            <a:ext cx="214313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8675" y="5538788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>
            <a:off x="8316913" y="2349500"/>
            <a:ext cx="827087" cy="5064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дата увольнения </a:t>
            </a:r>
            <a:r>
              <a:rPr lang="en-US" sz="900" b="1" dirty="0">
                <a:solidFill>
                  <a:srgbClr val="404A52"/>
                </a:solidFill>
                <a:latin typeface="+mn-lt"/>
                <a:cs typeface="+mn-cs"/>
              </a:rPr>
              <a:t>  </a:t>
            </a:r>
            <a:r>
              <a:rPr lang="ru-RU" sz="900" b="1" dirty="0">
                <a:solidFill>
                  <a:srgbClr val="FF0000"/>
                </a:solidFill>
                <a:latin typeface="+mn-lt"/>
                <a:cs typeface="+mn-cs"/>
              </a:rPr>
              <a:t>31.12.20</a:t>
            </a:r>
            <a:r>
              <a:rPr lang="en-US" sz="900" b="1" dirty="0">
                <a:solidFill>
                  <a:srgbClr val="FF0000"/>
                </a:solidFill>
                <a:latin typeface="+mn-lt"/>
                <a:cs typeface="+mn-cs"/>
              </a:rPr>
              <a:t>XX</a:t>
            </a:r>
            <a:r>
              <a:rPr lang="ru-RU" sz="9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cxnSp>
        <p:nvCxnSpPr>
          <p:cNvPr id="19" name="Прямая со стрелкой 18"/>
          <p:cNvCxnSpPr>
            <a:stCxn id="17" idx="2"/>
          </p:cNvCxnSpPr>
          <p:nvPr/>
        </p:nvCxnSpPr>
        <p:spPr>
          <a:xfrm flipH="1">
            <a:off x="8316913" y="2855913"/>
            <a:ext cx="414337" cy="64452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933825"/>
            <a:ext cx="1150937" cy="25241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3708400" y="3716338"/>
            <a:ext cx="1295400" cy="2174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33825"/>
            <a:ext cx="1008063" cy="39052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H="1">
            <a:off x="4932363" y="3716338"/>
            <a:ext cx="576262" cy="2174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719138" cy="287337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 flipH="1">
            <a:off x="5435600" y="3716338"/>
            <a:ext cx="576263" cy="28892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5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1327150" cy="115093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33825"/>
            <a:ext cx="1150938" cy="115093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45"/>
          <p:cNvCxnSpPr>
            <a:endCxn id="13333" idx="0"/>
          </p:cNvCxnSpPr>
          <p:nvPr/>
        </p:nvCxnSpPr>
        <p:spPr>
          <a:xfrm>
            <a:off x="6516688" y="3716338"/>
            <a:ext cx="14287" cy="2174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7164388" y="3716338"/>
            <a:ext cx="720725" cy="21748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12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9"/>
          <p:cNvGrpSpPr>
            <a:grpSpLocks/>
          </p:cNvGrpSpPr>
          <p:nvPr/>
        </p:nvGrpSpPr>
        <p:grpSpPr bwMode="auto">
          <a:xfrm>
            <a:off x="1258888" y="142875"/>
            <a:ext cx="7200900" cy="571500"/>
            <a:chOff x="1258888" y="142852"/>
            <a:chExt cx="7200900" cy="428628"/>
          </a:xfrm>
          <a:solidFill>
            <a:schemeClr val="bg1">
              <a:lumMod val="75000"/>
            </a:schemeClr>
          </a:solidFill>
        </p:grpSpPr>
        <p:sp>
          <p:nvSpPr>
            <p:cNvPr id="14362" name="Rectangle 15"/>
            <p:cNvSpPr>
              <a:spLocks noChangeArrowheads="1"/>
            </p:cNvSpPr>
            <p:nvPr/>
          </p:nvSpPr>
          <p:spPr bwMode="auto">
            <a:xfrm>
              <a:off x="1258888" y="142852"/>
              <a:ext cx="7200900" cy="357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solidFill>
                    <a:srgbClr val="404A52"/>
                  </a:solidFill>
                  <a:latin typeface="Arial" charset="0"/>
                </a:rPr>
                <a:t>Сведения о страховом стаже застрахованных лиц (форма СЗВ-СТАЖ</a:t>
              </a:r>
              <a:r>
                <a:rPr lang="ru-RU" altLang="ru-RU" sz="1400" b="1">
                  <a:solidFill>
                    <a:srgbClr val="46466A"/>
                  </a:solidFill>
                </a:rPr>
                <a:t>)</a:t>
              </a:r>
            </a:p>
          </p:txBody>
        </p:sp>
        <p:sp>
          <p:nvSpPr>
            <p:cNvPr id="14363" name="Rectangle 15"/>
            <p:cNvSpPr>
              <a:spLocks noChangeArrowheads="1"/>
            </p:cNvSpPr>
            <p:nvPr/>
          </p:nvSpPr>
          <p:spPr bwMode="auto">
            <a:xfrm>
              <a:off x="1714480" y="500042"/>
              <a:ext cx="6715172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1785938" y="1598613"/>
            <a:ext cx="287337" cy="287337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357188" y="785813"/>
            <a:ext cx="78581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>
                <a:solidFill>
                  <a:srgbClr val="404A52"/>
                </a:solidFill>
                <a:latin typeface="Arial" charset="0"/>
              </a:rPr>
              <a:t>предназначена для представления сведений за отчетные периоды </a:t>
            </a:r>
            <a:r>
              <a:rPr lang="ru-RU" altLang="ru-RU" sz="1300" b="1" u="sng">
                <a:solidFill>
                  <a:srgbClr val="404A52"/>
                </a:solidFill>
                <a:latin typeface="Arial" charset="0"/>
              </a:rPr>
              <a:t>начиная с 01.01.2017</a:t>
            </a:r>
          </a:p>
        </p:txBody>
      </p:sp>
      <p:grpSp>
        <p:nvGrpSpPr>
          <p:cNvPr id="14342" name="Группа 31"/>
          <p:cNvGrpSpPr>
            <a:grpSpLocks/>
          </p:cNvGrpSpPr>
          <p:nvPr/>
        </p:nvGrpSpPr>
        <p:grpSpPr bwMode="auto">
          <a:xfrm>
            <a:off x="1000125" y="1214438"/>
            <a:ext cx="6643688" cy="392112"/>
            <a:chOff x="1000100" y="1044561"/>
            <a:chExt cx="6643734" cy="391937"/>
          </a:xfrm>
          <a:solidFill>
            <a:schemeClr val="bg1">
              <a:lumMod val="75000"/>
            </a:schemeClr>
          </a:solidFill>
        </p:grpSpPr>
        <p:sp>
          <p:nvSpPr>
            <p:cNvPr id="14360" name="Rectangle 15"/>
            <p:cNvSpPr>
              <a:spLocks noChangeArrowheads="1"/>
            </p:cNvSpPr>
            <p:nvPr/>
          </p:nvSpPr>
          <p:spPr bwMode="auto">
            <a:xfrm>
              <a:off x="1000100" y="1044561"/>
              <a:ext cx="6643734" cy="312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>
                  <a:solidFill>
                    <a:srgbClr val="46466A"/>
                  </a:solidFill>
                  <a:latin typeface="Arial" charset="0"/>
                </a:rPr>
                <a:t>Типы сведений</a:t>
              </a:r>
            </a:p>
          </p:txBody>
        </p:sp>
        <p:sp>
          <p:nvSpPr>
            <p:cNvPr id="14361" name="Rectangle 15"/>
            <p:cNvSpPr>
              <a:spLocks noChangeArrowheads="1"/>
            </p:cNvSpPr>
            <p:nvPr/>
          </p:nvSpPr>
          <p:spPr bwMode="auto">
            <a:xfrm>
              <a:off x="1571604" y="1357298"/>
              <a:ext cx="6072230" cy="79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14343" name="Группа 25"/>
          <p:cNvGrpSpPr>
            <a:grpSpLocks/>
          </p:cNvGrpSpPr>
          <p:nvPr/>
        </p:nvGrpSpPr>
        <p:grpSpPr bwMode="auto">
          <a:xfrm>
            <a:off x="642938" y="1884363"/>
            <a:ext cx="2428875" cy="357187"/>
            <a:chOff x="1285852" y="4357694"/>
            <a:chExt cx="1938350" cy="8667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66933" y="4438592"/>
              <a:ext cx="1857269" cy="785882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85852" y="4357694"/>
              <a:ext cx="1857269" cy="78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C000"/>
                  </a:solidFill>
                </a:rPr>
                <a:t>исходная</a:t>
              </a:r>
            </a:p>
          </p:txBody>
        </p:sp>
      </p:grpSp>
      <p:sp>
        <p:nvSpPr>
          <p:cNvPr id="33" name="Стрелка вправо 32"/>
          <p:cNvSpPr>
            <a:spLocks noChangeArrowheads="1"/>
          </p:cNvSpPr>
          <p:nvPr/>
        </p:nvSpPr>
        <p:spPr bwMode="auto">
          <a:xfrm rot="5400000">
            <a:off x="4143375" y="1598613"/>
            <a:ext cx="287337" cy="287338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Стрелка вправо 33"/>
          <p:cNvSpPr>
            <a:spLocks noChangeArrowheads="1"/>
          </p:cNvSpPr>
          <p:nvPr/>
        </p:nvSpPr>
        <p:spPr bwMode="auto">
          <a:xfrm rot="5400000">
            <a:off x="6429375" y="1598613"/>
            <a:ext cx="287337" cy="287338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14346" name="Группа 34"/>
          <p:cNvGrpSpPr>
            <a:grpSpLocks/>
          </p:cNvGrpSpPr>
          <p:nvPr/>
        </p:nvGrpSpPr>
        <p:grpSpPr bwMode="auto">
          <a:xfrm>
            <a:off x="3143250" y="1884363"/>
            <a:ext cx="2428875" cy="357187"/>
            <a:chOff x="1285852" y="4357694"/>
            <a:chExt cx="1938350" cy="86678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366933" y="4438592"/>
              <a:ext cx="1857269" cy="785882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285852" y="4357694"/>
              <a:ext cx="1857269" cy="78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C000"/>
                  </a:solidFill>
                </a:rPr>
                <a:t>дополняющая</a:t>
              </a:r>
            </a:p>
          </p:txBody>
        </p:sp>
      </p:grpSp>
      <p:grpSp>
        <p:nvGrpSpPr>
          <p:cNvPr id="14347" name="Группа 37"/>
          <p:cNvGrpSpPr>
            <a:grpSpLocks/>
          </p:cNvGrpSpPr>
          <p:nvPr/>
        </p:nvGrpSpPr>
        <p:grpSpPr bwMode="auto">
          <a:xfrm>
            <a:off x="5724525" y="1916113"/>
            <a:ext cx="2428875" cy="357187"/>
            <a:chOff x="1285852" y="4357694"/>
            <a:chExt cx="1938350" cy="86678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366933" y="4438592"/>
              <a:ext cx="1857269" cy="785882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285852" y="4357694"/>
              <a:ext cx="1857269" cy="78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C000"/>
                  </a:solidFill>
                  <a:cs typeface="Arial" charset="0"/>
                </a:rPr>
                <a:t>назначение пенсии</a:t>
              </a:r>
            </a:p>
          </p:txBody>
        </p:sp>
      </p:grpSp>
      <p:sp>
        <p:nvSpPr>
          <p:cNvPr id="14348" name="AutoShape 5"/>
          <p:cNvSpPr>
            <a:spLocks noChangeArrowheads="1"/>
          </p:cNvSpPr>
          <p:nvPr/>
        </p:nvSpPr>
        <p:spPr bwMode="auto">
          <a:xfrm>
            <a:off x="714375" y="2312988"/>
            <a:ext cx="2214563" cy="1473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представляется на застрахованных лиц первый раз за отчетный период</a:t>
            </a:r>
          </a:p>
        </p:txBody>
      </p:sp>
      <p:sp>
        <p:nvSpPr>
          <p:cNvPr id="14349" name="AutoShape 5"/>
          <p:cNvSpPr>
            <a:spLocks noChangeArrowheads="1"/>
          </p:cNvSpPr>
          <p:nvPr/>
        </p:nvSpPr>
        <p:spPr bwMode="auto">
          <a:xfrm>
            <a:off x="3214688" y="2312988"/>
            <a:ext cx="2357437" cy="1473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представляется на застрахованных лиц, данные по которым, представленные в форме с типом «исходная», не учтены на индивидуальных лицевых счетах из-за содержащейся в них ошибки  </a:t>
            </a:r>
          </a:p>
        </p:txBody>
      </p:sp>
      <p:sp>
        <p:nvSpPr>
          <p:cNvPr id="14350" name="AutoShape 5"/>
          <p:cNvSpPr>
            <a:spLocks noChangeArrowheads="1"/>
          </p:cNvSpPr>
          <p:nvPr/>
        </p:nvSpPr>
        <p:spPr bwMode="auto">
          <a:xfrm>
            <a:off x="5715000" y="2312988"/>
            <a:ext cx="2357438" cy="14732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представляется на застрахованных лиц, которым для установления пенсии необходимо учесть период работы календарного года, срок представления отчетности за который не наступил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285750" y="4000500"/>
            <a:ext cx="8143875" cy="1000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В форме СЗВ-СТАЖ с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типами «исходная» и «дополняющая» 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заполнению подлежат: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1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страхователе»;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2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«Отчетный период»;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3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 Сведения о периодах работы застрахованных лиц»;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Разделы 4 и 5 не заполняются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50031" y="5000625"/>
            <a:ext cx="8143875" cy="15716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В форме СЗВ-СТАЖ с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типом «назначение пенсии» 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заполнению подлежат: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1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страхователе»;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2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«Отчетный период»;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3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периодах работы застрахованных лиц»;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4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начисленных (уплаченных) страховых взносах на обязательное пенсионное страхование;</a:t>
            </a:r>
          </a:p>
          <a:p>
            <a:pPr lvl="1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3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5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об уплаченных пенсионных взносах в соответствии с пенсионными договорами досрочного негосударственного пенсионного обеспечения» </a:t>
            </a:r>
            <a:r>
              <a:rPr lang="ru-RU" sz="10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(после принятия ФЗ)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85750" y="3929063"/>
            <a:ext cx="771525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13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ChangeArrowheads="1"/>
          </p:cNvSpPr>
          <p:nvPr/>
        </p:nvSpPr>
        <p:spPr bwMode="auto">
          <a:xfrm>
            <a:off x="3635375" y="94022"/>
            <a:ext cx="5400675" cy="288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>
                <a:solidFill>
                  <a:srgbClr val="46466A"/>
                </a:solidFill>
                <a:latin typeface="Arial" charset="0"/>
              </a:rPr>
              <a:t>ПЕРЕЧЕНЬ РЕКВИЗИТОВ И ПОРЯДОК ЗАПОЛНЕНИЯ</a:t>
            </a:r>
          </a:p>
        </p:txBody>
      </p:sp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3275856" y="369094"/>
            <a:ext cx="5811689" cy="71437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5396" name="Oval 28"/>
          <p:cNvSpPr>
            <a:spLocks noChangeArrowheads="1"/>
          </p:cNvSpPr>
          <p:nvPr/>
        </p:nvSpPr>
        <p:spPr bwMode="auto">
          <a:xfrm>
            <a:off x="0" y="0"/>
            <a:ext cx="3059113" cy="476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Форма СЗВ_СТАЖ</a:t>
            </a:r>
            <a:endParaRPr lang="ru-RU" altLang="ru-RU" sz="1600" dirty="0"/>
          </a:p>
        </p:txBody>
      </p:sp>
      <p:sp>
        <p:nvSpPr>
          <p:cNvPr id="15397" name="Oval 28"/>
          <p:cNvSpPr>
            <a:spLocks noChangeArrowheads="1"/>
          </p:cNvSpPr>
          <p:nvPr/>
        </p:nvSpPr>
        <p:spPr bwMode="auto">
          <a:xfrm>
            <a:off x="8604250" y="6553200"/>
            <a:ext cx="431800" cy="260350"/>
          </a:xfrm>
          <a:prstGeom prst="ellipse">
            <a:avLst/>
          </a:prstGeom>
          <a:solidFill>
            <a:srgbClr val="98C7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rgbClr val="46466A"/>
                </a:solidFill>
                <a:latin typeface="Arial" charset="0"/>
              </a:rPr>
              <a:t>8</a:t>
            </a:r>
            <a:endParaRPr lang="ru-RU" altLang="ru-RU" sz="1600"/>
          </a:p>
        </p:txBody>
      </p:sp>
      <p:graphicFrame>
        <p:nvGraphicFramePr>
          <p:cNvPr id="7" name="Group 5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46639"/>
              </p:ext>
            </p:extLst>
          </p:nvPr>
        </p:nvGraphicFramePr>
        <p:xfrm>
          <a:off x="-21530" y="476672"/>
          <a:ext cx="9109075" cy="6629598"/>
        </p:xfrm>
        <a:graphic>
          <a:graphicData uri="http://schemas.openxmlformats.org/drawingml/2006/table">
            <a:tbl>
              <a:tblPr/>
              <a:tblGrid>
                <a:gridCol w="1893869"/>
                <a:gridCol w="7215206"/>
              </a:tblGrid>
              <a:tr h="623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Регистрационный номер ПФР 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указывается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регистрационный номер страхователя, присвоенный ему при регистрации в качестве страхователя по обязательному пенсионному страхованию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ИНН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ИНН (индивидуальный номер налогоплательщика) в соответствии со свидетельством о постановке на учет в налоговом органе юридического лица, образованного в соответствии с законодательством РФ, по месту нахождения на территории РФ. Для физического лица ИНН указывается в соответствии со свидетельством о постановке на учет в налоговом органе физического лица по месту жительства на территории РФ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3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КПП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в соответствии со свидетельством о постановке на учет в налоговом органе юридического лица, образованного в соответствии с законодательством РФ, по месту нахождения на территории РФ. КПП по месту нахождения обособленного подразделения указывается в соответствии с уведомлением о постановке на учет в налоговом органе юридического лица, образованного в соответствии с законодательством РФ, по месту нахождения обособленного подразделения на территории РФ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8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Наименование организации (краткое) 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краткое наименование организации в соответствии с учредительными документами (допускается наименование в латинской транскрипции) либо наименование отделения иностранной организации, осуществляющей деятельность на территории РФ, обособленного подразделения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Тип сведений 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знаком "X" отмечается тип представляемой формы: исходная, дополняющая или назначение пенсии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Отчетный период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год, за который представляется форма СЗВ-СТАЖ в формате ГГГГ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10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Фамилия, имя, отчество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данные в разделе заполняются страхователем в именительном падеже:</a:t>
                      </a: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в графе 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«Фамилия»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указываются фамилии застрахованных лиц, на которых представляется форма СЗВ-СТАЖ (при наличии);  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2"/>
                      </a:endParaRP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в графе 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«Имя»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указываются имена застрахованных лиц, на которых представляется форма СЗВ-СТАЖ (при наличии); </a:t>
                      </a: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в графе </a:t>
                      </a:r>
                      <a:r>
                        <a:rPr kumimoji="0" lang="ru-RU" sz="10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«Отчество»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указываются отчества застрахованных лиц, на которых представляется форма СЗВ-СТАЖ (при наличии).</a:t>
                      </a: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Графы "Фамилия" и (или) "Имя" обязательны для заполнения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СНИЛС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указываются страховые номера индивидуальных лицевых счетов каждого из застрахованных лиц, на которых представляется форма СЗВ-СТАЖ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43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Период работы</a:t>
                      </a: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даты должны находиться в пределах отчетного периода, указанного в разделе 2 формы и заполняются: с (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дд.мм.гггг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по «(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дд.мм.гггг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3"/>
                      </a:endParaRP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 необходимости отражения нескольких периодов работы по конкретному застрахованному лицу, каждый из периодов указывается отдельной строкой. Графы "Фамилия", "Имя", "Отчество", "СНИЛС" заполняются один раз.</a:t>
                      </a: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Для форм с типом "Назначение пенсии« графа «Период работы» заполняется по дату предполагаемого выхода на пенсию</a:t>
                      </a: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 работы застрахованного лица в рамках гражданско-правового договора заполняется с отражением в графе 11 кодов «ДОГОВОР», «НЕОПЛДОГ» или «НЕОПЛАВТ». В случае если оплата по договору произведена в отчетном периоде, указывается код «ДОГОВОР». Если оплата за работу по договору отсутствует указывается код «НЕОПЛДОГ» или «НЕОПАВТ»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8359404" y="6683375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14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ChangeArrowheads="1"/>
          </p:cNvSpPr>
          <p:nvPr/>
        </p:nvSpPr>
        <p:spPr bwMode="auto">
          <a:xfrm>
            <a:off x="3665413" y="41275"/>
            <a:ext cx="5400675" cy="3603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rgbClr val="46466A"/>
                </a:solidFill>
                <a:latin typeface="Arial" charset="0"/>
              </a:rPr>
              <a:t>ПЕРЕЧЕНЬ РЕКВИЗИТОВ И ПОРЯДОК ЗАПОЛНЕНИЯ</a:t>
            </a:r>
          </a:p>
        </p:txBody>
      </p:sp>
      <p:sp>
        <p:nvSpPr>
          <p:cNvPr id="16387" name="Rectangle 15"/>
          <p:cNvSpPr>
            <a:spLocks noChangeArrowheads="1"/>
          </p:cNvSpPr>
          <p:nvPr/>
        </p:nvSpPr>
        <p:spPr bwMode="auto">
          <a:xfrm>
            <a:off x="3347865" y="365919"/>
            <a:ext cx="5718224" cy="110331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graphicFrame>
        <p:nvGraphicFramePr>
          <p:cNvPr id="6678" name="Group 5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45755"/>
              </p:ext>
            </p:extLst>
          </p:nvPr>
        </p:nvGraphicFramePr>
        <p:xfrm>
          <a:off x="34925" y="514280"/>
          <a:ext cx="9109075" cy="6299095"/>
        </p:xfrm>
        <a:graphic>
          <a:graphicData uri="http://schemas.openxmlformats.org/drawingml/2006/table">
            <a:tbl>
              <a:tblPr/>
              <a:tblGrid>
                <a:gridCol w="2393935"/>
                <a:gridCol w="6715140"/>
              </a:tblGrid>
              <a:tr h="1960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Территориальные условия (код)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Особые условия труда (код)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Исчисление страхового стажа основание (код) дополнительные сведения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Условия для досрочного назначения трудовой пенсии основание (код) дополнительные сведения </a:t>
                      </a: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в соответствии с Классификатором параметров, используемых при заполнении сведений для ведения индивидуального (персонифицированного) учета (Приложение к Порядку заполнения формы «Сведения о страховом стаже застрахованных лиц (СЗВ-СТАЖ)", формы "Сведения по страхователю, передаваемые в ПФР для ведения индивидуального (персонифицированного) учета (ОДВ-1)", формы "Данные о корректировке сведений, учтенных на индивидуальном лицевом счете застрахованного лица (СЗВ-КОРР)", формы "Сведения о заработке (вознаграждении), доходе, сумме выплат и иных вознаграждений, начисленных и уплаченных страховых взносах, о периодах трудовой и иной деятельности, засчитываемых в страховой стаж застрахованного лица (СЗВ-ИСХ)», утв. постановлением Правления ПФР от 6 декабря 2018 №507п. </a:t>
                      </a: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Сведения об увольнении застрахованного лица</a:t>
                      </a: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символом "X" только по застрахованным лицам, дата увольнения которых приходится на 31 декабря календарного года, за который представляется форма СЗВ-СТАЖ</a:t>
                      </a: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7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Раздел 4 "Сведения о начисленных (уплаченных) страховых взносах на обязательное пенсионное страхование»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только для форм СЗВ-СТАЖ с типом сведений «назначение пенсии»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2"/>
                      </a:endParaRP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строке «Страховые взносы на обязательное пенсионное страхование за период, указанный в графе «Период работы», начислены (уплачены):» отражается информация о факте: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3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начисления страховых взносов на выплаты и иные вознаграждения в пользу застрахованных лиц по трудовым договорам и гражданско-правовым договорам (за исключением договоров авторского заказа, договоров об отчуждении исключительного права на произведения науки, литературы, искусства, издательских лицензионных договоров, лицензионных договоров о предоставлении права использования произведения науки, литературы, искусства) за периоды работы застрахованных лиц, указанные в разделе 3 формы;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уплаты страховых взносов на выплаты и иные вознаграждения в пользу застрахованных лиц по договорам авторского заказа, договорам об отчуждении исключительного права на произведения науки, литературы, искусства, издательским лицензионным договорам, лицензионным договорам о предоставлении права использования произведения науки, литературы, искусства, за периоды работы застрахованных лиц, указанные в разделе 3 формы.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4"/>
                      </a:endParaRPr>
                    </a:p>
                    <a:p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0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Раздел 5 "Сведения об уплаченных пенсионных взносах  в соответствии с пенсионными договорами досрочного</a:t>
                      </a:r>
                      <a:r>
                        <a:rPr lang="ru-RU" sz="1200" b="1" kern="1200" baseline="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негосударственного пенсионного обеспечения</a:t>
                      </a:r>
                      <a:r>
                        <a:rPr lang="ru-RU" sz="12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»</a:t>
                      </a:r>
                      <a:endParaRPr lang="ru-RU" sz="1800" dirty="0"/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только для форм СЗВ-СТАЖ с типом сведений «назначение пенсии»</a:t>
                      </a: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  <a:hlinkClick r:id="rId2"/>
                      </a:endParaRPr>
                    </a:p>
                    <a:p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после принятия федерального законодательства о профессиональных пенсионных системах</a:t>
                      </a:r>
                    </a:p>
                  </a:txBody>
                  <a:tcPr marT="45705" marB="45705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405" name="Oval 28"/>
          <p:cNvSpPr>
            <a:spLocks noChangeArrowheads="1"/>
          </p:cNvSpPr>
          <p:nvPr/>
        </p:nvSpPr>
        <p:spPr bwMode="auto">
          <a:xfrm>
            <a:off x="0" y="0"/>
            <a:ext cx="2843808" cy="4762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Форма СЗВ-СТАЖ</a:t>
            </a:r>
            <a:endParaRPr lang="ru-RU" altLang="ru-RU" sz="1600" dirty="0"/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15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9"/>
          <p:cNvGrpSpPr>
            <a:grpSpLocks/>
          </p:cNvGrpSpPr>
          <p:nvPr/>
        </p:nvGrpSpPr>
        <p:grpSpPr bwMode="auto">
          <a:xfrm>
            <a:off x="3563938" y="-1588"/>
            <a:ext cx="5545137" cy="550268"/>
            <a:chOff x="2915816" y="34839"/>
            <a:chExt cx="5544616" cy="358361"/>
          </a:xfrm>
        </p:grpSpPr>
        <p:sp>
          <p:nvSpPr>
            <p:cNvPr id="17413" name="Rectangle 15"/>
            <p:cNvSpPr>
              <a:spLocks noChangeArrowheads="1"/>
            </p:cNvSpPr>
            <p:nvPr/>
          </p:nvSpPr>
          <p:spPr bwMode="auto">
            <a:xfrm>
              <a:off x="3275856" y="339194"/>
              <a:ext cx="5184576" cy="54006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7414" name="Rectangle 15"/>
            <p:cNvSpPr>
              <a:spLocks noChangeArrowheads="1"/>
            </p:cNvSpPr>
            <p:nvPr/>
          </p:nvSpPr>
          <p:spPr bwMode="auto">
            <a:xfrm>
              <a:off x="2915816" y="34839"/>
              <a:ext cx="5543972" cy="3043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 dirty="0">
                  <a:solidFill>
                    <a:srgbClr val="404A52"/>
                  </a:solidFill>
                  <a:latin typeface="Arial" charset="0"/>
                </a:rPr>
                <a:t>Условия проверки показателей формы СЗВ-СТАЖ </a:t>
              </a:r>
            </a:p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200" i="1" dirty="0">
                  <a:solidFill>
                    <a:srgbClr val="002060"/>
                  </a:solidFill>
                  <a:latin typeface="Arial" charset="0"/>
                </a:rPr>
                <a:t>(приложение 5 </a:t>
              </a:r>
              <a:r>
                <a:rPr lang="ru-RU" altLang="ru-RU" sz="1200" i="1" dirty="0" smtClean="0">
                  <a:solidFill>
                    <a:srgbClr val="002060"/>
                  </a:solidFill>
                  <a:latin typeface="Arial" charset="0"/>
                </a:rPr>
                <a:t>к постановлению Правления ПФР 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06.12.2018 </a:t>
              </a:r>
              <a:r>
                <a:rPr lang="en-US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507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п)</a:t>
              </a:r>
              <a:endParaRPr lang="ru-RU" altLang="ru-RU" sz="1200" b="1" i="1" dirty="0" smtClean="0">
                <a:solidFill>
                  <a:srgbClr val="46466A"/>
                </a:solidFill>
              </a:endParaRPr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08992" y="578175"/>
            <a:ext cx="8928992" cy="6047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</a:pPr>
            <a:r>
              <a:rPr lang="ru-RU" sz="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6.6.8</a:t>
            </a: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в ПФР данных о начислении страховых взносов по дополнительному тарифу в отношении застрахованного лица, занятого на видах работ, перечисленных в подпункте 1 части 1 статьи 30 Федерального закона от 28 декабря 2013 г. № 400-ФЗ, или при наличии в индивидуальном лицевом счете застрахованного лица сведений об уплате пенсионных взносов в соответствии с пенсионным договором досрочного негосударственного пенсионного обеспечения, заключенного в отношении застрахованного лица, занятого на видах работ, перечисленных в подпункте 1 части 1 статьи 30 Федерального закона от 28 декабря 2013 г. № 400-ФЗ, за отчетный период, за который страхователем представляется форма СЗВ-СТАЖ, в графе 9 таблицы раздела 3 в строке сведений по указанному застрахованному лицу должен быть указан код "27-1".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6.6.9.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наличии в ПФР данных о начислении страховых взносов по дополнительному тарифу в отношении застрахованных лиц, занятых на видах работ, перечисленных в подпунктах 2 - 18 части 1 статьи 30 Федерального закона от 28 декабря 2013 г. № 400-ФЗ, или при наличии в индивидуальных лицевых счетах застрахованных лиц сведений об уплате пенсионных взносов в соответствии с пенсионным договором досрочного негосударственного пенсионного обеспечения, заключенных в отношении застрахованного лица, занятого на видах работ, перечисленных в подпунктах 2 - 18 части 1 статьи 30 Федерального закона от 28 декабря 2013 г. № 400-ФЗ, за отчетный период, за который страхователем представляется форма СЗВ-СТАЖ, в графе 9 таблицы раздела 3 в строке сведений по конкретному застрахованному лицу должен быть указан один из кодов особых условий труда (кроме "27-1", "28-СЕВ", "27-2" в сочетании со значением 23307000-17541 элемента Код позиции списка) - "27-2", "27-3", "27-4", "27-5", "27-6", "27-7", "27-8", "27-9", "27-10", "27-ОС", "27-ПЖ", или в графе 12 таблицы раздела 3 в строке сведений по конкретному застрахованному лицу одно из значений - "27-11-ГР", "27-11-ВП", "27-12", "27-СП", "САМОЛЕТ", "СПЕЦАВ", "СПАСАВ", "УЧЛЕТ", "ВЫСПШИЛ", "НОРМАПР", "НОРМСП", "РЕАКТИВН", "ЛЕТРАБ", "27-14", "27-15".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6.6.9.1.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 "ВИРУС" заполняется в графе 10 "Основание (код)", если в графе 9 "Особые условия труда (код)" указан код "27-1" в сочетании с кодами позиции Списка № 1 - 12300000-17541, 12300000-20426, 12300000-24577, 12300000-24713, код "27-2" в сочетании с кодами позиции Списка № 2 - 2260000а, 2260000в, 2260000е, 2260000ж, 22600000-1754в, 22600000-14467 и (или) в графе 12 "Основание (код)" указаны коды "27-ГД", "27-СМ", "27-ГДХР", "27-СМХР".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6.6.10.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отсутствии в ПФР данных об уплате страховых взносов по дополнительному тарифу в отношении застрахованных лиц, занятых на видах работ, перечисленных в подпунктах 1 - 18 части 1 статьи 30 Федерального закона от 28 декабря 2013 г. № 400-ФЗ, или при отсутствии в индивидуальных лицевых счетах застрахованных лиц сведений об уплате пенсионных взносов в соответствии с пенсионным договором досрочного негосударственного пенсионного обеспечения, заключенного в отношении застрахованных лиц, занятых на видах работ, перечисленных в подпунктах 1 - 18 части 1 статьи 30 Федерального закона от 28 декабря 2013 г. № 400-ФЗ, за отчетный период, за который страхователем представляется форма СЗВ-СТАЖ, указание кодов особых условий труда (графа 9) или кодов условий досрочного назначения страховой пенсии (графа 12 таблицы раздела 3) не допускается. Исключение составляют периоды с кодами "ДЕКРЕТ", "ВРНЕТРУД", "ВАХТА", "ДЛОТПУСК", "МЕСЯЦ", "МЕДНЕТРУД", непосредственно примыкающие без перерывов к периодам работ с особыми условиями труда.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6.6.11.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 "ДЛОТПУСК" может быть указан только в сочетании с кодами особых условий труда.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6.6.12.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Не допускается по одной строке одновременного указания значений в графе 8 таблицы раздела 3 и значений в графе 11 "ДЕТИ", "ДЕТИПРЛ", "НЕОПЛ", "КВАЛИФ", "ОБЩЕСТВ", "СДКРОВ", "ОТСТРАН", "ПРОСТОЙ", "УЧОТПУСК", "ДЛДЕТИ", "ЧАЭС", "ДОПВЫХ".</a:t>
            </a:r>
          </a:p>
          <a:p>
            <a:pPr algn="just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одновременное сочетание по строке кодов "РКС", "МКС", "Ч31", "Ч33", "Ч34", "Ч35", "Ч36" в графе 8 и кодов "НЕОПЛДОГ", "НЕОПЛАВТ", "ДОГОВОР" в графе 11.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6.6.13.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Если указан тип сведений "Назначение пенсии" обязательно заполнение абзаца первого раздела 4. Допускается одновременное заполнение абзаца второго раздела 4 и раздела 5 формы.</a:t>
            </a:r>
          </a:p>
          <a:p>
            <a:pPr algn="just">
              <a:buNone/>
            </a:pPr>
            <a:r>
              <a:rPr lang="ru-RU" sz="1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6.6.14.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Форма СЗВ-СТАЖ с типом "Назначение пенсии" не может быть представлена за период, данные по которому уже учтены на индивидуальном лицевом счете на основании формы СЗВ-СТАЖ с типом "Исходная" или "Дополняющая".</a:t>
            </a:r>
            <a:endParaRPr lang="ru-RU" altLang="ru-RU" sz="1000" b="1" i="1" dirty="0" smtClean="0">
              <a:solidFill>
                <a:srgbClr val="464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8388423" y="6497812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16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25"/>
          <p:cNvGrpSpPr>
            <a:grpSpLocks/>
          </p:cNvGrpSpPr>
          <p:nvPr/>
        </p:nvGrpSpPr>
        <p:grpSpPr bwMode="auto">
          <a:xfrm>
            <a:off x="698054" y="1539080"/>
            <a:ext cx="2428875" cy="357188"/>
            <a:chOff x="1285852" y="4357694"/>
            <a:chExt cx="1938350" cy="86678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66933" y="4438595"/>
              <a:ext cx="1857269" cy="785879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85852" y="4357694"/>
              <a:ext cx="1857269" cy="7858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charset="0"/>
                </a:rPr>
                <a:t>корректирующая</a:t>
              </a:r>
            </a:p>
          </p:txBody>
        </p:sp>
      </p:grp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14375" y="1968500"/>
            <a:ext cx="2214563" cy="12414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rgbClr val="404A52"/>
                </a:solidFill>
                <a:latin typeface="Arial" charset="0"/>
              </a:rPr>
              <a:t>представляется в случае необходимости уточнения (исправления) данных, учтенных на индивидуальных лицевых счетах застрахованных лиц</a:t>
            </a:r>
          </a:p>
        </p:txBody>
      </p:sp>
      <p:sp>
        <p:nvSpPr>
          <p:cNvPr id="18438" name="AutoShape 5"/>
          <p:cNvSpPr>
            <a:spLocks noChangeArrowheads="1"/>
          </p:cNvSpPr>
          <p:nvPr/>
        </p:nvSpPr>
        <p:spPr bwMode="auto">
          <a:xfrm>
            <a:off x="3229174" y="1971675"/>
            <a:ext cx="2357437" cy="12414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представляется в случае необходимости отмены данных, учтенных на индивидуальных лицевых счетах застрахованных лиц</a:t>
            </a:r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5715000" y="1968500"/>
            <a:ext cx="2357438" cy="1244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5B697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представляется на застрахованное лицо, сведения по которому отсутствовали в отчетности, ранее представленной страхователем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404A52"/>
                </a:solidFill>
                <a:latin typeface="Arial" charset="0"/>
              </a:rPr>
              <a:t>(например, по решению суда)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5288" y="3284538"/>
            <a:ext cx="7715250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8441" name="Группа 19"/>
          <p:cNvGrpSpPr>
            <a:grpSpLocks/>
          </p:cNvGrpSpPr>
          <p:nvPr/>
        </p:nvGrpSpPr>
        <p:grpSpPr bwMode="auto">
          <a:xfrm>
            <a:off x="1821656" y="44450"/>
            <a:ext cx="7200900" cy="571500"/>
            <a:chOff x="1532731" y="142852"/>
            <a:chExt cx="7200900" cy="428628"/>
          </a:xfrm>
        </p:grpSpPr>
        <p:sp>
          <p:nvSpPr>
            <p:cNvPr id="18464" name="Rectangle 15"/>
            <p:cNvSpPr>
              <a:spLocks noChangeArrowheads="1"/>
            </p:cNvSpPr>
            <p:nvPr/>
          </p:nvSpPr>
          <p:spPr bwMode="auto">
            <a:xfrm>
              <a:off x="1532731" y="142852"/>
              <a:ext cx="7200900" cy="3571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" charset="0"/>
                </a:rPr>
                <a:t>Данные о корректировке сведений, учтенных на индивидуальном лицевом счете застрахованного лица (форма СЗВ-КОРР</a:t>
              </a:r>
              <a:r>
                <a:rPr lang="ru-RU" altLang="ru-RU" sz="14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8465" name="Rectangle 15"/>
            <p:cNvSpPr>
              <a:spLocks noChangeArrowheads="1"/>
            </p:cNvSpPr>
            <p:nvPr/>
          </p:nvSpPr>
          <p:spPr bwMode="auto">
            <a:xfrm>
              <a:off x="1714480" y="500042"/>
              <a:ext cx="6715172" cy="7143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 rot="5400000">
            <a:off x="1842294" y="1308894"/>
            <a:ext cx="174625" cy="287337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43" name="Заголовок 1"/>
          <p:cNvSpPr txBox="1">
            <a:spLocks/>
          </p:cNvSpPr>
          <p:nvPr/>
        </p:nvSpPr>
        <p:spPr bwMode="auto">
          <a:xfrm>
            <a:off x="107950" y="620713"/>
            <a:ext cx="8712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>
                <a:solidFill>
                  <a:srgbClr val="404A52"/>
                </a:solidFill>
                <a:latin typeface="Arial" charset="0"/>
              </a:rPr>
              <a:t>заполняется с целью корректировки данных, учтенных на ИЛС на основании отчетности, ранее представленной страхователями</a:t>
            </a:r>
          </a:p>
        </p:txBody>
      </p:sp>
      <p:grpSp>
        <p:nvGrpSpPr>
          <p:cNvPr id="18444" name="Группа 31"/>
          <p:cNvGrpSpPr>
            <a:grpSpLocks/>
          </p:cNvGrpSpPr>
          <p:nvPr/>
        </p:nvGrpSpPr>
        <p:grpSpPr bwMode="auto">
          <a:xfrm>
            <a:off x="965199" y="1012895"/>
            <a:ext cx="6643688" cy="392112"/>
            <a:chOff x="1000100" y="1044561"/>
            <a:chExt cx="6643734" cy="391937"/>
          </a:xfrm>
          <a:solidFill>
            <a:schemeClr val="bg1">
              <a:lumMod val="75000"/>
            </a:schemeClr>
          </a:solidFill>
        </p:grpSpPr>
        <p:sp>
          <p:nvSpPr>
            <p:cNvPr id="18462" name="Rectangle 15"/>
            <p:cNvSpPr>
              <a:spLocks noChangeArrowheads="1"/>
            </p:cNvSpPr>
            <p:nvPr/>
          </p:nvSpPr>
          <p:spPr bwMode="auto">
            <a:xfrm>
              <a:off x="1000100" y="1044561"/>
              <a:ext cx="6643734" cy="312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charset="0"/>
                </a:rPr>
                <a:t>ТИПЫ СВЕДЕНИЙ</a:t>
              </a:r>
            </a:p>
          </p:txBody>
        </p:sp>
        <p:sp>
          <p:nvSpPr>
            <p:cNvPr id="18463" name="Rectangle 15"/>
            <p:cNvSpPr>
              <a:spLocks noChangeArrowheads="1"/>
            </p:cNvSpPr>
            <p:nvPr/>
          </p:nvSpPr>
          <p:spPr bwMode="auto">
            <a:xfrm>
              <a:off x="1571604" y="1357298"/>
              <a:ext cx="6072230" cy="79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3" name="Стрелка вправо 32"/>
          <p:cNvSpPr>
            <a:spLocks noChangeArrowheads="1"/>
          </p:cNvSpPr>
          <p:nvPr/>
        </p:nvSpPr>
        <p:spPr bwMode="auto">
          <a:xfrm rot="5400000">
            <a:off x="4199731" y="1308894"/>
            <a:ext cx="174625" cy="287338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Стрелка вправо 33"/>
          <p:cNvSpPr>
            <a:spLocks noChangeArrowheads="1"/>
          </p:cNvSpPr>
          <p:nvPr/>
        </p:nvSpPr>
        <p:spPr bwMode="auto">
          <a:xfrm rot="5400000">
            <a:off x="6485731" y="1308894"/>
            <a:ext cx="174625" cy="287338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107950" y="3357563"/>
            <a:ext cx="8785225" cy="1223962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В форме СЗВ-КОРР с типами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«корректирующая» и «особая»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заполнению подлежат: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1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страхователе»;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2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застрахованном лице»;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3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 Сведения о корректировки данных» (может быть заполнен);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4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корректировке данных о заработке…» (может быть заполнен); 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5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корректировке данных о сумме выплат…по дополнительному тарифу» (может быть заполнен);</a:t>
            </a:r>
          </a:p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раздел 6 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«Сведения о корректировке периодов работы застрахованного лица» (может быть заполнен)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250825" y="6308725"/>
            <a:ext cx="8143875" cy="5048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В форме СЗВ-КОРР с типом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«отменяющая» 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заполнению подлежат: 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1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2 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раздел 3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1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«Сведения о страхователе»;</a:t>
            </a:r>
          </a:p>
          <a:p>
            <a:pPr lvl="1">
              <a:defRPr/>
            </a:pP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1100" b="1" u="sng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раздел 2</a:t>
            </a:r>
            <a:r>
              <a:rPr lang="ru-RU" sz="11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«Отчетный период»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5763" y="6237288"/>
            <a:ext cx="7715250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52" name="Заголовок 1"/>
          <p:cNvSpPr txBox="1">
            <a:spLocks/>
          </p:cNvSpPr>
          <p:nvPr/>
        </p:nvSpPr>
        <p:spPr bwMode="auto">
          <a:xfrm>
            <a:off x="0" y="4652963"/>
            <a:ext cx="8785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>
                <a:solidFill>
                  <a:srgbClr val="404A52"/>
                </a:solidFill>
                <a:latin typeface="Arial" charset="0"/>
              </a:rPr>
              <a:t>    Если указан </a:t>
            </a:r>
            <a:r>
              <a:rPr lang="ru-RU" altLang="ru-RU" sz="1100" b="1">
                <a:solidFill>
                  <a:srgbClr val="404A52"/>
                </a:solidFill>
                <a:latin typeface="Arial" charset="0"/>
              </a:rPr>
              <a:t>тип сведений КОРР, то на ИЛС ЗЛ корректируются только данные, указанные в разделах 3-6 формы: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240338" y="4905375"/>
            <a:ext cx="2952750" cy="323850"/>
          </a:xfrm>
          <a:prstGeom prst="rect">
            <a:avLst/>
          </a:prstGeom>
          <a:noFill/>
          <a:ln>
            <a:solidFill>
              <a:srgbClr val="40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ЗАМЕНЯЮТ</a:t>
            </a:r>
            <a:r>
              <a:rPr lang="ru-RU" sz="1000" b="1" dirty="0">
                <a:solidFill>
                  <a:srgbClr val="404A52"/>
                </a:solidFill>
              </a:rPr>
              <a:t> данные , учтенные на ИЛС ЗЛ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50825" y="4905375"/>
            <a:ext cx="4826000" cy="395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данные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заработке (вознаграждении), доходе, сумме выплат и иных вознаграждений застрахованного лица (раздел 4)</a:t>
            </a: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240338" y="5408613"/>
            <a:ext cx="2952750" cy="323850"/>
          </a:xfrm>
          <a:prstGeom prst="rect">
            <a:avLst/>
          </a:prstGeom>
          <a:noFill/>
          <a:ln>
            <a:solidFill>
              <a:srgbClr val="40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ДОПОЛНЯЮТ</a:t>
            </a:r>
            <a:r>
              <a:rPr lang="ru-RU" sz="1000" b="1" dirty="0">
                <a:solidFill>
                  <a:srgbClr val="404A52"/>
                </a:solidFill>
              </a:rPr>
              <a:t> данные , учтенные на ИЛС ЗЛ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250825" y="5408613"/>
            <a:ext cx="4826000" cy="323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данные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 начисленных и уплаченных страховых взносах (раздел 4)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240338" y="5859463"/>
            <a:ext cx="2952750" cy="323850"/>
          </a:xfrm>
          <a:prstGeom prst="rect">
            <a:avLst/>
          </a:prstGeom>
          <a:noFill/>
          <a:ln>
            <a:solidFill>
              <a:srgbClr val="404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</a:rPr>
              <a:t>ЗАМЕНЯЮТ</a:t>
            </a:r>
            <a:r>
              <a:rPr lang="ru-RU" sz="1000" b="1" dirty="0">
                <a:solidFill>
                  <a:srgbClr val="404A52"/>
                </a:solidFill>
              </a:rPr>
              <a:t> данные, учтенные на ИЛС ЗЛ</a:t>
            </a: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50825" y="5842000"/>
            <a:ext cx="4826000" cy="3238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данные 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разделов 5 - 6 </a:t>
            </a:r>
          </a:p>
        </p:txBody>
      </p:sp>
      <p:sp>
        <p:nvSpPr>
          <p:cNvPr id="48" name="Стрелка вправо 47"/>
          <p:cNvSpPr>
            <a:spLocks noChangeArrowheads="1"/>
          </p:cNvSpPr>
          <p:nvPr/>
        </p:nvSpPr>
        <p:spPr bwMode="auto">
          <a:xfrm>
            <a:off x="5003800" y="4976813"/>
            <a:ext cx="215900" cy="215900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Стрелка вправо 48"/>
          <p:cNvSpPr>
            <a:spLocks noChangeArrowheads="1"/>
          </p:cNvSpPr>
          <p:nvPr/>
        </p:nvSpPr>
        <p:spPr bwMode="auto">
          <a:xfrm>
            <a:off x="5003800" y="5481638"/>
            <a:ext cx="215900" cy="215900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Стрелка вправо 49"/>
          <p:cNvSpPr>
            <a:spLocks noChangeArrowheads="1"/>
          </p:cNvSpPr>
          <p:nvPr/>
        </p:nvSpPr>
        <p:spPr bwMode="auto">
          <a:xfrm>
            <a:off x="5003800" y="5913438"/>
            <a:ext cx="215900" cy="215900"/>
          </a:xfrm>
          <a:prstGeom prst="rightArrow">
            <a:avLst>
              <a:gd name="adj1" fmla="val 50000"/>
              <a:gd name="adj2" fmla="val 24769"/>
            </a:avLst>
          </a:prstGeom>
          <a:solidFill>
            <a:srgbClr val="5B697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52" name="Группа 25"/>
          <p:cNvGrpSpPr>
            <a:grpSpLocks/>
          </p:cNvGrpSpPr>
          <p:nvPr/>
        </p:nvGrpSpPr>
        <p:grpSpPr bwMode="auto">
          <a:xfrm>
            <a:off x="3178174" y="1555749"/>
            <a:ext cx="2428875" cy="357188"/>
            <a:chOff x="1285852" y="4357694"/>
            <a:chExt cx="1938350" cy="866780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366933" y="4438595"/>
              <a:ext cx="1857269" cy="785879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285852" y="4357694"/>
              <a:ext cx="1857269" cy="7858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charset="0"/>
                </a:rPr>
                <a:t>отменяющая</a:t>
              </a:r>
              <a:endPara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</p:grpSp>
      <p:grpSp>
        <p:nvGrpSpPr>
          <p:cNvPr id="55" name="Группа 25"/>
          <p:cNvGrpSpPr>
            <a:grpSpLocks/>
          </p:cNvGrpSpPr>
          <p:nvPr/>
        </p:nvGrpSpPr>
        <p:grpSpPr bwMode="auto">
          <a:xfrm>
            <a:off x="5753125" y="1573212"/>
            <a:ext cx="2428875" cy="357188"/>
            <a:chOff x="1285852" y="4357694"/>
            <a:chExt cx="1938350" cy="86678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366933" y="4438595"/>
              <a:ext cx="1857269" cy="785879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285852" y="4357694"/>
              <a:ext cx="1857269" cy="7858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charset="0"/>
                </a:rPr>
                <a:t>особая</a:t>
              </a:r>
              <a:endPara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endParaRPr>
            </a:p>
          </p:txBody>
        </p:sp>
      </p:grpSp>
      <p:sp>
        <p:nvSpPr>
          <p:cNvPr id="58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17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5888"/>
            <a:ext cx="66246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5"/>
          <p:cNvSpPr>
            <a:spLocks noChangeArrowheads="1"/>
          </p:cNvSpPr>
          <p:nvPr/>
        </p:nvSpPr>
        <p:spPr bwMode="auto">
          <a:xfrm>
            <a:off x="6340475" y="71438"/>
            <a:ext cx="2803525" cy="620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форма СЗВ-КОРР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разделы 1-3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764704"/>
            <a:ext cx="432048" cy="35073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Разделы </a:t>
            </a:r>
            <a:r>
              <a:rPr lang="ru-RU" sz="1100" b="1" dirty="0">
                <a:solidFill>
                  <a:srgbClr val="FF0000"/>
                </a:solidFill>
              </a:rPr>
              <a:t>1, 2, 3 </a:t>
            </a:r>
            <a:r>
              <a:rPr lang="ru-RU" sz="1100" b="1" dirty="0">
                <a:solidFill>
                  <a:srgbClr val="404A52"/>
                </a:solidFill>
              </a:rPr>
              <a:t>– заполняются для всех типов сведений</a:t>
            </a:r>
            <a:r>
              <a:rPr lang="ru-RU" sz="1100" b="1" dirty="0">
                <a:solidFill>
                  <a:schemeClr val="tx1"/>
                </a:solidFill>
              </a:rPr>
              <a:t>,</a:t>
            </a:r>
            <a:r>
              <a:rPr lang="ru-RU" sz="1100" b="1" dirty="0">
                <a:solidFill>
                  <a:srgbClr val="FF0000"/>
                </a:solidFill>
              </a:rPr>
              <a:t> корректирующая, отменяющая, особая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539750" y="1268413"/>
            <a:ext cx="287338" cy="3097212"/>
          </a:xfrm>
          <a:prstGeom prst="lef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55650" y="1268413"/>
            <a:ext cx="214313" cy="2143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650" y="2636838"/>
            <a:ext cx="214313" cy="21431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5650" y="3429000"/>
            <a:ext cx="214313" cy="21431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47"/>
          <p:cNvSpPr txBox="1">
            <a:spLocks noChangeArrowheads="1"/>
          </p:cNvSpPr>
          <p:nvPr/>
        </p:nvSpPr>
        <p:spPr bwMode="auto">
          <a:xfrm>
            <a:off x="6659563" y="765175"/>
            <a:ext cx="1801812" cy="50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- корректирующая -КОРР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- отменяющая - ОТМН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- особая -ОСОБ</a:t>
            </a:r>
            <a:endParaRPr lang="ru-RU" sz="9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300192" y="1052513"/>
            <a:ext cx="323653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47"/>
          <p:cNvSpPr txBox="1">
            <a:spLocks noChangeArrowheads="1"/>
          </p:cNvSpPr>
          <p:nvPr/>
        </p:nvSpPr>
        <p:spPr bwMode="auto">
          <a:xfrm>
            <a:off x="5867400" y="3644900"/>
            <a:ext cx="1512888" cy="647700"/>
          </a:xfrm>
          <a:prstGeom prst="rect">
            <a:avLst/>
          </a:prstGeom>
          <a:solidFill>
            <a:schemeClr val="bg1"/>
          </a:solidFill>
          <a:ln w="25400">
            <a:solidFill>
              <a:srgbClr val="98C72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Раздел 3 заполняется для периодов до 2017 года (может быть заполнен для 2017 года)</a:t>
            </a:r>
            <a:endParaRPr lang="ru-RU" sz="9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5651500" y="3935413"/>
            <a:ext cx="215900" cy="1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55650" y="3429000"/>
            <a:ext cx="4895850" cy="936625"/>
          </a:xfrm>
          <a:prstGeom prst="rect">
            <a:avLst/>
          </a:prstGeom>
          <a:noFill/>
          <a:ln>
            <a:solidFill>
              <a:srgbClr val="98C72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7524750" y="1341438"/>
            <a:ext cx="1619250" cy="646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«В отчетном периоде» и                  «В корректируемом периоде» заполняется обязательно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55650" y="1484313"/>
            <a:ext cx="6553200" cy="79216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3" name="Прямая со стрелкой 42"/>
          <p:cNvCxnSpPr>
            <a:stCxn id="41" idx="1"/>
          </p:cNvCxnSpPr>
          <p:nvPr/>
        </p:nvCxnSpPr>
        <p:spPr>
          <a:xfrm flipH="1" flipV="1">
            <a:off x="7308850" y="1628775"/>
            <a:ext cx="215900" cy="34925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6" name="Группа 59"/>
          <p:cNvGrpSpPr>
            <a:grpSpLocks/>
          </p:cNvGrpSpPr>
          <p:nvPr/>
        </p:nvGrpSpPr>
        <p:grpSpPr bwMode="auto">
          <a:xfrm>
            <a:off x="3132138" y="3644900"/>
            <a:ext cx="1584325" cy="1576388"/>
            <a:chOff x="1545092" y="2428727"/>
            <a:chExt cx="2206532" cy="1491297"/>
          </a:xfrm>
        </p:grpSpPr>
        <p:sp>
          <p:nvSpPr>
            <p:cNvPr id="53" name="TextBox 47"/>
            <p:cNvSpPr txBox="1">
              <a:spLocks noChangeArrowheads="1"/>
            </p:cNvSpPr>
            <p:nvPr/>
          </p:nvSpPr>
          <p:spPr bwMode="auto">
            <a:xfrm>
              <a:off x="1545092" y="3178130"/>
              <a:ext cx="2107038" cy="7418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8C72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srgbClr val="404A52"/>
                  </a:solidFill>
                  <a:latin typeface="+mn-lt"/>
                  <a:cs typeface="+mn-cs"/>
                </a:rPr>
                <a:t>«Номер договора» и «Дата заключения договора» заполняется только для периодов  </a:t>
              </a:r>
              <a:r>
                <a:rPr lang="ru-RU" sz="900" b="1" u="sng" dirty="0">
                  <a:solidFill>
                    <a:srgbClr val="404A52"/>
                  </a:solidFill>
                  <a:latin typeface="+mn-lt"/>
                  <a:cs typeface="+mn-cs"/>
                </a:rPr>
                <a:t>до 2002 года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545092" y="2428727"/>
              <a:ext cx="2206532" cy="340911"/>
            </a:xfrm>
            <a:prstGeom prst="rect">
              <a:avLst/>
            </a:prstGeom>
            <a:noFill/>
            <a:ln>
              <a:solidFill>
                <a:srgbClr val="98C7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755650" y="2636838"/>
            <a:ext cx="6553200" cy="6477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TextBox 47"/>
          <p:cNvSpPr txBox="1">
            <a:spLocks noChangeArrowheads="1"/>
          </p:cNvSpPr>
          <p:nvPr/>
        </p:nvSpPr>
        <p:spPr bwMode="auto">
          <a:xfrm>
            <a:off x="7524750" y="2276475"/>
            <a:ext cx="1619250" cy="1477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«Фамилия» и (или) «Имя» заполняются обязательно. СНИЛС  ФИО должны соответствовать данным, указанным в страховом свидетельстве обязательного (государственного) пенсионного страхования (выдается ПФ РФ)</a:t>
            </a:r>
          </a:p>
        </p:txBody>
      </p:sp>
      <p:cxnSp>
        <p:nvCxnSpPr>
          <p:cNvPr id="98" name="Прямая со стрелкой 97"/>
          <p:cNvCxnSpPr>
            <a:stCxn id="97" idx="1"/>
            <a:endCxn id="96" idx="3"/>
          </p:cNvCxnSpPr>
          <p:nvPr/>
        </p:nvCxnSpPr>
        <p:spPr>
          <a:xfrm flipH="1" flipV="1">
            <a:off x="7308850" y="2960688"/>
            <a:ext cx="215900" cy="55562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47"/>
          <p:cNvSpPr txBox="1">
            <a:spLocks noChangeArrowheads="1"/>
          </p:cNvSpPr>
          <p:nvPr/>
        </p:nvSpPr>
        <p:spPr bwMode="auto">
          <a:xfrm>
            <a:off x="900113" y="4914900"/>
            <a:ext cx="2159000" cy="1754188"/>
          </a:xfrm>
          <a:prstGeom prst="rect">
            <a:avLst/>
          </a:prstGeom>
          <a:solidFill>
            <a:schemeClr val="bg1"/>
          </a:solidFill>
          <a:ln w="25400">
            <a:solidFill>
              <a:srgbClr val="98C72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указывается одно из значений:</a:t>
            </a:r>
          </a:p>
          <a:p>
            <a:pPr>
              <a:defRPr/>
            </a:pP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- «трудовой» - </a:t>
            </a:r>
            <a:r>
              <a:rPr lang="ru-RU" sz="900" dirty="0"/>
              <a:t>по застрахованному лицу, которому плательщик страховых взносов осуществлял начисления в виде выплат и иных вознаграждений в его пользу по трудовому договору;</a:t>
            </a:r>
          </a:p>
          <a:p>
            <a:pPr>
              <a:defRPr/>
            </a:pPr>
            <a:r>
              <a:rPr lang="ru-RU" sz="900" b="1" u="sng" dirty="0"/>
              <a:t>- «гражданско-правовой» </a:t>
            </a:r>
            <a:r>
              <a:rPr lang="ru-RU" sz="900" dirty="0"/>
              <a:t>- по застрахованному лицу, которому плательщик страховых взносов осуществлял начисления в виде выплат и иных вознаграждений в его пользу по гражданско-правовому договору</a:t>
            </a:r>
            <a:endParaRPr lang="ru-RU" sz="900" b="1" u="sng" dirty="0">
              <a:solidFill>
                <a:srgbClr val="404A52"/>
              </a:solidFill>
              <a:latin typeface="+mn-lt"/>
              <a:cs typeface="+mn-cs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051050" y="3716338"/>
            <a:ext cx="1008063" cy="288925"/>
          </a:xfrm>
          <a:prstGeom prst="rect">
            <a:avLst/>
          </a:prstGeom>
          <a:noFill/>
          <a:ln>
            <a:solidFill>
              <a:srgbClr val="98C72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3" name="Прямая со стрелкой 122"/>
          <p:cNvCxnSpPr/>
          <p:nvPr/>
        </p:nvCxnSpPr>
        <p:spPr>
          <a:xfrm flipV="1">
            <a:off x="2411413" y="4005263"/>
            <a:ext cx="0" cy="863600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V="1">
            <a:off x="3419475" y="4005263"/>
            <a:ext cx="0" cy="431800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V="1">
            <a:off x="4211638" y="4005263"/>
            <a:ext cx="0" cy="431800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6" name="Группа 139"/>
          <p:cNvGrpSpPr>
            <a:grpSpLocks/>
          </p:cNvGrpSpPr>
          <p:nvPr/>
        </p:nvGrpSpPr>
        <p:grpSpPr bwMode="auto">
          <a:xfrm>
            <a:off x="4787900" y="3644900"/>
            <a:ext cx="2376488" cy="1576388"/>
            <a:chOff x="2447764" y="2428728"/>
            <a:chExt cx="2390409" cy="1491080"/>
          </a:xfrm>
        </p:grpSpPr>
        <p:sp>
          <p:nvSpPr>
            <p:cNvPr id="19492" name="TextBox 47"/>
            <p:cNvSpPr txBox="1">
              <a:spLocks noChangeArrowheads="1"/>
            </p:cNvSpPr>
            <p:nvPr/>
          </p:nvSpPr>
          <p:spPr bwMode="auto">
            <a:xfrm>
              <a:off x="2447764" y="3177699"/>
              <a:ext cx="2390409" cy="74210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8C72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900" b="1">
                  <a:solidFill>
                    <a:srgbClr val="404A52"/>
                  </a:solidFill>
                </a:rPr>
                <a:t>заполняется в соответствии с одноименным Классификатором параметров приложения 1 только для лиц, на заработок которых начисляются СВ по дополнительному тарифу </a:t>
              </a:r>
              <a:endParaRPr lang="ru-RU" altLang="ru-RU" sz="900" b="1" u="sng">
                <a:solidFill>
                  <a:srgbClr val="404A52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2447764" y="2428728"/>
              <a:ext cx="724947" cy="340862"/>
            </a:xfrm>
            <a:prstGeom prst="rect">
              <a:avLst/>
            </a:prstGeom>
            <a:noFill/>
            <a:ln>
              <a:solidFill>
                <a:srgbClr val="98C7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46" name="Прямая со стрелкой 145"/>
          <p:cNvCxnSpPr/>
          <p:nvPr/>
        </p:nvCxnSpPr>
        <p:spPr>
          <a:xfrm flipV="1">
            <a:off x="5292725" y="4005263"/>
            <a:ext cx="0" cy="431800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88" name="Группа 150"/>
          <p:cNvGrpSpPr>
            <a:grpSpLocks/>
          </p:cNvGrpSpPr>
          <p:nvPr/>
        </p:nvGrpSpPr>
        <p:grpSpPr bwMode="auto">
          <a:xfrm>
            <a:off x="612774" y="3658367"/>
            <a:ext cx="1655514" cy="1170636"/>
            <a:chOff x="1644227" y="2420088"/>
            <a:chExt cx="2307991" cy="1106312"/>
          </a:xfrm>
        </p:grpSpPr>
        <p:sp>
          <p:nvSpPr>
            <p:cNvPr id="152" name="TextBox 47"/>
            <p:cNvSpPr txBox="1">
              <a:spLocks noChangeArrowheads="1"/>
            </p:cNvSpPr>
            <p:nvPr/>
          </p:nvSpPr>
          <p:spPr bwMode="auto">
            <a:xfrm>
              <a:off x="1644227" y="3177362"/>
              <a:ext cx="2307991" cy="34903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98C72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srgbClr val="404A52"/>
                  </a:solidFill>
                  <a:latin typeface="+mn-lt"/>
                  <a:cs typeface="+mn-cs"/>
                </a:rPr>
                <a:t>заполняется в соответствии с Классификатором</a:t>
              </a:r>
              <a:endParaRPr lang="ru-RU" sz="900" b="1" u="sng" dirty="0">
                <a:solidFill>
                  <a:srgbClr val="404A52"/>
                </a:solidFill>
                <a:latin typeface="+mn-lt"/>
                <a:cs typeface="+mn-cs"/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1992802" y="2420088"/>
              <a:ext cx="1403150" cy="340562"/>
            </a:xfrm>
            <a:prstGeom prst="rect">
              <a:avLst/>
            </a:prstGeom>
            <a:noFill/>
            <a:ln>
              <a:solidFill>
                <a:srgbClr val="98C72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54" name="Прямая со стрелкой 153"/>
            <p:cNvCxnSpPr>
              <a:stCxn id="152" idx="0"/>
            </p:cNvCxnSpPr>
            <p:nvPr/>
          </p:nvCxnSpPr>
          <p:spPr>
            <a:xfrm flipV="1">
              <a:off x="2798222" y="2769291"/>
              <a:ext cx="0" cy="408071"/>
            </a:xfrm>
            <a:prstGeom prst="straightConnector1">
              <a:avLst/>
            </a:prstGeom>
            <a:ln w="25400">
              <a:solidFill>
                <a:srgbClr val="98C723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18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71550"/>
            <a:ext cx="871378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15"/>
          <p:cNvSpPr>
            <a:spLocks noChangeArrowheads="1"/>
          </p:cNvSpPr>
          <p:nvPr/>
        </p:nvSpPr>
        <p:spPr bwMode="auto">
          <a:xfrm>
            <a:off x="4932363" y="142875"/>
            <a:ext cx="4211637" cy="622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форма СЗВ-КОРР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раздел 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8027988" y="3995738"/>
            <a:ext cx="1116012" cy="2438400"/>
          </a:xfrm>
          <a:prstGeom prst="rect">
            <a:avLst/>
          </a:prstGeom>
          <a:solidFill>
            <a:schemeClr val="bg1"/>
          </a:solidFill>
          <a:ln w="25400">
            <a:solidFill>
              <a:srgbClr val="404A5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графы 12 и 13 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заполняются при корректировке сведений за отчетные периоды 2010-2013 г.г. только для плательщиков страховых взносов, НЕ осуществляющих выплаты в пользу физических лиц</a:t>
            </a:r>
          </a:p>
        </p:txBody>
      </p:sp>
      <p:sp>
        <p:nvSpPr>
          <p:cNvPr id="71" name="TextBox 47"/>
          <p:cNvSpPr txBox="1">
            <a:spLocks noChangeArrowheads="1"/>
          </p:cNvSpPr>
          <p:nvPr/>
        </p:nvSpPr>
        <p:spPr bwMode="auto">
          <a:xfrm>
            <a:off x="1258888" y="3995738"/>
            <a:ext cx="3600450" cy="216982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в графах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со 2 по 6 раздела 4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 указывается сумма заработка (вознаграждения), дохода, сумма выплат и иных вознаграждений в пользу застрахованного лица с учетом их корректировки: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-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для периодов за 1996-2001г.г.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– в гр.2 указывается сумма общих начислений, учитываемых при назначении пенсии, а сумма за вычетом начислений по б/л и стипендиям в гр.3 раздела 4;</a:t>
            </a:r>
          </a:p>
          <a:p>
            <a:pPr>
              <a:buFontTx/>
              <a:buChar char="-"/>
              <a:defRPr/>
            </a:pPr>
            <a:r>
              <a:rPr lang="ru-RU" sz="900" b="1" u="sng" dirty="0">
                <a:solidFill>
                  <a:srgbClr val="404A52"/>
                </a:solidFill>
              </a:rPr>
              <a:t> для периодов за 2002-2009г.г. </a:t>
            </a:r>
            <a:r>
              <a:rPr lang="ru-RU" sz="900" b="1" dirty="0">
                <a:solidFill>
                  <a:srgbClr val="404A52"/>
                </a:solidFill>
              </a:rPr>
              <a:t>– </a:t>
            </a:r>
            <a:r>
              <a:rPr lang="ru-RU" sz="900" dirty="0">
                <a:solidFill>
                  <a:srgbClr val="404A52"/>
                </a:solidFill>
              </a:rPr>
              <a:t>гр.2</a:t>
            </a:r>
            <a:r>
              <a:rPr lang="ru-RU" sz="900" b="1" dirty="0">
                <a:solidFill>
                  <a:srgbClr val="404A52"/>
                </a:solidFill>
              </a:rPr>
              <a:t> </a:t>
            </a:r>
            <a:r>
              <a:rPr lang="ru-RU" sz="900" dirty="0">
                <a:solidFill>
                  <a:srgbClr val="404A52"/>
                </a:solidFill>
              </a:rPr>
              <a:t>не заполняется;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- </a:t>
            </a:r>
            <a:r>
              <a:rPr lang="ru-RU" sz="900" b="1" u="sng" dirty="0">
                <a:solidFill>
                  <a:srgbClr val="404A52"/>
                </a:solidFill>
              </a:rPr>
              <a:t>для периодов с 2010г. </a:t>
            </a:r>
            <a:r>
              <a:rPr lang="ru-RU" sz="900" b="1" dirty="0">
                <a:solidFill>
                  <a:srgbClr val="404A52"/>
                </a:solidFill>
              </a:rPr>
              <a:t>– </a:t>
            </a:r>
            <a:r>
              <a:rPr lang="ru-RU" sz="900" dirty="0">
                <a:solidFill>
                  <a:srgbClr val="404A52"/>
                </a:solidFill>
              </a:rPr>
              <a:t>в гр.2 указывается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сумма выплат и иных вознаграждений, начисленных плательщиками страховых взносов в пользу физического лица в рамках трудовых отношений, в том числе трудовых договоров, и гражданско-правовых договоров, из них входящая в базу для начисления страховых взносов, не превышающую предельную – указывается в гр.3 раздела 4,  а входящая в базу для начисления страховых взносов, входящих в базу, превышающую предельную – указывается в гр.5 </a:t>
            </a:r>
            <a:r>
              <a:rPr lang="ru-RU" sz="900" dirty="0" smtClean="0">
                <a:solidFill>
                  <a:srgbClr val="404A52"/>
                </a:solidFill>
                <a:latin typeface="+mn-lt"/>
                <a:cs typeface="+mn-cs"/>
              </a:rPr>
              <a:t>раздела 4</a:t>
            </a:r>
            <a:endParaRPr lang="ru-RU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9" name="TextBox 47"/>
          <p:cNvSpPr txBox="1">
            <a:spLocks noChangeArrowheads="1"/>
          </p:cNvSpPr>
          <p:nvPr/>
        </p:nvSpPr>
        <p:spPr bwMode="auto">
          <a:xfrm>
            <a:off x="4932363" y="3995738"/>
            <a:ext cx="3024187" cy="21653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в графах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со 7 по 11 раздела 4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указывается сумма страховых взносов </a:t>
            </a:r>
            <a:r>
              <a:rPr lang="ru-RU" sz="900" b="1" dirty="0" err="1">
                <a:solidFill>
                  <a:srgbClr val="404A52"/>
                </a:solidFill>
                <a:latin typeface="+mn-lt"/>
                <a:cs typeface="+mn-cs"/>
              </a:rPr>
              <a:t>ДОначисленная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 за отчетный период: 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-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для периодов за 1996-2000г.г.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– в гр.7  указывается сумма </a:t>
            </a:r>
            <a:r>
              <a:rPr lang="ru-RU" sz="900" dirty="0" err="1">
                <a:solidFill>
                  <a:srgbClr val="404A52"/>
                </a:solidFill>
                <a:latin typeface="+mn-lt"/>
                <a:cs typeface="+mn-cs"/>
              </a:rPr>
              <a:t>доначисленных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 страховых взносов, уплачиваемых работодателем по установленному для него тарифу, а в гр.8 – </a:t>
            </a:r>
            <a:r>
              <a:rPr lang="ru-RU" sz="900" dirty="0" err="1">
                <a:solidFill>
                  <a:srgbClr val="404A52"/>
                </a:solidFill>
              </a:rPr>
              <a:t>доначисленных</a:t>
            </a:r>
            <a:r>
              <a:rPr lang="ru-RU" sz="900" dirty="0">
                <a:solidFill>
                  <a:srgbClr val="404A52"/>
                </a:solidFill>
              </a:rPr>
              <a:t> страховых взносов уплачиваемых по тарифу, установленному для работающих граждан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900" b="1" u="sng" dirty="0">
                <a:solidFill>
                  <a:srgbClr val="404A52"/>
                </a:solidFill>
              </a:rPr>
              <a:t> для периодов за 2001г. </a:t>
            </a:r>
            <a:r>
              <a:rPr lang="ru-RU" sz="900" b="1" dirty="0">
                <a:solidFill>
                  <a:srgbClr val="404A52"/>
                </a:solidFill>
              </a:rPr>
              <a:t>– 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заполняется только гр. 7, гр.8-не заполняется; </a:t>
            </a:r>
          </a:p>
          <a:p>
            <a:pPr>
              <a:buFontTx/>
              <a:buChar char="-"/>
              <a:defRPr/>
            </a:pPr>
            <a:r>
              <a:rPr lang="ru-RU" sz="900" b="1" u="sng" dirty="0">
                <a:solidFill>
                  <a:srgbClr val="404A52"/>
                </a:solidFill>
              </a:rPr>
              <a:t>для периодов за 2002-2013г.г. </a:t>
            </a:r>
            <a:r>
              <a:rPr lang="ru-RU" sz="900" b="1" dirty="0">
                <a:solidFill>
                  <a:srgbClr val="404A52"/>
                </a:solidFill>
              </a:rPr>
              <a:t>–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заполняется </a:t>
            </a:r>
            <a:r>
              <a:rPr lang="ru-RU" sz="900" dirty="0">
                <a:solidFill>
                  <a:srgbClr val="404A52"/>
                </a:solidFill>
              </a:rPr>
              <a:t>гр.9 и гр.10;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- </a:t>
            </a:r>
            <a:r>
              <a:rPr lang="ru-RU" sz="900" b="1" u="sng" dirty="0">
                <a:solidFill>
                  <a:srgbClr val="404A52"/>
                </a:solidFill>
              </a:rPr>
              <a:t>для периодов с 2014г. –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заполняется гр.11</a:t>
            </a:r>
          </a:p>
          <a:p>
            <a:pPr>
              <a:defRPr/>
            </a:pPr>
            <a:endParaRPr lang="ru-RU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490" name="TextBox 47"/>
          <p:cNvSpPr txBox="1">
            <a:spLocks noChangeArrowheads="1"/>
          </p:cNvSpPr>
          <p:nvPr/>
        </p:nvSpPr>
        <p:spPr bwMode="auto">
          <a:xfrm>
            <a:off x="144463" y="3876675"/>
            <a:ext cx="898525" cy="850900"/>
          </a:xfrm>
          <a:prstGeom prst="rect">
            <a:avLst/>
          </a:prstGeom>
          <a:solidFill>
            <a:schemeClr val="bg1"/>
          </a:solidFill>
          <a:ln w="25400">
            <a:solidFill>
              <a:srgbClr val="98C72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заполняется в соответствии с Классификатором</a:t>
            </a:r>
            <a:endParaRPr lang="ru-RU" altLang="ru-RU" sz="800" b="1" u="sng">
              <a:solidFill>
                <a:srgbClr val="404A52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539750" y="3563938"/>
            <a:ext cx="0" cy="288925"/>
          </a:xfrm>
          <a:prstGeom prst="straightConnector1">
            <a:avLst/>
          </a:prstGeom>
          <a:ln w="25400">
            <a:solidFill>
              <a:srgbClr val="98C723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Левая фигурная скобка 49"/>
          <p:cNvSpPr/>
          <p:nvPr/>
        </p:nvSpPr>
        <p:spPr>
          <a:xfrm rot="16200000">
            <a:off x="2897188" y="1878013"/>
            <a:ext cx="252412" cy="3960812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6390482" y="2393156"/>
            <a:ext cx="252412" cy="287972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8356600" y="3387725"/>
            <a:ext cx="252413" cy="963613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19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7"/>
          <p:cNvGrpSpPr>
            <a:grpSpLocks/>
          </p:cNvGrpSpPr>
          <p:nvPr/>
        </p:nvGrpSpPr>
        <p:grpSpPr bwMode="auto">
          <a:xfrm>
            <a:off x="3552825" y="255588"/>
            <a:ext cx="4932363" cy="458787"/>
            <a:chOff x="3552408" y="89990"/>
            <a:chExt cx="4932362" cy="574578"/>
          </a:xfrm>
        </p:grpSpPr>
        <p:sp>
          <p:nvSpPr>
            <p:cNvPr id="3088" name="Rectangle 15"/>
            <p:cNvSpPr>
              <a:spLocks noChangeArrowheads="1"/>
            </p:cNvSpPr>
            <p:nvPr/>
          </p:nvSpPr>
          <p:spPr bwMode="auto">
            <a:xfrm>
              <a:off x="3552408" y="89990"/>
              <a:ext cx="4932362" cy="458690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bg1"/>
                  </a:solidFill>
                  <a:latin typeface="Arial" charset="0"/>
                </a:rPr>
                <a:t>Нормативная основа</a:t>
              </a:r>
            </a:p>
          </p:txBody>
        </p:sp>
        <p:sp>
          <p:nvSpPr>
            <p:cNvPr id="3089" name="Rectangle 15"/>
            <p:cNvSpPr>
              <a:spLocks noChangeArrowheads="1"/>
            </p:cNvSpPr>
            <p:nvPr/>
          </p:nvSpPr>
          <p:spPr bwMode="auto">
            <a:xfrm>
              <a:off x="3552408" y="548680"/>
              <a:ext cx="4932362" cy="115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3075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rgbClr val="46466A"/>
                </a:solidFill>
                <a:latin typeface="Arial" charset="0"/>
              </a:rPr>
              <a:t>2</a:t>
            </a:r>
            <a:endParaRPr lang="ru-RU" altLang="ru-RU" sz="1600"/>
          </a:p>
        </p:txBody>
      </p:sp>
      <p:grpSp>
        <p:nvGrpSpPr>
          <p:cNvPr id="3076" name="Группа 26"/>
          <p:cNvGrpSpPr>
            <a:grpSpLocks/>
          </p:cNvGrpSpPr>
          <p:nvPr/>
        </p:nvGrpSpPr>
        <p:grpSpPr bwMode="auto">
          <a:xfrm>
            <a:off x="571500" y="928688"/>
            <a:ext cx="8072438" cy="1000125"/>
            <a:chOff x="857224" y="714356"/>
            <a:chExt cx="7643866" cy="857256"/>
          </a:xfrm>
        </p:grpSpPr>
        <p:sp>
          <p:nvSpPr>
            <p:cNvPr id="3086" name="Rectangle 15"/>
            <p:cNvSpPr>
              <a:spLocks noChangeArrowheads="1"/>
            </p:cNvSpPr>
            <p:nvPr/>
          </p:nvSpPr>
          <p:spPr bwMode="auto">
            <a:xfrm>
              <a:off x="857224" y="714356"/>
              <a:ext cx="7643866" cy="7858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Федеральный Закон от 01.04.1996 № 27-ФЗ </a:t>
              </a: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«Об индивидуальном (персонифицированном) учете в системе обязательного пенсионного страхования</a:t>
              </a:r>
              <a:r>
                <a:rPr lang="ru-RU" altLang="ru-RU" sz="1600" b="1" dirty="0" smtClean="0">
                  <a:solidFill>
                    <a:srgbClr val="46466A"/>
                  </a:solidFill>
                  <a:latin typeface="Arial" charset="0"/>
                </a:rPr>
                <a:t>»</a:t>
              </a:r>
              <a:endParaRPr lang="ru-RU" altLang="ru-RU" sz="1600" b="1" dirty="0">
                <a:solidFill>
                  <a:srgbClr val="46466A"/>
                </a:solidFill>
                <a:latin typeface="Arial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57436" y="1500854"/>
              <a:ext cx="6143654" cy="7075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7" name="Группа 27"/>
          <p:cNvGrpSpPr>
            <a:grpSpLocks/>
          </p:cNvGrpSpPr>
          <p:nvPr/>
        </p:nvGrpSpPr>
        <p:grpSpPr bwMode="auto">
          <a:xfrm>
            <a:off x="571500" y="2214563"/>
            <a:ext cx="8072438" cy="1000125"/>
            <a:chOff x="857224" y="1643050"/>
            <a:chExt cx="7643866" cy="857256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84" name="Rectangle 15"/>
            <p:cNvSpPr>
              <a:spLocks noChangeArrowheads="1"/>
            </p:cNvSpPr>
            <p:nvPr/>
          </p:nvSpPr>
          <p:spPr bwMode="auto">
            <a:xfrm>
              <a:off x="857224" y="1643050"/>
              <a:ext cx="7643866" cy="7858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Приказ Минтруда России от 22.04.2020 №211н </a:t>
              </a: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«Об утверждении Инструкции о порядке ведения индивидуального (персонифицированного) учета сведений о застрахованных лицах»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357436" y="2429548"/>
              <a:ext cx="6143654" cy="7075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3078" name="Группа 28"/>
          <p:cNvGrpSpPr>
            <a:grpSpLocks/>
          </p:cNvGrpSpPr>
          <p:nvPr/>
        </p:nvGrpSpPr>
        <p:grpSpPr bwMode="auto">
          <a:xfrm>
            <a:off x="571500" y="3465513"/>
            <a:ext cx="8072438" cy="2784475"/>
            <a:chOff x="857224" y="3286124"/>
            <a:chExt cx="7643866" cy="278608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082" name="Rectangle 15"/>
            <p:cNvSpPr>
              <a:spLocks noChangeArrowheads="1"/>
            </p:cNvSpPr>
            <p:nvPr/>
          </p:nvSpPr>
          <p:spPr bwMode="auto">
            <a:xfrm>
              <a:off x="857224" y="3286124"/>
              <a:ext cx="7643866" cy="27146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Постановление Правления ПФР от 6 декабря 2018 г. N 507п </a:t>
              </a:r>
              <a:r>
                <a:rPr lang="ru-RU" altLang="ru-RU" sz="1600" b="1" dirty="0">
                  <a:solidFill>
                    <a:srgbClr val="46466A"/>
                  </a:solidFill>
                  <a:latin typeface="Arial" charset="0"/>
                </a:rPr>
                <a:t>«Об утверждении формы «Сведения о страховом стаже застрахованных лиц (СЗВ-СТАЖ)», формы «Сведения по страхователю, передаваемые в ПФР для ведения индивидуального (персонифицированного) учета (ОДВ-1)», формы «Данные о корректировке сведений, учтенных на индивидуальном лицевом счете застрахованного лица (СЗВ-КОРР)», формы «Сведения о заработке (вознаграждении), доходе, сумме выплат и иных вознаграждений, начисленных и уплаченных страховых взносах, о периодах трудовой и иной деятельности, засчитываемых в страховой стаж застрахованного лица (СЗВ-ИСХ), порядка их заполнения и формата сведений»</a:t>
              </a:r>
              <a:endParaRPr lang="ru-RU" altLang="ru-RU" sz="1200" b="1" dirty="0">
                <a:latin typeface="Arial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345410" y="6000727"/>
              <a:ext cx="6143654" cy="714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" name="Ромб 29"/>
          <p:cNvSpPr/>
          <p:nvPr/>
        </p:nvSpPr>
        <p:spPr>
          <a:xfrm>
            <a:off x="142875" y="1000125"/>
            <a:ext cx="357188" cy="285750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омб 30"/>
          <p:cNvSpPr/>
          <p:nvPr/>
        </p:nvSpPr>
        <p:spPr>
          <a:xfrm>
            <a:off x="142875" y="2214563"/>
            <a:ext cx="357188" cy="285750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омб 31"/>
          <p:cNvSpPr/>
          <p:nvPr/>
        </p:nvSpPr>
        <p:spPr>
          <a:xfrm>
            <a:off x="142875" y="3571875"/>
            <a:ext cx="357188" cy="285750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5"/>
          <p:cNvSpPr>
            <a:spLocks noChangeArrowheads="1"/>
          </p:cNvSpPr>
          <p:nvPr/>
        </p:nvSpPr>
        <p:spPr bwMode="auto">
          <a:xfrm>
            <a:off x="4932363" y="142875"/>
            <a:ext cx="4211637" cy="622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форма СЗВ-КОРР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charset="0"/>
              </a:rPr>
              <a:t>разделы 5 и 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7"/>
          <p:cNvSpPr txBox="1">
            <a:spLocks noChangeArrowheads="1"/>
          </p:cNvSpPr>
          <p:nvPr/>
        </p:nvSpPr>
        <p:spPr bwMode="auto">
          <a:xfrm>
            <a:off x="2195513" y="5170488"/>
            <a:ext cx="6480175" cy="230187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графы с 3 по 8 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заполняются в соответствии с Классификатором; </a:t>
            </a:r>
            <a:r>
              <a:rPr lang="ru-RU" sz="900" b="1" dirty="0">
                <a:solidFill>
                  <a:srgbClr val="404A52"/>
                </a:solidFill>
              </a:rPr>
              <a:t>указываются данные с учетом их корректировки</a:t>
            </a:r>
            <a:endParaRPr lang="ru-RU" sz="900" b="1" dirty="0">
              <a:solidFill>
                <a:srgbClr val="404A52"/>
              </a:solidFill>
              <a:latin typeface="+mn-lt"/>
              <a:cs typeface="+mn-cs"/>
            </a:endParaRPr>
          </a:p>
        </p:txBody>
      </p:sp>
      <p:sp>
        <p:nvSpPr>
          <p:cNvPr id="71" name="TextBox 47"/>
          <p:cNvSpPr txBox="1">
            <a:spLocks noChangeArrowheads="1"/>
          </p:cNvSpPr>
          <p:nvPr/>
        </p:nvSpPr>
        <p:spPr bwMode="auto">
          <a:xfrm>
            <a:off x="395288" y="2708275"/>
            <a:ext cx="1963737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Графы 1 и 2 заполняются в соответствии с Классификатором</a:t>
            </a:r>
          </a:p>
        </p:txBody>
      </p:sp>
      <p:sp>
        <p:nvSpPr>
          <p:cNvPr id="79" name="TextBox 47"/>
          <p:cNvSpPr txBox="1">
            <a:spLocks noChangeArrowheads="1"/>
          </p:cNvSpPr>
          <p:nvPr/>
        </p:nvSpPr>
        <p:spPr bwMode="auto">
          <a:xfrm>
            <a:off x="2555875" y="2711450"/>
            <a:ext cx="6192838" cy="646113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Графы 3 и 4 </a:t>
            </a:r>
            <a:r>
              <a:rPr lang="ru-RU" sz="900" dirty="0">
                <a:solidFill>
                  <a:srgbClr val="404A52"/>
                </a:solidFill>
                <a:latin typeface="+mn-lt"/>
                <a:cs typeface="+mn-cs"/>
              </a:rPr>
              <a:t>заполняются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 </a:t>
            </a:r>
            <a:r>
              <a:rPr lang="ru-RU" sz="900" dirty="0"/>
              <a:t>в случае необходимости корректировки данных о суммах выплат, на которые начислены страховые взносы по дополнительному тарифу, учтенных на индивидуальных лицевых счетах застрахованных лиц, занятых на видах работ, указанных в пунктах 1-18 части 1 статьи 30 Федерального закона от 2812.2013 №400-ФЗ «О страховых пенсиях»; указывается сумма выплат и иных вознаграждений с учетом суммы </a:t>
            </a:r>
            <a:r>
              <a:rPr lang="ru-RU" sz="900" dirty="0" err="1"/>
              <a:t>корреткировки</a:t>
            </a:r>
            <a:endParaRPr lang="ru-RU" sz="9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Левая фигурная скобка 49"/>
          <p:cNvSpPr/>
          <p:nvPr/>
        </p:nvSpPr>
        <p:spPr>
          <a:xfrm rot="16200000">
            <a:off x="1277938" y="1466850"/>
            <a:ext cx="252412" cy="2160588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Левая фигурная скобка 50"/>
          <p:cNvSpPr/>
          <p:nvPr/>
        </p:nvSpPr>
        <p:spPr>
          <a:xfrm rot="16200000">
            <a:off x="5526088" y="-549275"/>
            <a:ext cx="252412" cy="6192838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5273676" y="1658937"/>
            <a:ext cx="252412" cy="6697663"/>
          </a:xfrm>
          <a:prstGeom prst="lef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8423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86163"/>
            <a:ext cx="84820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47"/>
          <p:cNvSpPr txBox="1">
            <a:spLocks noChangeArrowheads="1"/>
          </p:cNvSpPr>
          <p:nvPr/>
        </p:nvSpPr>
        <p:spPr bwMode="auto">
          <a:xfrm>
            <a:off x="323850" y="5170488"/>
            <a:ext cx="1727200" cy="922337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В графе 1 и 2 указываются даты, которые должны находиться в пределах отчетного периода; указываются данные с учетом их корректировки</a:t>
            </a: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1061245" y="4215606"/>
            <a:ext cx="252412" cy="1584325"/>
          </a:xfrm>
          <a:prstGeom prst="lef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84963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46466A"/>
                </a:solidFill>
                <a:latin typeface="Arial" charset="0"/>
              </a:rPr>
              <a:t>2</a:t>
            </a: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0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9"/>
          <p:cNvGrpSpPr>
            <a:grpSpLocks/>
          </p:cNvGrpSpPr>
          <p:nvPr/>
        </p:nvGrpSpPr>
        <p:grpSpPr bwMode="auto">
          <a:xfrm>
            <a:off x="3563938" y="214313"/>
            <a:ext cx="5545137" cy="622300"/>
            <a:chOff x="2915816" y="34839"/>
            <a:chExt cx="5544616" cy="358361"/>
          </a:xfrm>
        </p:grpSpPr>
        <p:sp>
          <p:nvSpPr>
            <p:cNvPr id="22534" name="Rectangle 15"/>
            <p:cNvSpPr>
              <a:spLocks noChangeArrowheads="1"/>
            </p:cNvSpPr>
            <p:nvPr/>
          </p:nvSpPr>
          <p:spPr bwMode="auto">
            <a:xfrm>
              <a:off x="3275856" y="339194"/>
              <a:ext cx="5184576" cy="54006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2535" name="Rectangle 15"/>
            <p:cNvSpPr>
              <a:spLocks noChangeArrowheads="1"/>
            </p:cNvSpPr>
            <p:nvPr/>
          </p:nvSpPr>
          <p:spPr bwMode="auto">
            <a:xfrm>
              <a:off x="2915816" y="34839"/>
              <a:ext cx="5543972" cy="3043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" charset="0"/>
                </a:rPr>
                <a:t>Условия проверки показателей формы СЗВ-КОРР </a:t>
              </a:r>
            </a:p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200" i="1" dirty="0" smtClean="0">
                  <a:solidFill>
                    <a:srgbClr val="002060"/>
                  </a:solidFill>
                  <a:latin typeface="Arial" charset="0"/>
                </a:rPr>
                <a:t>(приложение 5 </a:t>
              </a:r>
              <a:r>
                <a:rPr lang="ru-RU" altLang="ru-RU" sz="1200" i="1" dirty="0" smtClean="0">
                  <a:solidFill>
                    <a:srgbClr val="002060"/>
                  </a:solidFill>
                  <a:latin typeface="Arial" charset="0"/>
                </a:rPr>
                <a:t>к постановлению Правления ПФР 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06.12.2018 </a:t>
              </a:r>
              <a:r>
                <a:rPr lang="en-US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507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п)</a:t>
              </a:r>
              <a:endParaRPr lang="ru-RU" altLang="ru-RU" sz="1200" b="1" i="1" dirty="0">
                <a:solidFill>
                  <a:srgbClr val="46466A"/>
                </a:solidFill>
              </a:endParaRPr>
            </a:p>
          </p:txBody>
        </p:sp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323850" y="1529034"/>
            <a:ext cx="8135938" cy="309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6.8.1.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Форма может быть представлена на застрахованное лицо, у которого на индивидуальном лицевом счете имеются данные, которые подлежат корректировке, иное - ошибка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6.8.2.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 форме указан тип сведений "ОТМН", то данные содержатся только в разделах 1 - 2 формы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6.8.3.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 форме указан тип сведений "КОРР", то помимо разделов 1 - 3 данные должны содержаться хотя бы в одном из разделов 4 - 6 формы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6.8.4.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в разделе 3 формы в графе 5 содержится код "АВИА", то графа 1 не заполняется.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Arial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21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9"/>
          <p:cNvGrpSpPr>
            <a:grpSpLocks/>
          </p:cNvGrpSpPr>
          <p:nvPr/>
        </p:nvGrpSpPr>
        <p:grpSpPr bwMode="auto">
          <a:xfrm>
            <a:off x="1692275" y="115888"/>
            <a:ext cx="7451725" cy="1081087"/>
            <a:chOff x="1258888" y="142852"/>
            <a:chExt cx="7200900" cy="401839"/>
          </a:xfrm>
        </p:grpSpPr>
        <p:sp>
          <p:nvSpPr>
            <p:cNvPr id="23574" name="Rectangle 15"/>
            <p:cNvSpPr>
              <a:spLocks noChangeArrowheads="1"/>
            </p:cNvSpPr>
            <p:nvPr/>
          </p:nvSpPr>
          <p:spPr bwMode="auto">
            <a:xfrm>
              <a:off x="1537204" y="464323"/>
              <a:ext cx="6892450" cy="8036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23575" name="Rectangle 15"/>
            <p:cNvSpPr>
              <a:spLocks noChangeArrowheads="1"/>
            </p:cNvSpPr>
            <p:nvPr/>
          </p:nvSpPr>
          <p:spPr bwMode="auto">
            <a:xfrm>
              <a:off x="1258888" y="142852"/>
              <a:ext cx="7200900" cy="35719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chemeClr val="bg1"/>
                  </a:solidFill>
                  <a:latin typeface="Arial" charset="0"/>
                </a:rPr>
                <a:t>Сведения о заработке (вознаграждении), доходе, сумме выплат и иных вознаграждений, начисленных и уплаченных страховых взносах, о периодах трудовой и иной деятельности, засчитываемых в страховой стаж застрахованного лица (форма СЗВ-ИСХ)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323850" y="1700213"/>
            <a:ext cx="7993063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42325" y="5516562"/>
            <a:ext cx="684212" cy="7921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8" name="Заголовок 1"/>
          <p:cNvSpPr txBox="1">
            <a:spLocks/>
          </p:cNvSpPr>
          <p:nvPr/>
        </p:nvSpPr>
        <p:spPr bwMode="auto">
          <a:xfrm>
            <a:off x="900113" y="1196975"/>
            <a:ext cx="72009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>
                <a:solidFill>
                  <a:srgbClr val="404A52"/>
                </a:solidFill>
                <a:latin typeface="Arial" charset="0"/>
              </a:rPr>
              <a:t>заполняется за отчетные периоды по 2016 год включительно страхователем, нарушившим законодательно установленные сроки представления отчетности</a:t>
            </a: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62960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47"/>
          <p:cNvSpPr txBox="1">
            <a:spLocks noChangeArrowheads="1"/>
          </p:cNvSpPr>
          <p:nvPr/>
        </p:nvSpPr>
        <p:spPr bwMode="auto">
          <a:xfrm>
            <a:off x="2268538" y="4724400"/>
            <a:ext cx="2447925" cy="50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«Номер договора» и «Дата заключения договора» заполняется только для периодов 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до 2002 года</a:t>
            </a: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539750" y="4797425"/>
            <a:ext cx="1295400" cy="4318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5" name="Прямая со стрелкой 54"/>
          <p:cNvCxnSpPr>
            <a:stCxn id="53" idx="1"/>
            <a:endCxn id="54" idx="3"/>
          </p:cNvCxnSpPr>
          <p:nvPr/>
        </p:nvCxnSpPr>
        <p:spPr>
          <a:xfrm flipH="1">
            <a:off x="1835150" y="4978400"/>
            <a:ext cx="433388" cy="3492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 bwMode="auto">
          <a:xfrm>
            <a:off x="539750" y="5300663"/>
            <a:ext cx="1295400" cy="215900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3" name="Прямая со стрелкой 62"/>
          <p:cNvCxnSpPr>
            <a:endCxn id="62" idx="3"/>
          </p:cNvCxnSpPr>
          <p:nvPr/>
        </p:nvCxnSpPr>
        <p:spPr>
          <a:xfrm flipH="1">
            <a:off x="1835150" y="5373688"/>
            <a:ext cx="2952750" cy="34925"/>
          </a:xfrm>
          <a:prstGeom prst="straightConnector1">
            <a:avLst/>
          </a:prstGeom>
          <a:ln w="25400">
            <a:solidFill>
              <a:srgbClr val="FFC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7"/>
          <p:cNvSpPr txBox="1">
            <a:spLocks noChangeArrowheads="1"/>
          </p:cNvSpPr>
          <p:nvPr/>
        </p:nvSpPr>
        <p:spPr bwMode="auto">
          <a:xfrm>
            <a:off x="4787900" y="4652963"/>
            <a:ext cx="3600450" cy="1200150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указывается одно из значений:</a:t>
            </a:r>
          </a:p>
          <a:p>
            <a:pPr>
              <a:defRPr/>
            </a:pP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- «трудовой» - </a:t>
            </a:r>
            <a:r>
              <a:rPr lang="ru-RU" sz="900" dirty="0"/>
              <a:t>по застрахованному лицу, которому плательщик страховых взносов осуществлял начисления в виде выплат и иных вознаграждений в его пользу по трудовому договору;</a:t>
            </a:r>
          </a:p>
          <a:p>
            <a:pPr>
              <a:defRPr/>
            </a:pPr>
            <a:r>
              <a:rPr lang="ru-RU" sz="900" dirty="0"/>
              <a:t>- </a:t>
            </a:r>
            <a:r>
              <a:rPr lang="ru-RU" sz="900" b="1" u="sng" dirty="0"/>
              <a:t>«гражданско-правовой» </a:t>
            </a:r>
            <a:r>
              <a:rPr lang="ru-RU" sz="900" dirty="0"/>
              <a:t>- по застрахованному лицу, которому плательщик страховых взносов осуществлял начисления в виде выплат и иных вознаграждений в его пользу по гражданско-правовому договору</a:t>
            </a:r>
            <a:endParaRPr lang="ru-RU" sz="900" b="1" u="sng" dirty="0">
              <a:solidFill>
                <a:srgbClr val="404A52"/>
              </a:solidFill>
              <a:latin typeface="+mn-lt"/>
              <a:cs typeface="+mn-cs"/>
            </a:endParaRPr>
          </a:p>
        </p:txBody>
      </p:sp>
      <p:sp>
        <p:nvSpPr>
          <p:cNvPr id="69" name="TextBox 47"/>
          <p:cNvSpPr txBox="1">
            <a:spLocks noChangeArrowheads="1"/>
          </p:cNvSpPr>
          <p:nvPr/>
        </p:nvSpPr>
        <p:spPr bwMode="auto">
          <a:xfrm>
            <a:off x="2268538" y="5445125"/>
            <a:ext cx="2374900" cy="3698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заполняется в соответствии с Классификатором</a:t>
            </a:r>
            <a:endParaRPr lang="ru-RU" sz="900" b="1" u="sng" dirty="0">
              <a:solidFill>
                <a:srgbClr val="404A52"/>
              </a:solidFill>
              <a:latin typeface="+mn-lt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539750" y="5589588"/>
            <a:ext cx="1368425" cy="2159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1908175" y="5661025"/>
            <a:ext cx="360363" cy="31750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 bwMode="auto">
          <a:xfrm>
            <a:off x="539750" y="5876925"/>
            <a:ext cx="4103688" cy="43180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TextBox 47"/>
          <p:cNvSpPr txBox="1">
            <a:spLocks noChangeArrowheads="1"/>
          </p:cNvSpPr>
          <p:nvPr/>
        </p:nvSpPr>
        <p:spPr bwMode="auto">
          <a:xfrm>
            <a:off x="5003800" y="5949950"/>
            <a:ext cx="2808288" cy="369888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заполняется в соответствии с Классификатором 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за отчетные периоды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до 2017 года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4643438" y="6165850"/>
            <a:ext cx="360362" cy="30163"/>
          </a:xfrm>
          <a:prstGeom prst="straightConnector1">
            <a:avLst/>
          </a:prstGeom>
          <a:ln w="25400">
            <a:solidFill>
              <a:srgbClr val="C0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3" name="Rectangle 15"/>
          <p:cNvSpPr>
            <a:spLocks noChangeArrowheads="1"/>
          </p:cNvSpPr>
          <p:nvPr/>
        </p:nvSpPr>
        <p:spPr bwMode="auto">
          <a:xfrm>
            <a:off x="6913563" y="1844675"/>
            <a:ext cx="2230437" cy="620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Arial" charset="0"/>
              </a:rPr>
              <a:t>форма СЗВ-ИСХ разделы 1-3</a:t>
            </a: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22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>
            <a:spLocks noChangeArrowheads="1"/>
          </p:cNvSpPr>
          <p:nvPr/>
        </p:nvSpPr>
        <p:spPr bwMode="auto">
          <a:xfrm>
            <a:off x="6956425" y="598488"/>
            <a:ext cx="2230438" cy="620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Arial" charset="0"/>
              </a:rPr>
              <a:t>форма СЗВ-ИСХ раздел 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Заголовок 1"/>
          <p:cNvSpPr txBox="1">
            <a:spLocks/>
          </p:cNvSpPr>
          <p:nvPr/>
        </p:nvSpPr>
        <p:spPr bwMode="auto">
          <a:xfrm>
            <a:off x="34924" y="188640"/>
            <a:ext cx="9001125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404A52"/>
                </a:solidFill>
                <a:latin typeface="Arial" charset="0"/>
              </a:rPr>
              <a:t>   </a:t>
            </a:r>
            <a:r>
              <a:rPr lang="ru-RU" altLang="ru-RU" sz="10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altLang="ru-RU" sz="1100" b="1" dirty="0">
                <a:solidFill>
                  <a:srgbClr val="002060"/>
                </a:solidFill>
                <a:latin typeface="Arial" charset="0"/>
              </a:rPr>
              <a:t>В </a:t>
            </a:r>
            <a:r>
              <a:rPr lang="ru-RU" altLang="ru-RU" sz="1100" b="1" u="sng" dirty="0">
                <a:solidFill>
                  <a:srgbClr val="002060"/>
                </a:solidFill>
                <a:latin typeface="Arial" charset="0"/>
              </a:rPr>
              <a:t>разделе 4</a:t>
            </a:r>
            <a:r>
              <a:rPr lang="ru-RU" altLang="ru-RU" sz="1100" b="1" dirty="0">
                <a:solidFill>
                  <a:srgbClr val="002060"/>
                </a:solidFill>
                <a:latin typeface="Arial" charset="0"/>
              </a:rPr>
              <a:t> указываются данные о заработке (вознаграждении), доходе, сумме выплат и иных вознаграждений, начисленных в пользу застрахованного лица</a:t>
            </a:r>
            <a:r>
              <a:rPr lang="ru-RU" altLang="ru-RU" sz="1100" b="1" dirty="0" smtClean="0">
                <a:solidFill>
                  <a:srgbClr val="002060"/>
                </a:solidFill>
                <a:latin typeface="Arial" charset="0"/>
              </a:rPr>
              <a:t>. Заполняются </a:t>
            </a:r>
            <a:r>
              <a:rPr lang="ru-RU" altLang="ru-RU" sz="1100" b="1" dirty="0">
                <a:solidFill>
                  <a:srgbClr val="002060"/>
                </a:solidFill>
                <a:latin typeface="Arial" charset="0"/>
              </a:rPr>
              <a:t>только те строки, наименование месяцев которых входит в отчетный период, по которому представляются сведения.</a:t>
            </a:r>
          </a:p>
        </p:txBody>
      </p:sp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47"/>
          <p:cNvSpPr txBox="1">
            <a:spLocks noChangeArrowheads="1"/>
          </p:cNvSpPr>
          <p:nvPr/>
        </p:nvSpPr>
        <p:spPr bwMode="auto">
          <a:xfrm>
            <a:off x="107950" y="4292600"/>
            <a:ext cx="1800225" cy="2439988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404A52"/>
                </a:solidFill>
              </a:rPr>
              <a:t>• заполняется в соответствии с Классификатором;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404A52"/>
                </a:solidFill>
              </a:rPr>
              <a:t>•  строка </a:t>
            </a:r>
            <a:r>
              <a:rPr lang="ru-RU" altLang="ru-RU" sz="800" b="1" u="sng" dirty="0">
                <a:solidFill>
                  <a:srgbClr val="404A52"/>
                </a:solidFill>
              </a:rPr>
              <a:t>"Итого" </a:t>
            </a:r>
            <a:r>
              <a:rPr lang="ru-RU" altLang="ru-RU" sz="800" b="1" dirty="0">
                <a:solidFill>
                  <a:srgbClr val="404A52"/>
                </a:solidFill>
              </a:rPr>
              <a:t>заполняется всегда, кроме случаев, когда коды категории застрахованного лица менялись в течение отчетного периода;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404A52"/>
                </a:solidFill>
              </a:rPr>
              <a:t>• в случае если на суммы выплат застрахованного лица начислялись страховые взносы более чем по одному тарифу (код категории застрахованного лица), то на это застрахованное лицо представляется количество форм СЗВ-ИСХ, равное количеству кодов категории застрахованного лиц</a:t>
            </a:r>
            <a:endParaRPr lang="ru-RU" altLang="ru-RU" sz="800" b="1" u="sng" dirty="0">
              <a:solidFill>
                <a:srgbClr val="404A5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92275" y="4076700"/>
            <a:ext cx="0" cy="215900"/>
          </a:xfrm>
          <a:prstGeom prst="straightConnector1">
            <a:avLst/>
          </a:prstGeom>
          <a:ln w="25400">
            <a:solidFill>
              <a:srgbClr val="FFFF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extBox 47"/>
          <p:cNvSpPr txBox="1">
            <a:spLocks noChangeArrowheads="1"/>
          </p:cNvSpPr>
          <p:nvPr/>
        </p:nvSpPr>
        <p:spPr bwMode="auto">
          <a:xfrm>
            <a:off x="1979613" y="4365625"/>
            <a:ext cx="1944687" cy="21955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• </a:t>
            </a:r>
            <a:r>
              <a:rPr lang="ru-RU" altLang="ru-RU" sz="800" b="1" u="sng">
                <a:solidFill>
                  <a:srgbClr val="404A52"/>
                </a:solidFill>
              </a:rPr>
              <a:t>за 1996-2001г.г.</a:t>
            </a:r>
            <a:r>
              <a:rPr lang="ru-RU" altLang="ru-RU" sz="800" b="1">
                <a:solidFill>
                  <a:srgbClr val="404A52"/>
                </a:solidFill>
              </a:rPr>
              <a:t> –  указывается сумма общих начислений, учитываемых при назначении пенсии;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• </a:t>
            </a:r>
            <a:r>
              <a:rPr lang="ru-RU" altLang="ru-RU" sz="800" b="1" u="sng">
                <a:solidFill>
                  <a:srgbClr val="404A52"/>
                </a:solidFill>
              </a:rPr>
              <a:t>с 2010 года</a:t>
            </a:r>
            <a:r>
              <a:rPr lang="ru-RU" altLang="ru-RU" sz="800" b="1">
                <a:solidFill>
                  <a:srgbClr val="404A52"/>
                </a:solidFill>
              </a:rPr>
              <a:t> – указывается сумма выплат и иных вознаграждений, начисленных плательщиками страховых взносов в пользу физического лица в рамках трудовых отношений, в том числе ТД, и ГПД. При этом за отчетные периоды 2010 года - указываются суммы за последние 6 мес. отчетного периода, а по отчетным периодам с 2011 года - за последние 3 мес. отчетного периода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916238" y="4149725"/>
            <a:ext cx="0" cy="215900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827088" y="4076700"/>
            <a:ext cx="1368425" cy="144463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8" name="TextBox 47"/>
          <p:cNvSpPr txBox="1">
            <a:spLocks noChangeArrowheads="1"/>
          </p:cNvSpPr>
          <p:nvPr/>
        </p:nvSpPr>
        <p:spPr bwMode="auto">
          <a:xfrm>
            <a:off x="3995738" y="4437063"/>
            <a:ext cx="2232025" cy="1095375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• </a:t>
            </a:r>
            <a:r>
              <a:rPr lang="ru-RU" altLang="ru-RU" sz="800" b="1" u="sng">
                <a:solidFill>
                  <a:srgbClr val="404A52"/>
                </a:solidFill>
              </a:rPr>
              <a:t>за 1996-2001г.г.</a:t>
            </a:r>
            <a:r>
              <a:rPr lang="ru-RU" altLang="ru-RU" sz="800" b="1">
                <a:solidFill>
                  <a:srgbClr val="404A52"/>
                </a:solidFill>
              </a:rPr>
              <a:t> –  указывается в гр.4 сумма за вычетом начислений по больничным листкам (листкам нетрудоспособности) и стипендиям;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• </a:t>
            </a:r>
            <a:r>
              <a:rPr lang="ru-RU" altLang="ru-RU" sz="800" b="1" u="sng">
                <a:solidFill>
                  <a:srgbClr val="404A52"/>
                </a:solidFill>
              </a:rPr>
              <a:t>с 2010 года</a:t>
            </a:r>
            <a:r>
              <a:rPr lang="ru-RU" altLang="ru-RU" sz="800" b="1">
                <a:solidFill>
                  <a:srgbClr val="404A52"/>
                </a:solidFill>
              </a:rPr>
              <a:t> – в графах 4 и 5 указывается сумма входящая в базу для начисления страховых взносов, не превышающая предельную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4832348" y="3158330"/>
            <a:ext cx="252413" cy="2303463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4590" name="Группа 30"/>
          <p:cNvGrpSpPr>
            <a:grpSpLocks/>
          </p:cNvGrpSpPr>
          <p:nvPr/>
        </p:nvGrpSpPr>
        <p:grpSpPr bwMode="auto">
          <a:xfrm>
            <a:off x="6156325" y="4149723"/>
            <a:ext cx="2303463" cy="1015206"/>
            <a:chOff x="5652121" y="3789039"/>
            <a:chExt cx="2304256" cy="1015947"/>
          </a:xfrm>
        </p:grpSpPr>
        <p:sp>
          <p:nvSpPr>
            <p:cNvPr id="24607" name="TextBox 47"/>
            <p:cNvSpPr txBox="1">
              <a:spLocks noChangeArrowheads="1"/>
            </p:cNvSpPr>
            <p:nvPr/>
          </p:nvSpPr>
          <p:spPr bwMode="auto">
            <a:xfrm>
              <a:off x="5875291" y="4075791"/>
              <a:ext cx="2016819" cy="72919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800" b="1" dirty="0">
                  <a:solidFill>
                    <a:srgbClr val="404A52"/>
                  </a:solidFill>
                </a:rPr>
                <a:t>• </a:t>
              </a:r>
              <a:r>
                <a:rPr lang="ru-RU" altLang="ru-RU" sz="800" b="1" u="sng" dirty="0">
                  <a:solidFill>
                    <a:srgbClr val="404A52"/>
                  </a:solidFill>
                </a:rPr>
                <a:t>с 2010 года</a:t>
              </a:r>
              <a:r>
                <a:rPr lang="ru-RU" altLang="ru-RU" sz="800" b="1" dirty="0">
                  <a:solidFill>
                    <a:srgbClr val="404A52"/>
                  </a:solidFill>
                </a:rPr>
                <a:t> – в графах 6 и 7 указывается сумма входящая в базу для начисления страховых взносов,  входящих в базу, превышающую предельную</a:t>
              </a:r>
            </a:p>
          </p:txBody>
        </p:sp>
        <p:sp>
          <p:nvSpPr>
            <p:cNvPr id="30" name="Левая фигурная скобка 29"/>
            <p:cNvSpPr/>
            <p:nvPr/>
          </p:nvSpPr>
          <p:spPr>
            <a:xfrm rot="16200000">
              <a:off x="6677950" y="2763210"/>
              <a:ext cx="252597" cy="2304256"/>
            </a:xfrm>
            <a:prstGeom prst="leftBrac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4591" name="Группа 78"/>
          <p:cNvGrpSpPr>
            <a:grpSpLocks/>
          </p:cNvGrpSpPr>
          <p:nvPr/>
        </p:nvGrpSpPr>
        <p:grpSpPr bwMode="auto">
          <a:xfrm>
            <a:off x="1476375" y="765175"/>
            <a:ext cx="2519363" cy="1727200"/>
            <a:chOff x="1475656" y="764704"/>
            <a:chExt cx="2520280" cy="1728192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475656" y="764704"/>
              <a:ext cx="1368923" cy="28750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1996-2001г.г.</a:t>
              </a:r>
            </a:p>
          </p:txBody>
        </p:sp>
        <p:cxnSp>
          <p:nvCxnSpPr>
            <p:cNvPr id="37" name="Прямая со стрелкой 36"/>
            <p:cNvCxnSpPr/>
            <p:nvPr/>
          </p:nvCxnSpPr>
          <p:spPr>
            <a:xfrm flipH="1">
              <a:off x="1907613" y="1052207"/>
              <a:ext cx="215979" cy="1440689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33" idx="2"/>
            </p:cNvCxnSpPr>
            <p:nvPr/>
          </p:nvCxnSpPr>
          <p:spPr>
            <a:xfrm>
              <a:off x="2160118" y="1052207"/>
              <a:ext cx="684461" cy="1440689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33" idx="2"/>
            </p:cNvCxnSpPr>
            <p:nvPr/>
          </p:nvCxnSpPr>
          <p:spPr>
            <a:xfrm>
              <a:off x="2160118" y="1052207"/>
              <a:ext cx="1835818" cy="1440689"/>
            </a:xfrm>
            <a:prstGeom prst="straightConnector1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2" name="Группа 79"/>
          <p:cNvGrpSpPr>
            <a:grpSpLocks/>
          </p:cNvGrpSpPr>
          <p:nvPr/>
        </p:nvGrpSpPr>
        <p:grpSpPr bwMode="auto">
          <a:xfrm>
            <a:off x="1835150" y="765175"/>
            <a:ext cx="2881313" cy="3384550"/>
            <a:chOff x="1835696" y="764704"/>
            <a:chExt cx="2880320" cy="3384376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348063" y="764704"/>
              <a:ext cx="1367953" cy="28732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2002-2009г.г. </a:t>
              </a: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H="1">
              <a:off x="1835696" y="1052027"/>
              <a:ext cx="2124930" cy="3097053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3" name="Группа 80"/>
          <p:cNvGrpSpPr>
            <a:grpSpLocks/>
          </p:cNvGrpSpPr>
          <p:nvPr/>
        </p:nvGrpSpPr>
        <p:grpSpPr bwMode="auto">
          <a:xfrm>
            <a:off x="2051050" y="765175"/>
            <a:ext cx="5545138" cy="1727200"/>
            <a:chOff x="2051720" y="764704"/>
            <a:chExt cx="5544616" cy="172819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291503" y="764704"/>
              <a:ext cx="1368296" cy="28750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с 2010г.</a:t>
              </a: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flipH="1">
              <a:off x="2051720" y="1052207"/>
              <a:ext cx="3889009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flipH="1">
              <a:off x="3059688" y="1052207"/>
              <a:ext cx="2881041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flipH="1">
              <a:off x="4212105" y="1052207"/>
              <a:ext cx="1728624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36" idx="2"/>
            </p:cNvCxnSpPr>
            <p:nvPr/>
          </p:nvCxnSpPr>
          <p:spPr>
            <a:xfrm flipH="1">
              <a:off x="5435951" y="1052207"/>
              <a:ext cx="539699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/>
            <p:nvPr/>
          </p:nvCxnSpPr>
          <p:spPr>
            <a:xfrm>
              <a:off x="5940729" y="1052207"/>
              <a:ext cx="792088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36" idx="2"/>
            </p:cNvCxnSpPr>
            <p:nvPr/>
          </p:nvCxnSpPr>
          <p:spPr>
            <a:xfrm>
              <a:off x="5975651" y="1052207"/>
              <a:ext cx="1620685" cy="1440689"/>
            </a:xfrm>
            <a:prstGeom prst="straightConnector1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23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7019925" y="71438"/>
            <a:ext cx="2160588" cy="6207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форма СЗВ-ИСХ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      разделы 5-6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5" name="Заголовок 1"/>
          <p:cNvSpPr txBox="1">
            <a:spLocks/>
          </p:cNvSpPr>
          <p:nvPr/>
        </p:nvSpPr>
        <p:spPr bwMode="auto">
          <a:xfrm>
            <a:off x="250825" y="115888"/>
            <a:ext cx="6625432" cy="288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 smtClean="0">
                <a:solidFill>
                  <a:srgbClr val="002060"/>
                </a:solidFill>
                <a:latin typeface="Arial" charset="0"/>
              </a:rPr>
              <a:t>В </a:t>
            </a:r>
            <a:r>
              <a:rPr lang="ru-RU" altLang="ru-RU" sz="1100" b="1" u="sng" dirty="0">
                <a:solidFill>
                  <a:srgbClr val="002060"/>
                </a:solidFill>
                <a:latin typeface="Arial" charset="0"/>
              </a:rPr>
              <a:t>разделе 5</a:t>
            </a:r>
            <a:r>
              <a:rPr lang="ru-RU" altLang="ru-RU" sz="1100" b="1" dirty="0">
                <a:solidFill>
                  <a:srgbClr val="002060"/>
                </a:solidFill>
                <a:latin typeface="Arial" charset="0"/>
              </a:rPr>
              <a:t> указываются сведения о начисленных страховых взносах за отчетный период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107950" y="2493963"/>
            <a:ext cx="1943100" cy="203041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•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в графе 1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– указывается сумма начисленных страховых взносов, уплачиваемых работодателем по установленному для него тарифу;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2 </a:t>
            </a:r>
            <a:r>
              <a:rPr lang="ru-RU" sz="900" b="1" dirty="0">
                <a:solidFill>
                  <a:srgbClr val="404A52"/>
                </a:solidFill>
              </a:rPr>
              <a:t>– указывается </a:t>
            </a:r>
            <a:r>
              <a:rPr lang="ru-RU" sz="900" dirty="0"/>
              <a:t>сумма </a:t>
            </a:r>
            <a:r>
              <a:rPr lang="ru-RU" sz="900" b="1" dirty="0">
                <a:solidFill>
                  <a:srgbClr val="404A52"/>
                </a:solidFill>
              </a:rPr>
              <a:t>начисленных страховых взносов, уплачиваемых по тарифу, установленному для работающих граждан, включая наемных работников по гражданско-правовым договорам, предметом которых являются выполнение работ и оказание услуг, а также авторским договорам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71550" y="2276475"/>
            <a:ext cx="0" cy="2159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4211638" y="2492375"/>
            <a:ext cx="2016125" cy="175418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 </a:t>
            </a: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5 </a:t>
            </a:r>
            <a:r>
              <a:rPr lang="ru-RU" sz="900" b="1" dirty="0">
                <a:solidFill>
                  <a:srgbClr val="404A52"/>
                </a:solidFill>
              </a:rPr>
              <a:t>– указывается сумма начисленных страховых взносов на страховую пенсию;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6 </a:t>
            </a:r>
            <a:r>
              <a:rPr lang="ru-RU" sz="900" b="1" dirty="0">
                <a:solidFill>
                  <a:srgbClr val="404A52"/>
                </a:solidFill>
              </a:rPr>
              <a:t>– указывается </a:t>
            </a:r>
            <a:r>
              <a:rPr lang="ru-RU" sz="900" dirty="0"/>
              <a:t>сумма </a:t>
            </a:r>
            <a:r>
              <a:rPr lang="ru-RU" sz="900" b="1" dirty="0">
                <a:solidFill>
                  <a:srgbClr val="404A52"/>
                </a:solidFill>
              </a:rPr>
              <a:t>начисленных страховых взносов на накопительную пенсию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     При этом за отчетные периоды 2010 года - указываются суммы за последние 6 месяцев отчетного периода, а по отчетным периодам с 2011 года - за последние 3 месяца отчетного периода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5291932" y="980281"/>
            <a:ext cx="144462" cy="2016125"/>
          </a:xfrm>
          <a:prstGeom prst="lef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6372225" y="2492375"/>
            <a:ext cx="1728788" cy="10620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7 </a:t>
            </a:r>
            <a:r>
              <a:rPr lang="ru-RU" sz="900" b="1" dirty="0">
                <a:solidFill>
                  <a:srgbClr val="404A52"/>
                </a:solidFill>
              </a:rPr>
              <a:t>–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указывается сумма начисленных страховых взносов на сумму выплат и иных вознаграждений, входящих в базу, не превышающую предельную</a:t>
            </a:r>
          </a:p>
        </p:txBody>
      </p:sp>
      <p:sp>
        <p:nvSpPr>
          <p:cNvPr id="30" name="Левая фигурная скобка 29"/>
          <p:cNvSpPr/>
          <p:nvPr/>
        </p:nvSpPr>
        <p:spPr bwMode="auto">
          <a:xfrm rot="16200000">
            <a:off x="6947695" y="1412081"/>
            <a:ext cx="144462" cy="1152525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95288" y="2060575"/>
            <a:ext cx="1368425" cy="287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1996-2000г.г.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555875" y="2060575"/>
            <a:ext cx="1368425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2001г. 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4643438" y="2060575"/>
            <a:ext cx="1368425" cy="287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2002-2013г.г.</a:t>
            </a:r>
          </a:p>
        </p:txBody>
      </p:sp>
      <p:pic>
        <p:nvPicPr>
          <p:cNvPr id="256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16475"/>
            <a:ext cx="7416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74882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Левая фигурная скобка 33"/>
          <p:cNvSpPr/>
          <p:nvPr/>
        </p:nvSpPr>
        <p:spPr>
          <a:xfrm rot="16200000">
            <a:off x="1026319" y="962819"/>
            <a:ext cx="179387" cy="2016125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3167857" y="943769"/>
            <a:ext cx="144462" cy="2089150"/>
          </a:xfrm>
          <a:prstGeom prst="lef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TextBox 47"/>
          <p:cNvSpPr txBox="1">
            <a:spLocks noChangeArrowheads="1"/>
          </p:cNvSpPr>
          <p:nvPr/>
        </p:nvSpPr>
        <p:spPr bwMode="auto">
          <a:xfrm>
            <a:off x="2268538" y="2492375"/>
            <a:ext cx="1800225" cy="106203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•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в графе 3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– указывается сумма начисленных страховых взносов;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4 </a:t>
            </a:r>
            <a:r>
              <a:rPr lang="ru-RU" sz="900" b="1" dirty="0">
                <a:solidFill>
                  <a:srgbClr val="404A52"/>
                </a:solidFill>
              </a:rPr>
              <a:t>– указывается </a:t>
            </a:r>
            <a:r>
              <a:rPr lang="ru-RU" sz="900" dirty="0"/>
              <a:t>сумма </a:t>
            </a:r>
            <a:r>
              <a:rPr lang="ru-RU" sz="900" b="1" dirty="0">
                <a:solidFill>
                  <a:srgbClr val="404A52"/>
                </a:solidFill>
              </a:rPr>
              <a:t>начисленных страховых взносов по дополнительному тарифу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3132138" y="2276475"/>
            <a:ext cx="0" cy="2159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 bwMode="auto">
          <a:xfrm>
            <a:off x="6372225" y="2060575"/>
            <a:ext cx="1368425" cy="2873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2014-2016г.г.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5292725" y="2276475"/>
            <a:ext cx="0" cy="215900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019925" y="2276475"/>
            <a:ext cx="0" cy="21590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Заголовок 1"/>
          <p:cNvSpPr txBox="1">
            <a:spLocks/>
          </p:cNvSpPr>
          <p:nvPr/>
        </p:nvSpPr>
        <p:spPr bwMode="auto">
          <a:xfrm>
            <a:off x="250825" y="4581525"/>
            <a:ext cx="7200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404A52"/>
                </a:solidFill>
                <a:latin typeface="Arial" charset="0"/>
              </a:rPr>
              <a:t>     В </a:t>
            </a:r>
            <a:r>
              <a:rPr lang="ru-RU" altLang="ru-RU" sz="1000" b="1" u="sng">
                <a:solidFill>
                  <a:srgbClr val="404A52"/>
                </a:solidFill>
                <a:latin typeface="Arial" charset="0"/>
              </a:rPr>
              <a:t>разделе 6</a:t>
            </a:r>
            <a:r>
              <a:rPr lang="ru-RU" altLang="ru-RU" sz="1000" b="1">
                <a:solidFill>
                  <a:srgbClr val="404A52"/>
                </a:solidFill>
                <a:latin typeface="Arial" charset="0"/>
              </a:rPr>
              <a:t> указываются сведения об уплаченных страховых взносах</a:t>
            </a:r>
          </a:p>
        </p:txBody>
      </p:sp>
      <p:sp>
        <p:nvSpPr>
          <p:cNvPr id="47" name="Левая фигурная скобка 46"/>
          <p:cNvSpPr/>
          <p:nvPr/>
        </p:nvSpPr>
        <p:spPr>
          <a:xfrm rot="16200000">
            <a:off x="3815557" y="1808956"/>
            <a:ext cx="215900" cy="7345363"/>
          </a:xfrm>
          <a:prstGeom prst="leftBrac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3203575" y="5589588"/>
            <a:ext cx="1368425" cy="287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2010-2013г.г.</a:t>
            </a:r>
          </a:p>
        </p:txBody>
      </p:sp>
      <p:sp>
        <p:nvSpPr>
          <p:cNvPr id="49" name="TextBox 47"/>
          <p:cNvSpPr txBox="1">
            <a:spLocks noChangeArrowheads="1"/>
          </p:cNvSpPr>
          <p:nvPr/>
        </p:nvSpPr>
        <p:spPr bwMode="auto">
          <a:xfrm>
            <a:off x="107950" y="6092825"/>
            <a:ext cx="8208963" cy="646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 </a:t>
            </a:r>
            <a:r>
              <a:rPr lang="ru-RU" sz="900" b="1" dirty="0">
                <a:solidFill>
                  <a:srgbClr val="404A52"/>
                </a:solidFill>
              </a:rPr>
              <a:t>Раздел заполняется только для сведений за отчетные периоды 2010 - 2013 годов.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Указываются данные о суммах страховых взносов, уплаченных в последние три месяца отчетного периода, в рублях и копейках (для отчетных периодов 2010 года - в последние 6 месяцев отчетного периода). Учитываются суммы авансовых платежей. Сумма излишне уплаченных (взысканных) страховых взносов не учитывается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3924300" y="5876925"/>
            <a:ext cx="0" cy="2159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24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ChangeArrowheads="1"/>
          </p:cNvSpPr>
          <p:nvPr/>
        </p:nvSpPr>
        <p:spPr bwMode="auto">
          <a:xfrm>
            <a:off x="7092950" y="71438"/>
            <a:ext cx="2087563" cy="765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форма СЗВ-ИСХ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разделы 7-8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59788" y="5445125"/>
            <a:ext cx="684212" cy="7921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9" name="Заголовок 1"/>
          <p:cNvSpPr txBox="1">
            <a:spLocks/>
          </p:cNvSpPr>
          <p:nvPr/>
        </p:nvSpPr>
        <p:spPr bwMode="auto">
          <a:xfrm>
            <a:off x="0" y="44450"/>
            <a:ext cx="7164388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 dirty="0">
                <a:solidFill>
                  <a:srgbClr val="404A52"/>
                </a:solidFill>
                <a:latin typeface="Arial" charset="0"/>
              </a:rPr>
              <a:t>     </a:t>
            </a:r>
            <a:r>
              <a:rPr lang="ru-RU" altLang="ru-RU" sz="1000" b="1" u="sng" dirty="0">
                <a:solidFill>
                  <a:srgbClr val="404A52"/>
                </a:solidFill>
                <a:latin typeface="Arial" charset="0"/>
              </a:rPr>
              <a:t>Раздел 7 </a:t>
            </a:r>
            <a:r>
              <a:rPr lang="ru-RU" altLang="ru-RU" sz="1000" b="1" dirty="0">
                <a:solidFill>
                  <a:srgbClr val="404A52"/>
                </a:solidFill>
                <a:latin typeface="Arial" charset="0"/>
              </a:rPr>
              <a:t>заполняется в случае уплаты страховых взносов по дополнительному тарифу, начисленных на суммы выплат и иных вознаграждений застрахованных лиц, занятых на видах работ, указанных в пунктах  1-18 статьи 30 Федерального закона от 28.12.2013 N 400-ФЗ, за отчетные периоды начиная с 01.01.2013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107950" y="2924175"/>
            <a:ext cx="7272338" cy="785813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• </a:t>
            </a:r>
            <a:r>
              <a:rPr lang="ru-RU" sz="900" b="1" u="sng" dirty="0">
                <a:solidFill>
                  <a:srgbClr val="404A52"/>
                </a:solidFill>
                <a:latin typeface="+mn-lt"/>
                <a:cs typeface="+mn-cs"/>
              </a:rPr>
              <a:t>в графе 2 </a:t>
            </a:r>
            <a:r>
              <a:rPr lang="ru-RU" sz="900" b="1" dirty="0">
                <a:solidFill>
                  <a:srgbClr val="404A52"/>
                </a:solidFill>
                <a:latin typeface="+mn-lt"/>
                <a:cs typeface="+mn-cs"/>
              </a:rPr>
              <a:t>– указывается код специальной оценки условий в соответствии с Классификатором;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3 </a:t>
            </a:r>
            <a:r>
              <a:rPr lang="ru-RU" sz="900" b="1" dirty="0">
                <a:solidFill>
                  <a:srgbClr val="404A52"/>
                </a:solidFill>
              </a:rPr>
              <a:t>– указывается </a:t>
            </a:r>
            <a:r>
              <a:rPr lang="ru-RU" sz="900" dirty="0"/>
              <a:t>сумма </a:t>
            </a:r>
            <a:r>
              <a:rPr lang="ru-RU" sz="900" b="1" dirty="0">
                <a:solidFill>
                  <a:srgbClr val="404A52"/>
                </a:solidFill>
              </a:rPr>
              <a:t>выплат и иных вознаграждений, начисленных в пользу физического лица, занятого на видах работ, указанных в пункте 1 статьи 30 Федерального закона от 28.12.2013 №400-ФЗ «О страховых взносах»; </a:t>
            </a:r>
          </a:p>
          <a:p>
            <a:pPr>
              <a:defRPr/>
            </a:pPr>
            <a:r>
              <a:rPr lang="ru-RU" sz="900" b="1" dirty="0">
                <a:solidFill>
                  <a:srgbClr val="404A52"/>
                </a:solidFill>
              </a:rPr>
              <a:t>• </a:t>
            </a:r>
            <a:r>
              <a:rPr lang="ru-RU" sz="900" b="1" u="sng" dirty="0">
                <a:solidFill>
                  <a:srgbClr val="404A52"/>
                </a:solidFill>
              </a:rPr>
              <a:t>в графе 4 </a:t>
            </a:r>
            <a:r>
              <a:rPr lang="ru-RU" sz="900" b="1" dirty="0">
                <a:solidFill>
                  <a:srgbClr val="404A52"/>
                </a:solidFill>
              </a:rPr>
              <a:t>– указывается </a:t>
            </a:r>
            <a:r>
              <a:rPr lang="ru-RU" sz="900" dirty="0"/>
              <a:t>сумма </a:t>
            </a:r>
            <a:r>
              <a:rPr lang="ru-RU" sz="900" b="1" dirty="0">
                <a:solidFill>
                  <a:srgbClr val="404A52"/>
                </a:solidFill>
              </a:rPr>
              <a:t>выплат и иных вознаграждений, начисленных в пользу физического лица, занятого на видах работ, указанных в пунктах 2-18 статьи 30 Федерального закона от 28.12.2013 №400-ФЗ «О страховых взносах» 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 rot="16200000">
            <a:off x="5291932" y="980281"/>
            <a:ext cx="144462" cy="201612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3419474" y="2636838"/>
            <a:ext cx="1368425" cy="2873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2013-2016г.г.</a:t>
            </a:r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4067175" y="-315912"/>
            <a:ext cx="144463" cy="5761037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Левая фигурная скобка 37"/>
          <p:cNvSpPr/>
          <p:nvPr/>
        </p:nvSpPr>
        <p:spPr>
          <a:xfrm rot="16200000">
            <a:off x="3167857" y="943769"/>
            <a:ext cx="144462" cy="2089150"/>
          </a:xfrm>
          <a:prstGeom prst="lef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5" name="Заголовок 1"/>
          <p:cNvSpPr txBox="1">
            <a:spLocks/>
          </p:cNvSpPr>
          <p:nvPr/>
        </p:nvSpPr>
        <p:spPr bwMode="auto">
          <a:xfrm>
            <a:off x="179388" y="3789363"/>
            <a:ext cx="7200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404A52"/>
                </a:solidFill>
                <a:latin typeface="Arial" charset="0"/>
              </a:rPr>
              <a:t>     В </a:t>
            </a:r>
            <a:r>
              <a:rPr lang="ru-RU" altLang="ru-RU" sz="1000" b="1" u="sng">
                <a:solidFill>
                  <a:srgbClr val="404A52"/>
                </a:solidFill>
                <a:latin typeface="Arial" charset="0"/>
              </a:rPr>
              <a:t>разделе 8</a:t>
            </a:r>
            <a:r>
              <a:rPr lang="ru-RU" altLang="ru-RU" sz="1000" b="1">
                <a:solidFill>
                  <a:srgbClr val="404A52"/>
                </a:solidFill>
                <a:latin typeface="Arial" charset="0"/>
              </a:rPr>
              <a:t> указываются сведения о периоде работы застрахованного лица</a:t>
            </a:r>
          </a:p>
        </p:txBody>
      </p:sp>
      <p:sp>
        <p:nvSpPr>
          <p:cNvPr id="26636" name="TextBox 47"/>
          <p:cNvSpPr txBox="1">
            <a:spLocks noChangeArrowheads="1"/>
          </p:cNvSpPr>
          <p:nvPr/>
        </p:nvSpPr>
        <p:spPr bwMode="auto">
          <a:xfrm>
            <a:off x="3635375" y="5229225"/>
            <a:ext cx="2520950" cy="606425"/>
          </a:xfrm>
          <a:prstGeom prst="rect">
            <a:avLst/>
          </a:prstGeom>
          <a:solidFill>
            <a:schemeClr val="bg1"/>
          </a:solidFill>
          <a:ln w="254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404A52"/>
                </a:solidFill>
              </a:rPr>
              <a:t> не заполняется, если особые условия труда не подтверждены документально/отсутствует уплата СВ по ДТ или пенсионных взносов</a:t>
            </a:r>
          </a:p>
        </p:txBody>
      </p:sp>
      <p:pic>
        <p:nvPicPr>
          <p:cNvPr id="26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6840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6842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05488"/>
            <a:ext cx="68421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132138" y="4221163"/>
            <a:ext cx="719137" cy="792162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508625" y="4221163"/>
            <a:ext cx="1655763" cy="792162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Левая фигурная скобка 53"/>
          <p:cNvSpPr/>
          <p:nvPr/>
        </p:nvSpPr>
        <p:spPr>
          <a:xfrm rot="16200000">
            <a:off x="4788694" y="3717131"/>
            <a:ext cx="215900" cy="2808288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25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9"/>
          <p:cNvGrpSpPr>
            <a:grpSpLocks/>
          </p:cNvGrpSpPr>
          <p:nvPr/>
        </p:nvGrpSpPr>
        <p:grpSpPr bwMode="auto">
          <a:xfrm>
            <a:off x="1843534" y="142874"/>
            <a:ext cx="7200900" cy="571501"/>
            <a:chOff x="1843534" y="142851"/>
            <a:chExt cx="7200900" cy="428629"/>
          </a:xfrm>
          <a:solidFill>
            <a:schemeClr val="bg1">
              <a:lumMod val="75000"/>
            </a:schemeClr>
          </a:solidFill>
        </p:grpSpPr>
        <p:sp>
          <p:nvSpPr>
            <p:cNvPr id="27656" name="Rectangle 15"/>
            <p:cNvSpPr>
              <a:spLocks noChangeArrowheads="1"/>
            </p:cNvSpPr>
            <p:nvPr/>
          </p:nvSpPr>
          <p:spPr bwMode="auto">
            <a:xfrm>
              <a:off x="1843534" y="142851"/>
              <a:ext cx="7200900" cy="357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404A52"/>
                  </a:solidFill>
                  <a:latin typeface="Arial" charset="0"/>
                </a:rPr>
                <a:t>Представление сведений. Примеры формирования пакета документов</a:t>
              </a:r>
              <a:endParaRPr lang="ru-RU" altLang="ru-RU" sz="1400" b="1" dirty="0">
                <a:solidFill>
                  <a:srgbClr val="46466A"/>
                </a:solidFill>
              </a:endParaRPr>
            </a:p>
          </p:txBody>
        </p:sp>
        <p:sp>
          <p:nvSpPr>
            <p:cNvPr id="27657" name="Rectangle 15"/>
            <p:cNvSpPr>
              <a:spLocks noChangeArrowheads="1"/>
            </p:cNvSpPr>
            <p:nvPr/>
          </p:nvSpPr>
          <p:spPr bwMode="auto">
            <a:xfrm>
              <a:off x="2195736" y="500042"/>
              <a:ext cx="6840314" cy="7143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7651" name="Группа 25"/>
          <p:cNvGrpSpPr>
            <a:grpSpLocks/>
          </p:cNvGrpSpPr>
          <p:nvPr/>
        </p:nvGrpSpPr>
        <p:grpSpPr bwMode="auto">
          <a:xfrm>
            <a:off x="539750" y="839788"/>
            <a:ext cx="2428875" cy="357187"/>
            <a:chOff x="1285852" y="4357694"/>
            <a:chExt cx="1938350" cy="8667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66933" y="4438592"/>
              <a:ext cx="1857269" cy="785882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85852" y="4357694"/>
              <a:ext cx="1857269" cy="78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C000"/>
                  </a:solidFill>
                </a:rPr>
                <a:t>Пример №1</a:t>
              </a:r>
            </a:p>
          </p:txBody>
        </p:sp>
      </p:grpSp>
      <p:sp>
        <p:nvSpPr>
          <p:cNvPr id="27652" name="Заголовок 1"/>
          <p:cNvSpPr txBox="1">
            <a:spLocks/>
          </p:cNvSpPr>
          <p:nvPr/>
        </p:nvSpPr>
        <p:spPr bwMode="auto">
          <a:xfrm>
            <a:off x="323850" y="1214438"/>
            <a:ext cx="8460581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    </a:t>
            </a: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Страхователем представлена за отчетный период форма СЗВ-СТАЖ на 10 ЗЛ 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по 1 ЗЛ (№1) сведения не были учтены на лицевом счету ввиду выявленной ошибки несоответствия ФИО-СНИЛС;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по 1 ЗЛ (№2) требуется представление сведений, т.к. в «исходной» форме данное лицо ошибочно не было указано страхователем («пропуск ЗЛ»);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по 1 ЗЛ (№3) ранее представленные сведения были учтены, но в последующем страхователем выявлена ошибка в периоде стажа ЗЛ;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по 1 ЗЛ (№4) требуется отмена ранее представленных сведений, т.к. ранее были представлены сведения на неработающее лицо.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    </a:t>
            </a: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Представляемый пакет документов: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на ЗЛ №1 – представляется форма СЗВ-СТАЖ с типом «дополняющая», поскольку ранее представленные сведения не были учтены в связи с выявленной ошибкой несоответствия ФИО-СНИЛС;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на ЗЛ №2 – представляется форма СЗВ-СТАЖ с типом «дополняющая», поскольку ранее страхователем на данное ЗЛ сведения за отчетный период не были представлены;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на ЗЛ №3 – представляется форма СЗВ-КОРР с типом «корректирующая» с отражением правильного стажа;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на ЗЛ №4 – представляется форма СЗВ-КОРР с типом «отменяющая» на не работающее ЗЛ.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00" b="1" u="sng" dirty="0">
              <a:solidFill>
                <a:srgbClr val="404A5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Пакет документов будет сформирован следующим образом: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СЗВ-СТАЖ с типом «дополняющая» на два ЗЛ (№1 и №2) + ОДВ-1 с типом «исходная»;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СЗВ-КОРР с типом «корректирующая» на ЗЛ№3 + ОДВ-1 с типом «исходная»;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СЗВ-КОРР с типом «отменяющая» на ЗЛ№4 + ОДВ-1 с типом «исходная»</a:t>
            </a:r>
            <a:endParaRPr lang="ru-RU" altLang="ru-RU" sz="1300" b="1" u="sng" dirty="0">
              <a:solidFill>
                <a:srgbClr val="404A5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00" b="1" u="sng" dirty="0">
              <a:solidFill>
                <a:srgbClr val="404A52"/>
              </a:solidFill>
              <a:latin typeface="Arial" charset="0"/>
            </a:endParaRPr>
          </a:p>
        </p:txBody>
      </p:sp>
      <p:sp>
        <p:nvSpPr>
          <p:cNvPr id="14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26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9"/>
          <p:cNvGrpSpPr>
            <a:grpSpLocks/>
          </p:cNvGrpSpPr>
          <p:nvPr/>
        </p:nvGrpSpPr>
        <p:grpSpPr bwMode="auto">
          <a:xfrm>
            <a:off x="1783258" y="142875"/>
            <a:ext cx="7200900" cy="571500"/>
            <a:chOff x="1258888" y="142852"/>
            <a:chExt cx="7200900" cy="428628"/>
          </a:xfrm>
        </p:grpSpPr>
        <p:sp>
          <p:nvSpPr>
            <p:cNvPr id="28680" name="Rectangle 15"/>
            <p:cNvSpPr>
              <a:spLocks noChangeArrowheads="1"/>
            </p:cNvSpPr>
            <p:nvPr/>
          </p:nvSpPr>
          <p:spPr bwMode="auto">
            <a:xfrm>
              <a:off x="1258888" y="142852"/>
              <a:ext cx="7200900" cy="35719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>
                  <a:solidFill>
                    <a:srgbClr val="404A52"/>
                  </a:solidFill>
                  <a:latin typeface="Arial" charset="0"/>
                </a:rPr>
                <a:t>Представление сведений. Примеры формирования пакета документов</a:t>
              </a:r>
              <a:endParaRPr lang="ru-RU" altLang="ru-RU" sz="1400" b="1">
                <a:solidFill>
                  <a:srgbClr val="46466A"/>
                </a:solidFill>
              </a:endParaRPr>
            </a:p>
          </p:txBody>
        </p:sp>
        <p:sp>
          <p:nvSpPr>
            <p:cNvPr id="28681" name="Rectangle 15"/>
            <p:cNvSpPr>
              <a:spLocks noChangeArrowheads="1"/>
            </p:cNvSpPr>
            <p:nvPr/>
          </p:nvSpPr>
          <p:spPr bwMode="auto">
            <a:xfrm>
              <a:off x="1714480" y="500042"/>
              <a:ext cx="6715172" cy="7143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grpSp>
        <p:nvGrpSpPr>
          <p:cNvPr id="28675" name="Группа 25"/>
          <p:cNvGrpSpPr>
            <a:grpSpLocks/>
          </p:cNvGrpSpPr>
          <p:nvPr/>
        </p:nvGrpSpPr>
        <p:grpSpPr bwMode="auto">
          <a:xfrm>
            <a:off x="539750" y="1125538"/>
            <a:ext cx="2428875" cy="355600"/>
            <a:chOff x="1285852" y="4357694"/>
            <a:chExt cx="1938350" cy="86678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66933" y="4438953"/>
              <a:ext cx="1857269" cy="785521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C0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285852" y="4357694"/>
              <a:ext cx="1857269" cy="7855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FFC000"/>
                  </a:solidFill>
                </a:rPr>
                <a:t>Пример №2</a:t>
              </a:r>
            </a:p>
          </p:txBody>
        </p:sp>
      </p:grpSp>
      <p:sp>
        <p:nvSpPr>
          <p:cNvPr id="28676" name="Заголовок 1"/>
          <p:cNvSpPr txBox="1">
            <a:spLocks/>
          </p:cNvSpPr>
          <p:nvPr/>
        </p:nvSpPr>
        <p:spPr bwMode="auto">
          <a:xfrm>
            <a:off x="107950" y="1268413"/>
            <a:ext cx="83518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    </a:t>
            </a: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Страхователю требуется представить: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2009 год - сведения в целом по страхователю на 10 ЗЛ (ранее отчетность за указанный период страхователем не была представлена в нарушение действующего законодательства, представляются за отчетный период впервые);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2010 год - по 1 ЗЛ (№1) произведено доначисление взносов, по 1 ЗЛ (№2) выявлена ошибка в периоде стажа – необходимо указать дополнительные сведения (ДЕТИ);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2017 год - сведения в целом по страхователю на 10 ЗЛ.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     </a:t>
            </a: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Представляемый пакет документов:</a:t>
            </a:r>
          </a:p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2009 год – представляется форма СЗВ-ИСХ на 10 ЗЛ с заполненными разделами 1-4 в ОДВ-1;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2010 год – на ЗЛ №1 представляется форма СЗВ-КОРР с типом «корректирующая» с отражением доначисленных страховых взносов; на ЗЛ №2 представляется форма СЗВ-КОРР с типом «корректирующая» с отражением соответствующего кода по строке стажа; в ОДВ-1 заполняются разделы 1-3;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за 2017 год - представляется форма СЗВ-СТАЖ на 10 ЗЛ с заполненными разделами 1-3 в ОДВ-1.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300" b="1" u="sng" dirty="0">
              <a:solidFill>
                <a:srgbClr val="404A52"/>
              </a:solidFill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u="sng" dirty="0">
                <a:solidFill>
                  <a:srgbClr val="404A52"/>
                </a:solidFill>
                <a:latin typeface="Arial" charset="0"/>
              </a:rPr>
              <a:t>Пакет документов будет сформирован следующим образом: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СЗВ-ИСХ на 10 ЗЛ + ОДВ-1 с типом «исходная»;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СЗВ-КОРР с типом «корректирующая» на два ЗЛ №1 и №2 + ОДВ-1 с типом «исходная»;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300" b="1" dirty="0">
                <a:solidFill>
                  <a:srgbClr val="404A52"/>
                </a:solidFill>
                <a:latin typeface="Arial" charset="0"/>
              </a:rPr>
              <a:t>● СЗВ-СТАЖ с типом «исходная» на 10 ЗЛ + ОДВ-1 с типом «исходная».</a:t>
            </a:r>
            <a:endParaRPr lang="ru-RU" altLang="ru-RU" sz="1300" b="1" u="sng" dirty="0">
              <a:solidFill>
                <a:srgbClr val="404A52"/>
              </a:solidFill>
              <a:latin typeface="Arial" charset="0"/>
            </a:endParaRP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8388424" y="6453188"/>
            <a:ext cx="648071" cy="3601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27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357313" y="0"/>
            <a:ext cx="74310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300" b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116013" y="0"/>
            <a:ext cx="755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8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042988" y="0"/>
            <a:ext cx="755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201613" y="2205038"/>
            <a:ext cx="8115300" cy="20161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СЗВ-КОРР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подается с целью корректировки данных, учтенных на индивидуальном лицевом счете на основании отчетности, ранее представленной страхователем, за периоды с 1998 по текущий</a:t>
            </a:r>
          </a:p>
          <a:p>
            <a:pPr algn="just">
              <a:defRPr/>
            </a:pPr>
            <a:endParaRPr lang="ru-RU" sz="13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орма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СЗВ-ИСХ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представляется  за отчетные периоды до 2016 года включительно страхователем, нарушившим законодательно установленные сроки представления отчетности</a:t>
            </a:r>
            <a:endParaRPr lang="ru-RU" sz="13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44700" y="333375"/>
            <a:ext cx="6743700" cy="4000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Отчетность в ПФР представляется страхователем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038" y="4508500"/>
            <a:ext cx="8070850" cy="11525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ОДВ-1 является документом, содержащим сведения в целом по страхователю. Сопровождает документы СЗВ-СТАЖ, СЗВ-КОРР, СЗВ-ИСХ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280" y="857250"/>
            <a:ext cx="8070850" cy="11525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СЗВ-СТАЖ - сведения о стаже представляется в соответствии с п.2 ст.11 Федерального закона №27-ФЗ на всех работающих в расчетном периоде 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46466A"/>
                </a:solidFill>
                <a:latin typeface="Arial" charset="0"/>
              </a:rPr>
              <a:t>3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6"/>
          <p:cNvGrpSpPr>
            <a:grpSpLocks/>
          </p:cNvGrpSpPr>
          <p:nvPr/>
        </p:nvGrpSpPr>
        <p:grpSpPr bwMode="auto">
          <a:xfrm>
            <a:off x="3571875" y="142875"/>
            <a:ext cx="4932363" cy="458788"/>
            <a:chOff x="3552408" y="89990"/>
            <a:chExt cx="4932362" cy="574578"/>
          </a:xfrm>
        </p:grpSpPr>
        <p:sp>
          <p:nvSpPr>
            <p:cNvPr id="5136" name="Rectangle 15"/>
            <p:cNvSpPr>
              <a:spLocks noChangeArrowheads="1"/>
            </p:cNvSpPr>
            <p:nvPr/>
          </p:nvSpPr>
          <p:spPr bwMode="auto">
            <a:xfrm>
              <a:off x="3552408" y="89990"/>
              <a:ext cx="4932362" cy="458690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>
                  <a:solidFill>
                    <a:schemeClr val="bg1"/>
                  </a:solidFill>
                  <a:latin typeface="Arial" charset="0"/>
                </a:rPr>
                <a:t>Способы представления</a:t>
              </a:r>
            </a:p>
          </p:txBody>
        </p:sp>
        <p:sp>
          <p:nvSpPr>
            <p:cNvPr id="5137" name="Rectangle 15"/>
            <p:cNvSpPr>
              <a:spLocks noChangeArrowheads="1"/>
            </p:cNvSpPr>
            <p:nvPr/>
          </p:nvSpPr>
          <p:spPr bwMode="auto">
            <a:xfrm>
              <a:off x="3552408" y="548680"/>
              <a:ext cx="4932362" cy="11588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latin typeface="Arial" charset="0"/>
              </a:endParaRPr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5722" y="4005064"/>
            <a:ext cx="8912225" cy="1381417"/>
          </a:xfrm>
          <a:prstGeom prst="rect">
            <a:avLst/>
          </a:prstGeom>
          <a:noFill/>
        </p:spPr>
        <p:txBody>
          <a:bodyPr anchor="ctr"/>
          <a:lstStyle/>
          <a:p>
            <a:pPr algn="just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300" b="1" dirty="0">
                <a:solidFill>
                  <a:srgbClr val="40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Страхователь в случае, если численность работающих у него зарегистрированных лиц за предшествующий отчетный период - месяц превышает 10 человек, представляет </a:t>
            </a:r>
            <a:r>
              <a:rPr lang="ru-RU" sz="1300" b="1" dirty="0" smtClean="0">
                <a:solidFill>
                  <a:srgbClr val="40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300" b="1" dirty="0" smtClean="0">
                <a:solidFill>
                  <a:srgbClr val="404A5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в </a:t>
            </a:r>
            <a:r>
              <a:rPr lang="ru-RU" sz="1300" b="1" dirty="0">
                <a:solidFill>
                  <a:srgbClr val="404A5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форме электронных документов, подписанных усиленной квалифицированной электронной подписью в соответствии с Федеральным </a:t>
            </a:r>
            <a:r>
              <a:rPr lang="ru-RU" sz="1300" b="1" dirty="0">
                <a:solidFill>
                  <a:srgbClr val="404A5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законом от 6 апреля 2011 года N 63-ФЗ "Об электронной подписи". В таком же порядке страхователем могут представляться сведения в отношении 10 и менее работающих у него зарегистрированных лиц за предшествующий отчетный период - месяц.</a:t>
            </a:r>
          </a:p>
          <a:p>
            <a:pPr algn="just">
              <a:defRPr/>
            </a:pPr>
            <a:endParaRPr lang="ru-RU" sz="1300" b="1" dirty="0">
              <a:solidFill>
                <a:srgbClr val="4031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46466A"/>
                </a:solidFill>
                <a:latin typeface="Arial" charset="0"/>
              </a:rPr>
              <a:t>4</a:t>
            </a:r>
            <a:endParaRPr lang="ru-RU" altLang="ru-RU" sz="1600" dirty="0"/>
          </a:p>
        </p:txBody>
      </p:sp>
      <p:grpSp>
        <p:nvGrpSpPr>
          <p:cNvPr id="5125" name="Группа 14"/>
          <p:cNvGrpSpPr>
            <a:grpSpLocks/>
          </p:cNvGrpSpPr>
          <p:nvPr/>
        </p:nvGrpSpPr>
        <p:grpSpPr bwMode="auto">
          <a:xfrm>
            <a:off x="409575" y="642938"/>
            <a:ext cx="8626920" cy="625822"/>
            <a:chOff x="857224" y="714356"/>
            <a:chExt cx="7643866" cy="857256"/>
          </a:xfrm>
        </p:grpSpPr>
        <p:sp>
          <p:nvSpPr>
            <p:cNvPr id="5134" name="Rectangle 15"/>
            <p:cNvSpPr>
              <a:spLocks noChangeArrowheads="1"/>
            </p:cNvSpPr>
            <p:nvPr/>
          </p:nvSpPr>
          <p:spPr bwMode="auto">
            <a:xfrm>
              <a:off x="857224" y="714356"/>
              <a:ext cx="7643866" cy="7858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404A52"/>
                  </a:solidFill>
                  <a:latin typeface="Arial" charset="0"/>
                </a:rPr>
                <a:t>на бумажном носителе (лично (его представителем) либо с использованием средств почтовой связи), в </a:t>
              </a:r>
              <a:r>
                <a:rPr lang="ru-RU" altLang="ru-RU" sz="1600" b="1" dirty="0" err="1">
                  <a:solidFill>
                    <a:srgbClr val="404A52"/>
                  </a:solidFill>
                  <a:latin typeface="Arial" charset="0"/>
                </a:rPr>
                <a:t>т.ч</a:t>
              </a:r>
              <a:r>
                <a:rPr lang="ru-RU" altLang="ru-RU" sz="1600" b="1" dirty="0">
                  <a:solidFill>
                    <a:srgbClr val="404A52"/>
                  </a:solidFill>
                  <a:latin typeface="Arial" charset="0"/>
                </a:rPr>
                <a:t>. в сопровождении магнитного носителя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357933" y="1500607"/>
              <a:ext cx="6143157" cy="71005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126" name="Группа 17"/>
          <p:cNvGrpSpPr>
            <a:grpSpLocks/>
          </p:cNvGrpSpPr>
          <p:nvPr/>
        </p:nvGrpSpPr>
        <p:grpSpPr bwMode="auto">
          <a:xfrm>
            <a:off x="321025" y="3149948"/>
            <a:ext cx="8643588" cy="759946"/>
            <a:chOff x="857224" y="714356"/>
            <a:chExt cx="7643866" cy="857256"/>
          </a:xfrm>
        </p:grpSpPr>
        <p:sp>
          <p:nvSpPr>
            <p:cNvPr id="5132" name="Rectangle 15"/>
            <p:cNvSpPr>
              <a:spLocks noChangeArrowheads="1"/>
            </p:cNvSpPr>
            <p:nvPr/>
          </p:nvSpPr>
          <p:spPr bwMode="auto">
            <a:xfrm>
              <a:off x="857224" y="714356"/>
              <a:ext cx="7643866" cy="7858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600" b="1" dirty="0">
                  <a:solidFill>
                    <a:srgbClr val="404A52"/>
                  </a:solidFill>
                  <a:latin typeface="Arial" charset="0"/>
                </a:rPr>
                <a:t>в форме электронного документа, подписанного </a:t>
              </a:r>
              <a:r>
                <a:rPr lang="ru-RU" altLang="ru-RU" sz="1600" b="1" dirty="0" smtClean="0">
                  <a:solidFill>
                    <a:srgbClr val="404A52"/>
                  </a:solidFill>
                  <a:latin typeface="Arial" charset="0"/>
                </a:rPr>
                <a:t>электронной </a:t>
              </a:r>
              <a:r>
                <a:rPr lang="ru-RU" altLang="ru-RU" sz="1600" b="1" dirty="0">
                  <a:solidFill>
                    <a:srgbClr val="404A52"/>
                  </a:solidFill>
                  <a:latin typeface="Arial" charset="0"/>
                </a:rPr>
                <a:t>подписью в порядке, который устанавливается Пенсионным фондом Российской Федерации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357933" y="1500854"/>
              <a:ext cx="6143157" cy="7075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" name="Заголовок 1"/>
          <p:cNvSpPr txBox="1">
            <a:spLocks/>
          </p:cNvSpPr>
          <p:nvPr/>
        </p:nvSpPr>
        <p:spPr>
          <a:xfrm>
            <a:off x="-1" y="1283048"/>
            <a:ext cx="9036495" cy="1000125"/>
          </a:xfrm>
          <a:prstGeom prst="rect">
            <a:avLst/>
          </a:prstGeom>
          <a:noFill/>
        </p:spPr>
        <p:txBody>
          <a:bodyPr anchor="ctr"/>
          <a:lstStyle/>
          <a:p>
            <a:pPr algn="just">
              <a:defRPr/>
            </a:pPr>
            <a:r>
              <a:rPr lang="ru-RU" sz="130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      </a:t>
            </a: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Сведения, представленные на бумажном носителе информации, подписываются исполнителем (по требованию руководителя), заверяются подписью руководителя или доверенного лица и печатью организации (при наличии). </a:t>
            </a:r>
          </a:p>
          <a:p>
            <a:pPr algn="just">
              <a:defRPr/>
            </a:pPr>
            <a:r>
              <a:rPr lang="ru-RU" sz="1300" b="1" dirty="0">
                <a:solidFill>
                  <a:srgbClr val="404A52"/>
                </a:solidFill>
                <a:latin typeface="Arial" pitchFamily="34" charset="0"/>
                <a:cs typeface="Arial" pitchFamily="34" charset="0"/>
              </a:rPr>
              <a:t>       Страхователь (работодатель), не являющийся юридическим лицом, заверяет сведения личной подписью. </a:t>
            </a:r>
            <a:endParaRPr lang="ru-RU" sz="1300" b="1" dirty="0">
              <a:solidFill>
                <a:srgbClr val="40315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52388" y="847725"/>
            <a:ext cx="357187" cy="285750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-1" y="3355381"/>
            <a:ext cx="357188" cy="285750"/>
          </a:xfrm>
          <a:prstGeom prst="diamond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2283173"/>
            <a:ext cx="9143999" cy="857250"/>
          </a:xfrm>
          <a:prstGeom prst="rect">
            <a:avLst/>
          </a:prstGeom>
          <a:noFill/>
        </p:spPr>
        <p:txBody>
          <a:bodyPr anchor="ctr"/>
          <a:lstStyle/>
          <a:p>
            <a:pPr algn="just">
              <a:defRPr/>
            </a:pPr>
            <a:r>
              <a:rPr lang="ru-RU" sz="1300" b="1" u="sng" dirty="0">
                <a:solidFill>
                  <a:srgbClr val="404A52"/>
                </a:solidFill>
                <a:latin typeface="Arial" charset="0"/>
              </a:rPr>
              <a:t> </a:t>
            </a:r>
            <a:r>
              <a:rPr lang="ru-RU" sz="1300" b="1" u="sng" dirty="0" smtClean="0">
                <a:solidFill>
                  <a:srgbClr val="404A52"/>
                </a:solidFill>
                <a:latin typeface="Arial" charset="0"/>
              </a:rPr>
              <a:t>      Датой </a:t>
            </a:r>
            <a:r>
              <a:rPr lang="ru-RU" sz="1300" b="1" u="sng" dirty="0">
                <a:solidFill>
                  <a:srgbClr val="404A52"/>
                </a:solidFill>
                <a:latin typeface="Arial" charset="0"/>
              </a:rPr>
              <a:t>представления сведений на бумажном носителе считается</a:t>
            </a:r>
            <a:r>
              <a:rPr lang="ru-RU" sz="1300" b="1" dirty="0">
                <a:solidFill>
                  <a:srgbClr val="404A52"/>
                </a:solidFill>
                <a:latin typeface="Arial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rgbClr val="404A52"/>
                </a:solidFill>
                <a:latin typeface="Arial" charset="0"/>
              </a:rPr>
              <a:t>      дата фактического представления в территориальный орган Пенсионного фонда РФ - при представлении страхователем лично (его представителем);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>
                <a:solidFill>
                  <a:srgbClr val="404A52"/>
                </a:solidFill>
                <a:latin typeface="Arial" charset="0"/>
              </a:rPr>
              <a:t>      дата отправки почтовым отправлением согласно почтовому штемпелю - при отправке по почте.</a:t>
            </a:r>
            <a:endParaRPr lang="ru-RU" sz="1300" b="1" dirty="0">
              <a:solidFill>
                <a:srgbClr val="403152"/>
              </a:solidFill>
              <a:latin typeface="Arial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723" y="5301208"/>
            <a:ext cx="8912225" cy="928117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300" b="1" dirty="0" smtClean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1300" b="1" u="sng" dirty="0" smtClean="0">
                <a:solidFill>
                  <a:srgbClr val="404A52"/>
                </a:solidFill>
                <a:latin typeface="Arial" charset="0"/>
              </a:rPr>
              <a:t>Датой </a:t>
            </a:r>
            <a:r>
              <a:rPr lang="ru-RU" sz="1300" b="1" u="sng" dirty="0">
                <a:solidFill>
                  <a:srgbClr val="404A52"/>
                </a:solidFill>
                <a:latin typeface="Arial" charset="0"/>
              </a:rPr>
              <a:t>представления сведений в электронной форме считается</a:t>
            </a:r>
            <a:r>
              <a:rPr lang="ru-RU" sz="1300" b="1" dirty="0">
                <a:solidFill>
                  <a:srgbClr val="404A52"/>
                </a:solidFill>
                <a:latin typeface="Arial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sz="1300" b="1" dirty="0" smtClean="0">
                <a:solidFill>
                  <a:srgbClr val="404A52"/>
                </a:solidFill>
                <a:latin typeface="Arial" charset="0"/>
              </a:rPr>
              <a:t>дата </a:t>
            </a:r>
            <a:r>
              <a:rPr lang="ru-RU" sz="1300" b="1" dirty="0">
                <a:solidFill>
                  <a:srgbClr val="404A52"/>
                </a:solidFill>
                <a:latin typeface="Arial" charset="0"/>
              </a:rPr>
              <a:t>их отправки по телекоммуникационным каналам связи в адрес территориального органа Пенсионного фонда Российской Федерации, подтвержденная оператором электронного документооборота или территориальным органом Пенсионного фонда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357313" y="0"/>
            <a:ext cx="74310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300" b="1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116013" y="0"/>
            <a:ext cx="755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8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042988" y="0"/>
            <a:ext cx="755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Clr>
                <a:srgbClr val="000000"/>
              </a:buClr>
              <a:buFont typeface="Times New Roman" pitchFamily="18" charset="0"/>
              <a:buNone/>
            </a:pPr>
            <a:endParaRPr lang="ru-RU" altLang="ru-RU" sz="2400" b="1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149" name="Группа 8"/>
          <p:cNvGrpSpPr>
            <a:grpSpLocks/>
          </p:cNvGrpSpPr>
          <p:nvPr/>
        </p:nvGrpSpPr>
        <p:grpSpPr bwMode="auto">
          <a:xfrm>
            <a:off x="3203575" y="447675"/>
            <a:ext cx="4932363" cy="458788"/>
            <a:chOff x="3552408" y="89990"/>
            <a:chExt cx="4932362" cy="574578"/>
          </a:xfrm>
        </p:grpSpPr>
        <p:sp>
          <p:nvSpPr>
            <p:cNvPr id="6153" name="Rectangle 15"/>
            <p:cNvSpPr>
              <a:spLocks noChangeArrowheads="1"/>
            </p:cNvSpPr>
            <p:nvPr/>
          </p:nvSpPr>
          <p:spPr bwMode="auto">
            <a:xfrm>
              <a:off x="3552408" y="89990"/>
              <a:ext cx="4932362" cy="4586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dirty="0">
                  <a:solidFill>
                    <a:schemeClr val="bg1"/>
                  </a:solidFill>
                  <a:latin typeface="Arial" charset="0"/>
                </a:rPr>
                <a:t>Ответственность</a:t>
              </a:r>
            </a:p>
          </p:txBody>
        </p:sp>
        <p:sp>
          <p:nvSpPr>
            <p:cNvPr id="6154" name="Rectangle 15"/>
            <p:cNvSpPr>
              <a:spLocks noChangeArrowheads="1"/>
            </p:cNvSpPr>
            <p:nvPr/>
          </p:nvSpPr>
          <p:spPr bwMode="auto">
            <a:xfrm>
              <a:off x="3552408" y="548680"/>
              <a:ext cx="4932362" cy="11588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6150" name="Заголовок 1"/>
          <p:cNvSpPr txBox="1">
            <a:spLocks/>
          </p:cNvSpPr>
          <p:nvPr/>
        </p:nvSpPr>
        <p:spPr bwMode="auto">
          <a:xfrm>
            <a:off x="468313" y="1416050"/>
            <a:ext cx="8134350" cy="10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3619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404A52"/>
                </a:solidFill>
                <a:latin typeface="Arial" charset="0"/>
              </a:rPr>
              <a:t>Страхователи, уклоняющиеся от представления предусмотренных Федеральным законом №27-ФЗ достоверных и в полном объеме сведений, несут ответственность в соответствии с законодательством Российской Федерации.</a:t>
            </a:r>
          </a:p>
        </p:txBody>
      </p:sp>
      <p:sp>
        <p:nvSpPr>
          <p:cNvPr id="6151" name="Заголовок 1"/>
          <p:cNvSpPr txBox="1">
            <a:spLocks/>
          </p:cNvSpPr>
          <p:nvPr/>
        </p:nvSpPr>
        <p:spPr bwMode="auto">
          <a:xfrm>
            <a:off x="468312" y="2852936"/>
            <a:ext cx="813435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3619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404A52"/>
                </a:solidFill>
                <a:latin typeface="Arial" charset="0"/>
              </a:rPr>
              <a:t>За непредставление страхователем в установленный срок либо представление им неполных и (или) недостоверных сведений, к такому страхователю применяются финансовые санкции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размере 500 рублей в отношении каждого застрахованного лица.</a:t>
            </a:r>
          </a:p>
        </p:txBody>
      </p:sp>
      <p:sp>
        <p:nvSpPr>
          <p:cNvPr id="6152" name="Заголовок 1"/>
          <p:cNvSpPr txBox="1">
            <a:spLocks/>
          </p:cNvSpPr>
          <p:nvPr/>
        </p:nvSpPr>
        <p:spPr bwMode="auto">
          <a:xfrm>
            <a:off x="481013" y="4509120"/>
            <a:ext cx="819467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3619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rgbClr val="404A52"/>
                </a:solidFill>
                <a:latin typeface="Arial" charset="0"/>
              </a:rPr>
              <a:t>За несоблюдение страхователем порядка представления сведений в форме электронных документов в случаях, предусмотренных Федеральным законом №27-ФЗ, к такому страхователю применяются финансовые санкции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 размере 1000 рублей.</a:t>
            </a: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5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8"/>
          <p:cNvGrpSpPr>
            <a:grpSpLocks/>
          </p:cNvGrpSpPr>
          <p:nvPr/>
        </p:nvGrpSpPr>
        <p:grpSpPr bwMode="auto">
          <a:xfrm>
            <a:off x="4932363" y="331788"/>
            <a:ext cx="3527425" cy="649287"/>
            <a:chOff x="5724128" y="44450"/>
            <a:chExt cx="2735660" cy="312738"/>
          </a:xfrm>
        </p:grpSpPr>
        <p:sp>
          <p:nvSpPr>
            <p:cNvPr id="7176" name="Rectangle 15"/>
            <p:cNvSpPr>
              <a:spLocks noChangeArrowheads="1"/>
            </p:cNvSpPr>
            <p:nvPr/>
          </p:nvSpPr>
          <p:spPr bwMode="auto">
            <a:xfrm>
              <a:off x="5724128" y="44450"/>
              <a:ext cx="2735660" cy="2413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000" b="1">
                <a:solidFill>
                  <a:srgbClr val="46466A"/>
                </a:solidFill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200" b="1">
                  <a:solidFill>
                    <a:srgbClr val="46466A"/>
                  </a:solidFill>
                  <a:latin typeface="Arial" charset="0"/>
                </a:rPr>
                <a:t>КЛАССИФИКАТОР ПАРАМЕТРОВ</a:t>
              </a:r>
            </a:p>
          </p:txBody>
        </p:sp>
        <p:sp>
          <p:nvSpPr>
            <p:cNvPr id="7177" name="Rectangle 15"/>
            <p:cNvSpPr>
              <a:spLocks noChangeArrowheads="1"/>
            </p:cNvSpPr>
            <p:nvPr/>
          </p:nvSpPr>
          <p:spPr bwMode="auto">
            <a:xfrm>
              <a:off x="5724128" y="285750"/>
              <a:ext cx="2735660" cy="71438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107950" y="44450"/>
            <a:ext cx="4032250" cy="431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rgbClr val="46466A"/>
                </a:solidFill>
                <a:latin typeface="Arial" charset="0"/>
              </a:rPr>
              <a:t>Коды отчетных периодов, используемые при заполнении форм  СЗВ-ИСХ, СЗВ-КОРР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3529012" cy="638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15"/>
          <p:cNvSpPr>
            <a:spLocks noChangeArrowheads="1"/>
          </p:cNvSpPr>
          <p:nvPr/>
        </p:nvSpPr>
        <p:spPr bwMode="auto">
          <a:xfrm>
            <a:off x="4572000" y="2001838"/>
            <a:ext cx="3529013" cy="649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>
                <a:solidFill>
                  <a:srgbClr val="46466A"/>
                </a:solidFill>
                <a:latin typeface="Arial" charset="0"/>
              </a:rPr>
              <a:t>Коды месяца, данные о сумме выплат по которому корректируются, используемые при заполнении формы СЗВ-КОРР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51125"/>
            <a:ext cx="21717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6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5214937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5"/>
          <p:cNvSpPr>
            <a:spLocks noChangeArrowheads="1"/>
          </p:cNvSpPr>
          <p:nvPr/>
        </p:nvSpPr>
        <p:spPr bwMode="auto">
          <a:xfrm>
            <a:off x="6626225" y="71438"/>
            <a:ext cx="2446338" cy="5000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форма ОДВ-1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66"/>
            <a:ext cx="428628" cy="59293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solidFill>
                  <a:srgbClr val="404A52"/>
                </a:solidFill>
              </a:rPr>
              <a:t>Заполнение разделов формы ОДВ-1 с учетом вида представляемых форм документов отчетности (структурное)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571625" y="3071813"/>
            <a:ext cx="285750" cy="1857375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66"/>
            <a:ext cx="785818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Разделы </a:t>
            </a:r>
            <a:r>
              <a:rPr lang="ru-RU" sz="1100" b="1" dirty="0">
                <a:solidFill>
                  <a:srgbClr val="FF0000"/>
                </a:solidFill>
              </a:rPr>
              <a:t>1, 2, 3 </a:t>
            </a:r>
            <a:r>
              <a:rPr lang="ru-RU" sz="1100" b="1" dirty="0">
                <a:solidFill>
                  <a:srgbClr val="404A52"/>
                </a:solidFill>
              </a:rPr>
              <a:t>– заполняются </a:t>
            </a:r>
            <a:r>
              <a:rPr lang="ru-RU" sz="1100" b="1" u="sng" dirty="0">
                <a:solidFill>
                  <a:srgbClr val="404A52"/>
                </a:solidFill>
              </a:rPr>
              <a:t>для всех </a:t>
            </a:r>
            <a:r>
              <a:rPr lang="ru-RU" sz="1100" b="1" dirty="0">
                <a:solidFill>
                  <a:srgbClr val="404A52"/>
                </a:solidFill>
              </a:rPr>
              <a:t>видов документов и типов сведений: </a:t>
            </a:r>
            <a:r>
              <a:rPr lang="ru-RU" sz="1100" b="1" dirty="0">
                <a:solidFill>
                  <a:srgbClr val="FF0000"/>
                </a:solidFill>
              </a:rPr>
              <a:t>СЗВ-СТАЖ, СЗВ-КОРР, СЗВ-ИСХ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500188" y="428625"/>
            <a:ext cx="331787" cy="2571750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3071810"/>
            <a:ext cx="85725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 </a:t>
            </a:r>
            <a:r>
              <a:rPr lang="ru-RU" sz="1100" b="1" dirty="0">
                <a:solidFill>
                  <a:srgbClr val="FF0000"/>
                </a:solidFill>
              </a:rPr>
              <a:t>4</a:t>
            </a:r>
            <a:r>
              <a:rPr lang="ru-RU" sz="1100" b="1" dirty="0">
                <a:solidFill>
                  <a:srgbClr val="404A52"/>
                </a:solidFill>
              </a:rPr>
              <a:t> – заполняется </a:t>
            </a:r>
            <a:r>
              <a:rPr lang="ru-RU" sz="1100" b="1" u="sng" dirty="0">
                <a:solidFill>
                  <a:srgbClr val="404A52"/>
                </a:solidFill>
              </a:rPr>
              <a:t>только</a:t>
            </a:r>
            <a:r>
              <a:rPr lang="ru-RU" sz="1100" b="1" dirty="0">
                <a:solidFill>
                  <a:srgbClr val="404A52"/>
                </a:solidFill>
              </a:rPr>
              <a:t> для отдельных видов документов:                </a:t>
            </a:r>
            <a:r>
              <a:rPr lang="ru-RU" sz="1100" b="1" dirty="0">
                <a:solidFill>
                  <a:srgbClr val="FF0000"/>
                </a:solidFill>
              </a:rPr>
              <a:t>СЗВ-КОРР(ОСОБАЯ),                 СЗВ-ИСХ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71625" y="5000625"/>
            <a:ext cx="285750" cy="1428750"/>
          </a:xfrm>
          <a:prstGeom prst="leftBrace">
            <a:avLst/>
          </a:prstGeom>
          <a:ln w="38100">
            <a:solidFill>
              <a:srgbClr val="404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929198"/>
            <a:ext cx="857256" cy="185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100" b="1" dirty="0">
                <a:solidFill>
                  <a:srgbClr val="404A52"/>
                </a:solidFill>
              </a:rPr>
              <a:t>Раздел </a:t>
            </a:r>
            <a:r>
              <a:rPr lang="ru-RU" sz="1100" b="1" dirty="0">
                <a:solidFill>
                  <a:srgbClr val="FF0000"/>
                </a:solidFill>
              </a:rPr>
              <a:t>5</a:t>
            </a:r>
            <a:r>
              <a:rPr lang="ru-RU" sz="1100" b="1" dirty="0">
                <a:solidFill>
                  <a:srgbClr val="404A52"/>
                </a:solidFill>
              </a:rPr>
              <a:t> – заполняется </a:t>
            </a:r>
            <a:r>
              <a:rPr lang="ru-RU" sz="1100" b="1" u="sng" dirty="0">
                <a:solidFill>
                  <a:srgbClr val="404A52"/>
                </a:solidFill>
              </a:rPr>
              <a:t>только</a:t>
            </a:r>
            <a:r>
              <a:rPr lang="ru-RU" sz="1100" b="1" dirty="0">
                <a:solidFill>
                  <a:srgbClr val="404A52"/>
                </a:solidFill>
              </a:rPr>
              <a:t> для отдельных видов документов:                   </a:t>
            </a:r>
            <a:r>
              <a:rPr lang="ru-RU" sz="1100" b="1" dirty="0">
                <a:solidFill>
                  <a:srgbClr val="FF0000"/>
                </a:solidFill>
              </a:rPr>
              <a:t>СЗВ-СТАЖ (ИСХОДНАЯ),   СЗВ-ИСХ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1857375" y="357188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857375" y="1571625"/>
            <a:ext cx="214313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57375" y="1071563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857375" y="3000375"/>
            <a:ext cx="214313" cy="214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857375" y="4929188"/>
            <a:ext cx="214313" cy="214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8209" name="Группа 24"/>
          <p:cNvGrpSpPr>
            <a:grpSpLocks/>
          </p:cNvGrpSpPr>
          <p:nvPr/>
        </p:nvGrpSpPr>
        <p:grpSpPr bwMode="auto">
          <a:xfrm>
            <a:off x="6948488" y="1196975"/>
            <a:ext cx="1979612" cy="646113"/>
            <a:chOff x="7020272" y="1196125"/>
            <a:chExt cx="1980316" cy="646113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452226" y="1196125"/>
              <a:ext cx="1548362" cy="6461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>
                  <a:solidFill>
                    <a:srgbClr val="404A52"/>
                  </a:solidFill>
                  <a:latin typeface="Calibri"/>
                </a:rPr>
                <a:t>только при необходимости корректировки/отмены данных раздела 5, ранее представленной ф.ОДВ-1</a:t>
              </a:r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flipH="1">
              <a:off x="7020272" y="1340588"/>
              <a:ext cx="431954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7020272" y="1483463"/>
              <a:ext cx="431954" cy="0"/>
            </a:xfrm>
            <a:prstGeom prst="straightConnector1">
              <a:avLst/>
            </a:prstGeom>
            <a:ln w="254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10" name="TextBox 24"/>
          <p:cNvSpPr txBox="1">
            <a:spLocks noChangeArrowheads="1"/>
          </p:cNvSpPr>
          <p:nvPr/>
        </p:nvSpPr>
        <p:spPr bwMode="auto">
          <a:xfrm>
            <a:off x="7380288" y="5013325"/>
            <a:ext cx="1547812" cy="147796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404A52"/>
                </a:solidFill>
              </a:rPr>
              <a:t>заполняется </a:t>
            </a:r>
            <a:r>
              <a:rPr lang="ru-RU" altLang="ru-RU" sz="900" b="1" u="sng">
                <a:solidFill>
                  <a:srgbClr val="404A52"/>
                </a:solidFill>
              </a:rPr>
              <a:t>только в случае</a:t>
            </a:r>
            <a:r>
              <a:rPr lang="ru-RU" altLang="ru-RU" sz="900" b="1">
                <a:solidFill>
                  <a:srgbClr val="404A52"/>
                </a:solidFill>
              </a:rPr>
              <a:t>, если  в формах СЗВ-СТАЖ «исходная» и СЗВ-ИСХ , представленных одновременно с формой ОДВ-1, содержатся сведения о ЗЛ, занятых на видах работ, указанных в п.п.1-18 части 1 ст.30 ФЗ от 28.12.2017 №400-ФЗ</a:t>
            </a:r>
          </a:p>
        </p:txBody>
      </p:sp>
      <p:sp>
        <p:nvSpPr>
          <p:cNvPr id="28" name="Левая фигурная скобка 27"/>
          <p:cNvSpPr/>
          <p:nvPr/>
        </p:nvSpPr>
        <p:spPr>
          <a:xfrm rot="10800000">
            <a:off x="7092950" y="4941888"/>
            <a:ext cx="285750" cy="1428750"/>
          </a:xfrm>
          <a:prstGeom prst="leftBrac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8532813" y="6502400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7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5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80140"/>
              </p:ext>
            </p:extLst>
          </p:nvPr>
        </p:nvGraphicFramePr>
        <p:xfrm>
          <a:off x="71438" y="354013"/>
          <a:ext cx="9037637" cy="6400759"/>
        </p:xfrm>
        <a:graphic>
          <a:graphicData uri="http://schemas.openxmlformats.org/drawingml/2006/table">
            <a:tbl>
              <a:tblPr/>
              <a:tblGrid>
                <a:gridCol w="1800173"/>
                <a:gridCol w="7237464"/>
              </a:tblGrid>
              <a:tr h="396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Регистрационный номер ПФР 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указывается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регистрационный номер страхователя, присвоенный ему при регистрации в качестве страхователя по обязательному пенсионному страхованию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ИНН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ИНН (индивидуальный номер налогоплательщика) в соответствии со свидетельством о постановке на учет в налоговом органе юридического лица, образованного в соответствии с законодательством РФ, по месту нахождения на территории РФ. Для физического лица ИНН указывается в соответствии со свидетельством о постановке на учет в налоговом органе физического лица по месту жительства на территории РФ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2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КПП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в соответствии со свидетельством о постановке на учет в налоговом органе юридического лица, образованного в соответствии с законодательством РФ, по месту нахождения на территории РФ. КПП по месту нахождения обособленного подразделения указывается в соответствии с уведомлением о постановке на учет в налоговом органе юридического лица, образованного в соответствии с законодательством РФ, по месту нахождения обособленного подразделения на территории РФ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5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Наименование организации (краткое) 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краткое наименование организации в соответствии с учредительными документами (допускается наименование в латинской транскрипции) либо наименование отделения иностранной организации, осуществляющей деятельность на территории РФ, обособленного подразделения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Тип сведений 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знаком "X" отмечается тип представляемой формы: исходная, корректирующая или отменяющая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с типом «корректирующая» представляется при необходимости корректировки данных раздела 5 ф.ОДВ-1 с типом «исходная»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- с типом «отменяющая» представляется при необходимости отмены данных раздела 5 ф.ОДВ-1 с типом «исходная»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Отчетный период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указывается отчетный период в соответствии с Классификатором  параметров, используемых при заполнении сведений для ведения индивидуального (персонифицированного) учета (Приложение к Порядку заполнения формы «Сведения о страховом стаже застрахованных лиц (СЗВ-СТАЖ)", формы "Сведения по страхователю, передаваемые в ПФР для ведения индивидуального (персонифицированного) учета (ОДВ-1)", формы "Данные о корректировке сведений, учтенных на индивидуальном лицевом счете застрахованного лица (СЗВ-КОРР)", формы "Сведения о заработке (вознаграждении), доходе, сумме выплат и иных вознаграждений, начисленных и уплаченных страховых взносах, о периодах трудовой и иной деятельности, засчитываемых в страховой стаж застрахованного лица (СЗВ-ИСХ)», утв. постановлением Правления ПФР от 06 декабря 2018 №507п.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Раздел 3 «Перечень входящих документов»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графе «Количество застрахованных лиц» раздела 3 «Перечень входящих документов» указывается число застрахованных лиц, сведения на которых содержат формы, представленные одновременно с ОДВ-1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0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Раздел 4 «Данные в целом по страхователю»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в случае, если ОДВ-1 представляется одновременно с формами СЗВ-ИСХ или с формой СЗВ-КОРР с типом "Особая" и содержит данные в целом по страхователю за отчетный период, за который представляются сведения.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случае, когда ОДВ-1 представляется одновременно с пакетом документов, содержащим формы СЗВ-КОРР 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 исключением формы СЗВ-КОРР с типом "особая"), заполняются только разделы 1-3 формы ОДВ-1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09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0975" algn="l"/>
                          <a:tab pos="449263" algn="l"/>
                          <a:tab pos="539750" algn="l"/>
                          <a:tab pos="900113" algn="l"/>
                          <a:tab pos="1260475" algn="l"/>
                          <a:tab pos="1620838" algn="l"/>
                          <a:tab pos="1981200" algn="l"/>
                          <a:tab pos="2339975" algn="l"/>
                          <a:tab pos="2700338" algn="l"/>
                          <a:tab pos="3060700" algn="l"/>
                          <a:tab pos="3421063" algn="l"/>
                          <a:tab pos="3781425" algn="l"/>
                          <a:tab pos="4140200" algn="l"/>
                          <a:tab pos="4500563" algn="l"/>
                        </a:tabLst>
                        <a:defRPr/>
                      </a:pPr>
                      <a:r>
                        <a:rPr lang="ru-RU" sz="10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Раздел 5 </a:t>
                      </a:r>
                      <a:r>
                        <a:rPr lang="ru-RU" sz="800" b="1" kern="1200" dirty="0" smtClean="0">
                          <a:solidFill>
                            <a:srgbClr val="46466A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«Основание для отражения данных о периодах работы застрахованного лица в условиях, дающих право на досрочное назначение пенсии в соответствии со статьей 30 ФЗ от 28.12.2013 N 400-ФЗ "О страховых пенсиях» </a:t>
                      </a: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заполняется в случае, если в формах СЗВ-СТАЖ (с типом сведений - ИСХ) и СЗВ-ИСХ, представленных одновременно с формой ОДВ-1, содержатся сведения о застрахованных лицах, занятых на видах работ, указанных в пунктах 1-18 части 1 статьи 30 Федерального закона от 28.12.2013 N 400-ФЗ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horzOverflow="overflow">
                    <a:lnL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4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50" name="Rectangle 15"/>
          <p:cNvSpPr>
            <a:spLocks noChangeArrowheads="1"/>
          </p:cNvSpPr>
          <p:nvPr/>
        </p:nvSpPr>
        <p:spPr bwMode="auto">
          <a:xfrm>
            <a:off x="4035549" y="40481"/>
            <a:ext cx="4897263" cy="241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>
                <a:solidFill>
                  <a:srgbClr val="46466A"/>
                </a:solidFill>
                <a:latin typeface="Arial" charset="0"/>
              </a:rPr>
              <a:t>ПЕРЕЧЕНЬ РЕКВИЗИТОВ И ПОРЯДОК ЗАПОЛНЕНИЯ</a:t>
            </a:r>
          </a:p>
        </p:txBody>
      </p:sp>
      <p:sp>
        <p:nvSpPr>
          <p:cNvPr id="9251" name="Rectangle 15"/>
          <p:cNvSpPr>
            <a:spLocks noChangeArrowheads="1"/>
          </p:cNvSpPr>
          <p:nvPr/>
        </p:nvSpPr>
        <p:spPr bwMode="auto">
          <a:xfrm>
            <a:off x="3635375" y="281781"/>
            <a:ext cx="5400675" cy="71438"/>
          </a:xfrm>
          <a:prstGeom prst="rect">
            <a:avLst/>
          </a:prstGeom>
          <a:solidFill>
            <a:srgbClr val="5B69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9252" name="Oval 28"/>
          <p:cNvSpPr>
            <a:spLocks noChangeArrowheads="1"/>
          </p:cNvSpPr>
          <p:nvPr/>
        </p:nvSpPr>
        <p:spPr bwMode="auto">
          <a:xfrm>
            <a:off x="139180" y="-3969"/>
            <a:ext cx="2200572" cy="3571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Форма ОДВ-1</a:t>
            </a:r>
            <a:endParaRPr lang="ru-RU" altLang="ru-RU" sz="1600" dirty="0">
              <a:solidFill>
                <a:srgbClr val="000000"/>
              </a:solidFill>
            </a:endParaRPr>
          </a:p>
        </p:txBody>
      </p:sp>
      <p:sp>
        <p:nvSpPr>
          <p:cNvPr id="7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8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9"/>
          <p:cNvGrpSpPr>
            <a:grpSpLocks/>
          </p:cNvGrpSpPr>
          <p:nvPr/>
        </p:nvGrpSpPr>
        <p:grpSpPr bwMode="auto">
          <a:xfrm>
            <a:off x="3563938" y="214313"/>
            <a:ext cx="5545137" cy="622300"/>
            <a:chOff x="2915816" y="34839"/>
            <a:chExt cx="5544616" cy="358361"/>
          </a:xfrm>
        </p:grpSpPr>
        <p:sp>
          <p:nvSpPr>
            <p:cNvPr id="10245" name="Rectangle 15"/>
            <p:cNvSpPr>
              <a:spLocks noChangeArrowheads="1"/>
            </p:cNvSpPr>
            <p:nvPr/>
          </p:nvSpPr>
          <p:spPr bwMode="auto">
            <a:xfrm>
              <a:off x="3275856" y="339194"/>
              <a:ext cx="5184576" cy="54006"/>
            </a:xfrm>
            <a:prstGeom prst="rect">
              <a:avLst/>
            </a:prstGeom>
            <a:solidFill>
              <a:srgbClr val="5B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sp>
          <p:nvSpPr>
            <p:cNvPr id="10246" name="Rectangle 15"/>
            <p:cNvSpPr>
              <a:spLocks noChangeArrowheads="1"/>
            </p:cNvSpPr>
            <p:nvPr/>
          </p:nvSpPr>
          <p:spPr bwMode="auto">
            <a:xfrm>
              <a:off x="2915816" y="34839"/>
              <a:ext cx="5543972" cy="30435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EAE00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B77BB4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0773C"/>
                </a:buClr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ru-RU" altLang="ru-RU" sz="1400" b="1" dirty="0">
                  <a:solidFill>
                    <a:srgbClr val="404A52"/>
                  </a:solidFill>
                  <a:latin typeface="Arial" charset="0"/>
                </a:rPr>
                <a:t>Условия проверки показателей формы ОДВ-1 </a:t>
              </a:r>
            </a:p>
            <a:p>
              <a:pPr algn="ctr" eaLnBrk="1" hangingPunct="1">
                <a:spcBef>
                  <a:spcPct val="0"/>
                </a:spcBef>
                <a:buClrTx/>
                <a:buNone/>
              </a:pPr>
              <a:r>
                <a:rPr lang="ru-RU" altLang="ru-RU" sz="1200" i="1" dirty="0" smtClean="0">
                  <a:solidFill>
                    <a:srgbClr val="002060"/>
                  </a:solidFill>
                  <a:latin typeface="Arial" charset="0"/>
                </a:rPr>
                <a:t>(приложение 5 к постановлению Правления ПФР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06.12.2018 </a:t>
              </a:r>
              <a:r>
                <a:rPr lang="en-US" sz="12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507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п)</a:t>
              </a:r>
              <a:endParaRPr lang="ru-RU" altLang="ru-RU" sz="1200" b="1" i="1" dirty="0">
                <a:solidFill>
                  <a:srgbClr val="46466A"/>
                </a:solidFill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762" y="1001053"/>
            <a:ext cx="9089669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6.7.1. Значение, указанное в </a:t>
            </a:r>
            <a:r>
              <a:rPr lang="ru-RU" sz="1200" u="sng" kern="1200" dirty="0" smtClean="0">
                <a:solidFill>
                  <a:srgbClr val="002060"/>
                </a:solidFill>
                <a:latin typeface="Arial"/>
                <a:ea typeface="Times New Roman"/>
              </a:rPr>
              <a:t>графе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"Количество застрахованных лиц, на которых представлены сведения, чел." формы ОДВ-1, должно соответствовать количеству застрахованных лиц, в отношении которых представлены сведения по формам: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Bef>
                <a:spcPts val="1200"/>
              </a:spcBef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по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форме СЗВ-СТАЖ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количеству застрахованных лиц, указанных в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таблице 3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формы;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по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форме 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количеству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входящих в пакет;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по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форме СЗВ-КОРР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количеству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СЗВ-КОРР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входящих в пакет.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 fontAlgn="base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6.7.2. Значения, указанные в разделах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формы ОДВ-1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 должны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равняться суммам значений соответствующих показателей по застрахованным лицам или соответствовать показателям, указанным в формах: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для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СЗВ-СТАЖ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СЗВ-КОРР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СЗВ-ИСХ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данные по страхователю должны соответствовать аналогичным данным по формам, входящим в пакет;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для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СЗВ-СТАЖ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при наличии значений в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графах 9, 10, 12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таблицы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3 СЗВ-СТАЖ обязательно заполнение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раздела 5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ОДВ-1;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для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-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значения, указанные в столбцах "Начислено страховых взносов, руб., коп." и "Уплачено страховых взносов, руб. коп.", должны соответствовать сумме значений, указанных в аналогичных показателях каждой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формы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входящих в пакет. В случае если значения различаются, пакет документов, состоящий из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ОДВ-1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и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считается ошибочным и приему в ПФР не подлежит.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6.7.3.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Раздел 5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формы должен быть заполнен, если в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формах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СЗВ-СТАЖ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и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представленных одновременно с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формой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ОДВ-1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,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содержатся сведения о застрахованных лицах, занятых на работах, указанных в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части 1 статьи 30</a:t>
            </a:r>
            <a:r>
              <a:rPr lang="ru-RU" sz="1200" dirty="0" smtClean="0">
                <a:solidFill>
                  <a:srgbClr val="002060"/>
                </a:solidFill>
                <a:latin typeface="Arial"/>
                <a:ea typeface="Times New Roman"/>
              </a:rPr>
              <a:t>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и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статье 31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Федерального закона от 28 декабря 2013 г. N 400-ФЗ.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6.7.4.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Раздел 4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формы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должен быть заполнен, если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ОДВ-1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представляется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одновременно с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формами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СЗВ-ИСХ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или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формой СЗВ-КОРР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с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типом "Особая".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algn="just" fontAlgn="base"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6.7.5. Если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форма ОДВ-1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представляется одновременно с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формами </a:t>
            </a:r>
            <a:r>
              <a:rPr lang="ru-RU" sz="1200" u="sng" dirty="0">
                <a:solidFill>
                  <a:srgbClr val="002060"/>
                </a:solidFill>
                <a:latin typeface="Arial"/>
                <a:ea typeface="Times New Roman"/>
              </a:rPr>
              <a:t>СЗВ-СТАЖ 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и </a:t>
            </a:r>
            <a:r>
              <a:rPr lang="ru-RU" sz="1200" u="sng" dirty="0" smtClean="0">
                <a:solidFill>
                  <a:srgbClr val="002060"/>
                </a:solidFill>
                <a:latin typeface="Arial"/>
                <a:ea typeface="Times New Roman"/>
              </a:rPr>
              <a:t>СЗВ-КОРР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(за исключением формы с типом "Особая") </a:t>
            </a:r>
            <a:r>
              <a:rPr lang="ru-RU" sz="1200" u="sng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Раздел 4</a:t>
            </a:r>
            <a:r>
              <a:rPr lang="ru-RU" sz="1200" kern="1200" dirty="0" smtClean="0">
                <a:solidFill>
                  <a:srgbClr val="002060"/>
                </a:solidFill>
                <a:effectLst/>
                <a:latin typeface="Arial"/>
                <a:ea typeface="Times New Roman"/>
              </a:rPr>
              <a:t> </a:t>
            </a:r>
            <a:r>
              <a:rPr lang="ru-RU" sz="1200" kern="1200" dirty="0">
                <a:solidFill>
                  <a:srgbClr val="002060"/>
                </a:solidFill>
                <a:effectLst/>
                <a:latin typeface="Arial"/>
                <a:ea typeface="Times New Roman"/>
              </a:rPr>
              <a:t>не заполняется.</a:t>
            </a:r>
            <a:endParaRPr lang="ru-RU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8532813" y="6453188"/>
            <a:ext cx="431800" cy="2603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EAE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77BB4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73C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46466A"/>
                </a:solidFill>
                <a:latin typeface="Arial" charset="0"/>
              </a:rPr>
              <a:t>9</a:t>
            </a:r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6193</TotalTime>
  <Words>5971</Words>
  <Application>Microsoft Office PowerPoint</Application>
  <PresentationFormat>Экран (4:3)</PresentationFormat>
  <Paragraphs>368</Paragraphs>
  <Slides>27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Calibri</vt:lpstr>
      <vt:lpstr>Arial</vt:lpstr>
      <vt:lpstr>Cambria</vt:lpstr>
      <vt:lpstr>Arial Unicode MS</vt:lpstr>
      <vt:lpstr>Times New Roman</vt:lpstr>
      <vt:lpstr>Wingdings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домашний</dc:creator>
  <cp:lastModifiedBy>Сычёва Светлана Анатольевна</cp:lastModifiedBy>
  <cp:revision>437</cp:revision>
  <cp:lastPrinted>2022-04-28T11:37:48Z</cp:lastPrinted>
  <dcterms:created xsi:type="dcterms:W3CDTF">2013-01-09T14:52:00Z</dcterms:created>
  <dcterms:modified xsi:type="dcterms:W3CDTF">2022-05-24T07:55:36Z</dcterms:modified>
</cp:coreProperties>
</file>