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63" r:id="rId2"/>
    <p:sldId id="288" r:id="rId3"/>
    <p:sldId id="289" r:id="rId4"/>
    <p:sldId id="290" r:id="rId5"/>
    <p:sldId id="291" r:id="rId6"/>
    <p:sldId id="292" r:id="rId7"/>
    <p:sldId id="293" r:id="rId8"/>
    <p:sldId id="294" r:id="rId9"/>
    <p:sldId id="295" r:id="rId10"/>
    <p:sldId id="296" r:id="rId11"/>
  </p:sldIdLst>
  <p:sldSz cx="16256000" cy="9144000"/>
  <p:notesSz cx="16256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1F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72"/>
    <p:restoredTop sz="94698"/>
  </p:normalViewPr>
  <p:slideViewPr>
    <p:cSldViewPr>
      <p:cViewPr>
        <p:scale>
          <a:sx n="70" d="100"/>
          <a:sy n="70" d="100"/>
        </p:scale>
        <p:origin x="300" y="-18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7043738"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9207500" y="0"/>
            <a:ext cx="7045325" cy="457200"/>
          </a:xfrm>
          <a:prstGeom prst="rect">
            <a:avLst/>
          </a:prstGeom>
        </p:spPr>
        <p:txBody>
          <a:bodyPr vert="horz" lIns="91440" tIns="45720" rIns="91440" bIns="45720" rtlCol="0"/>
          <a:lstStyle>
            <a:lvl1pPr algn="r">
              <a:defRPr sz="1200"/>
            </a:lvl1pPr>
          </a:lstStyle>
          <a:p>
            <a:fld id="{C02C03F9-16AF-40E2-AC10-B77B654CB666}" type="datetimeFigureOut">
              <a:rPr lang="ru-RU" smtClean="0"/>
              <a:t>20.11.2023</a:t>
            </a:fld>
            <a:endParaRPr lang="ru-RU"/>
          </a:p>
        </p:txBody>
      </p:sp>
      <p:sp>
        <p:nvSpPr>
          <p:cNvPr id="4" name="Образ слайда 3"/>
          <p:cNvSpPr>
            <a:spLocks noGrp="1" noRot="1" noChangeAspect="1"/>
          </p:cNvSpPr>
          <p:nvPr>
            <p:ph type="sldImg" idx="2"/>
          </p:nvPr>
        </p:nvSpPr>
        <p:spPr>
          <a:xfrm>
            <a:off x="5080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1625600" y="4343400"/>
            <a:ext cx="130048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7043738"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9207500" y="8685213"/>
            <a:ext cx="7045325" cy="457200"/>
          </a:xfrm>
          <a:prstGeom prst="rect">
            <a:avLst/>
          </a:prstGeom>
        </p:spPr>
        <p:txBody>
          <a:bodyPr vert="horz" lIns="91440" tIns="45720" rIns="91440" bIns="45720" rtlCol="0" anchor="b"/>
          <a:lstStyle>
            <a:lvl1pPr algn="r">
              <a:defRPr sz="1200"/>
            </a:lvl1pPr>
          </a:lstStyle>
          <a:p>
            <a:fld id="{6170159B-310C-4E7C-8421-AAA1D34B4D4F}" type="slidenum">
              <a:rPr lang="ru-RU" smtClean="0"/>
              <a:t>‹#›</a:t>
            </a:fld>
            <a:endParaRPr lang="ru-RU"/>
          </a:p>
        </p:txBody>
      </p:sp>
    </p:spTree>
    <p:extLst>
      <p:ext uri="{BB962C8B-B14F-4D97-AF65-F5344CB8AC3E}">
        <p14:creationId xmlns:p14="http://schemas.microsoft.com/office/powerpoint/2010/main" val="672371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567543" y="3387449"/>
            <a:ext cx="7120912" cy="787400"/>
          </a:xfrm>
          <a:prstGeom prst="rect">
            <a:avLst/>
          </a:prstGeom>
        </p:spPr>
        <p:txBody>
          <a:bodyPr wrap="square" lIns="0" tIns="0" rIns="0" bIns="0">
            <a:spAutoFit/>
          </a:bodyPr>
          <a:lstStyle>
            <a:lvl1pPr>
              <a:defRPr sz="5000" b="0" i="0">
                <a:solidFill>
                  <a:srgbClr val="594F8C"/>
                </a:solidFill>
                <a:latin typeface="Calibri-Light"/>
                <a:cs typeface="Calibri-Light"/>
              </a:defRPr>
            </a:lvl1pPr>
          </a:lstStyle>
          <a:p>
            <a:endParaRPr/>
          </a:p>
        </p:txBody>
      </p:sp>
      <p:sp>
        <p:nvSpPr>
          <p:cNvPr id="3" name="Holder 3"/>
          <p:cNvSpPr>
            <a:spLocks noGrp="1"/>
          </p:cNvSpPr>
          <p:nvPr>
            <p:ph type="subTitle" idx="4"/>
          </p:nvPr>
        </p:nvSpPr>
        <p:spPr>
          <a:xfrm>
            <a:off x="2438400" y="5120640"/>
            <a:ext cx="11379200" cy="2286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100" b="0" i="0">
                <a:solidFill>
                  <a:srgbClr val="594F8C"/>
                </a:solidFill>
                <a:latin typeface="MyriadPro-Cond"/>
                <a:cs typeface="MyriadPro-Cond"/>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100" b="0" i="0">
                <a:solidFill>
                  <a:srgbClr val="594F8C"/>
                </a:solidFill>
                <a:latin typeface="MyriadPro-Cond"/>
                <a:cs typeface="MyriadPro-Cond"/>
              </a:defRPr>
            </a:lvl1pPr>
          </a:lstStyle>
          <a:p>
            <a:endParaRPr/>
          </a:p>
        </p:txBody>
      </p:sp>
      <p:sp>
        <p:nvSpPr>
          <p:cNvPr id="3" name="Holder 3"/>
          <p:cNvSpPr>
            <a:spLocks noGrp="1"/>
          </p:cNvSpPr>
          <p:nvPr>
            <p:ph sz="half" idx="2"/>
          </p:nvPr>
        </p:nvSpPr>
        <p:spPr>
          <a:xfrm>
            <a:off x="812800" y="2103120"/>
            <a:ext cx="707136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8371840" y="2103120"/>
            <a:ext cx="7071360" cy="603504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11/20/2023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100" b="0" i="0">
                <a:solidFill>
                  <a:srgbClr val="594F8C"/>
                </a:solidFill>
                <a:latin typeface="MyriadPro-Cond"/>
                <a:cs typeface="MyriadPro-Cond"/>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11/20/2023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11/20/2023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799390" y="577124"/>
            <a:ext cx="12657218" cy="650240"/>
          </a:xfrm>
          <a:prstGeom prst="rect">
            <a:avLst/>
          </a:prstGeom>
        </p:spPr>
        <p:txBody>
          <a:bodyPr wrap="square" lIns="0" tIns="0" rIns="0" bIns="0">
            <a:spAutoFit/>
          </a:bodyPr>
          <a:lstStyle>
            <a:lvl1pPr>
              <a:defRPr sz="4100" b="0" i="0">
                <a:solidFill>
                  <a:srgbClr val="594F8C"/>
                </a:solidFill>
                <a:latin typeface="MyriadPro-Cond"/>
                <a:cs typeface="MyriadPro-Cond"/>
              </a:defRPr>
            </a:lvl1pPr>
          </a:lstStyle>
          <a:p>
            <a:endParaRPr/>
          </a:p>
        </p:txBody>
      </p:sp>
      <p:sp>
        <p:nvSpPr>
          <p:cNvPr id="3" name="Holder 3"/>
          <p:cNvSpPr>
            <a:spLocks noGrp="1"/>
          </p:cNvSpPr>
          <p:nvPr>
            <p:ph type="body" idx="1"/>
          </p:nvPr>
        </p:nvSpPr>
        <p:spPr>
          <a:xfrm>
            <a:off x="3712299" y="2256637"/>
            <a:ext cx="8739505" cy="493077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5527040" y="8503920"/>
            <a:ext cx="5201920" cy="4572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812800" y="8503920"/>
            <a:ext cx="3738880" cy="4572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11/20/2023</a:t>
            </a:fld>
            <a:endParaRPr lang="en-US"/>
          </a:p>
        </p:txBody>
      </p:sp>
      <p:sp>
        <p:nvSpPr>
          <p:cNvPr id="6" name="Holder 6"/>
          <p:cNvSpPr>
            <a:spLocks noGrp="1"/>
          </p:cNvSpPr>
          <p:nvPr>
            <p:ph type="sldNum" sz="quarter" idx="7"/>
          </p:nvPr>
        </p:nvSpPr>
        <p:spPr>
          <a:xfrm>
            <a:off x="11704320" y="8503920"/>
            <a:ext cx="3738880" cy="4572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 name="object 3">
            <a:extLst>
              <a:ext uri="{FF2B5EF4-FFF2-40B4-BE49-F238E27FC236}">
                <a16:creationId xmlns="" xmlns:a16="http://schemas.microsoft.com/office/drawing/2014/main" id="{E29114B4-D23B-2A40-BF81-4F4A2A1644BC}"/>
              </a:ext>
            </a:extLst>
          </p:cNvPr>
          <p:cNvSpPr/>
          <p:nvPr/>
        </p:nvSpPr>
        <p:spPr>
          <a:xfrm>
            <a:off x="165711" y="143827"/>
            <a:ext cx="2247290" cy="8856345"/>
          </a:xfrm>
          <a:custGeom>
            <a:avLst/>
            <a:gdLst/>
            <a:ahLst/>
            <a:cxnLst/>
            <a:rect l="l" t="t" r="r" b="b"/>
            <a:pathLst>
              <a:path w="3034665" h="8856345">
                <a:moveTo>
                  <a:pt x="2310396" y="0"/>
                </a:moveTo>
                <a:lnTo>
                  <a:pt x="0" y="0"/>
                </a:lnTo>
                <a:lnTo>
                  <a:pt x="0" y="8856002"/>
                </a:lnTo>
                <a:lnTo>
                  <a:pt x="3034550" y="8856002"/>
                </a:lnTo>
                <a:lnTo>
                  <a:pt x="3007347" y="8795408"/>
                </a:lnTo>
                <a:lnTo>
                  <a:pt x="2980688" y="8735033"/>
                </a:lnTo>
                <a:lnTo>
                  <a:pt x="2954568" y="8674876"/>
                </a:lnTo>
                <a:lnTo>
                  <a:pt x="2928983" y="8614936"/>
                </a:lnTo>
                <a:lnTo>
                  <a:pt x="2903927" y="8555211"/>
                </a:lnTo>
                <a:lnTo>
                  <a:pt x="2879397" y="8495701"/>
                </a:lnTo>
                <a:lnTo>
                  <a:pt x="2855387" y="8436404"/>
                </a:lnTo>
                <a:lnTo>
                  <a:pt x="2831893" y="8377321"/>
                </a:lnTo>
                <a:lnTo>
                  <a:pt x="2808910" y="8318448"/>
                </a:lnTo>
                <a:lnTo>
                  <a:pt x="2786434" y="8259787"/>
                </a:lnTo>
                <a:lnTo>
                  <a:pt x="2764459" y="8201335"/>
                </a:lnTo>
                <a:lnTo>
                  <a:pt x="2742981" y="8143091"/>
                </a:lnTo>
                <a:lnTo>
                  <a:pt x="2721995" y="8085055"/>
                </a:lnTo>
                <a:lnTo>
                  <a:pt x="2701497" y="8027225"/>
                </a:lnTo>
                <a:lnTo>
                  <a:pt x="2681481" y="7969600"/>
                </a:lnTo>
                <a:lnTo>
                  <a:pt x="2661944" y="7912180"/>
                </a:lnTo>
                <a:lnTo>
                  <a:pt x="2642880" y="7854963"/>
                </a:lnTo>
                <a:lnTo>
                  <a:pt x="2624285" y="7797949"/>
                </a:lnTo>
                <a:lnTo>
                  <a:pt x="2606154" y="7741136"/>
                </a:lnTo>
                <a:lnTo>
                  <a:pt x="2588482" y="7684523"/>
                </a:lnTo>
                <a:lnTo>
                  <a:pt x="2571264" y="7628109"/>
                </a:lnTo>
                <a:lnTo>
                  <a:pt x="2554497" y="7571894"/>
                </a:lnTo>
                <a:lnTo>
                  <a:pt x="2538174" y="7515875"/>
                </a:lnTo>
                <a:lnTo>
                  <a:pt x="2522292" y="7460053"/>
                </a:lnTo>
                <a:lnTo>
                  <a:pt x="2506846" y="7404426"/>
                </a:lnTo>
                <a:lnTo>
                  <a:pt x="2491831" y="7348993"/>
                </a:lnTo>
                <a:lnTo>
                  <a:pt x="2477242" y="7293752"/>
                </a:lnTo>
                <a:lnTo>
                  <a:pt x="2463075" y="7238704"/>
                </a:lnTo>
                <a:lnTo>
                  <a:pt x="2449325" y="7183847"/>
                </a:lnTo>
                <a:lnTo>
                  <a:pt x="2435986" y="7129180"/>
                </a:lnTo>
                <a:lnTo>
                  <a:pt x="2423056" y="7074702"/>
                </a:lnTo>
                <a:lnTo>
                  <a:pt x="2410528" y="7020411"/>
                </a:lnTo>
                <a:lnTo>
                  <a:pt x="2398398" y="6966308"/>
                </a:lnTo>
                <a:lnTo>
                  <a:pt x="2386662" y="6912390"/>
                </a:lnTo>
                <a:lnTo>
                  <a:pt x="2375314" y="6858657"/>
                </a:lnTo>
                <a:lnTo>
                  <a:pt x="2364350" y="6805108"/>
                </a:lnTo>
                <a:lnTo>
                  <a:pt x="2353765" y="6751741"/>
                </a:lnTo>
                <a:lnTo>
                  <a:pt x="2343555" y="6698557"/>
                </a:lnTo>
                <a:lnTo>
                  <a:pt x="2333715" y="6645553"/>
                </a:lnTo>
                <a:lnTo>
                  <a:pt x="2324240" y="6592728"/>
                </a:lnTo>
                <a:lnTo>
                  <a:pt x="2315125" y="6540082"/>
                </a:lnTo>
                <a:lnTo>
                  <a:pt x="2306366" y="6487614"/>
                </a:lnTo>
                <a:lnTo>
                  <a:pt x="2297958" y="6435322"/>
                </a:lnTo>
                <a:lnTo>
                  <a:pt x="2289897" y="6383206"/>
                </a:lnTo>
                <a:lnTo>
                  <a:pt x="2282176" y="6331265"/>
                </a:lnTo>
                <a:lnTo>
                  <a:pt x="2274793" y="6279496"/>
                </a:lnTo>
                <a:lnTo>
                  <a:pt x="2267742" y="6227900"/>
                </a:lnTo>
                <a:lnTo>
                  <a:pt x="2261018" y="6176476"/>
                </a:lnTo>
                <a:lnTo>
                  <a:pt x="2254617" y="6125222"/>
                </a:lnTo>
                <a:lnTo>
                  <a:pt x="2248535" y="6074137"/>
                </a:lnTo>
                <a:lnTo>
                  <a:pt x="2242765" y="6023221"/>
                </a:lnTo>
                <a:lnTo>
                  <a:pt x="2237304" y="5972472"/>
                </a:lnTo>
                <a:lnTo>
                  <a:pt x="2232147" y="5921889"/>
                </a:lnTo>
                <a:lnTo>
                  <a:pt x="2227289" y="5871471"/>
                </a:lnTo>
                <a:lnTo>
                  <a:pt x="2222726" y="5821218"/>
                </a:lnTo>
                <a:lnTo>
                  <a:pt x="2218453" y="5771128"/>
                </a:lnTo>
                <a:lnTo>
                  <a:pt x="2214464" y="5721200"/>
                </a:lnTo>
                <a:lnTo>
                  <a:pt x="2210756" y="5671433"/>
                </a:lnTo>
                <a:lnTo>
                  <a:pt x="2207324" y="5621826"/>
                </a:lnTo>
                <a:lnTo>
                  <a:pt x="2204162" y="5572378"/>
                </a:lnTo>
                <a:lnTo>
                  <a:pt x="2198633" y="5473955"/>
                </a:lnTo>
                <a:lnTo>
                  <a:pt x="2194132" y="5376156"/>
                </a:lnTo>
                <a:lnTo>
                  <a:pt x="2190620" y="5278972"/>
                </a:lnTo>
                <a:lnTo>
                  <a:pt x="2188061" y="5182396"/>
                </a:lnTo>
                <a:lnTo>
                  <a:pt x="2186415" y="5086419"/>
                </a:lnTo>
                <a:lnTo>
                  <a:pt x="2185647" y="4991033"/>
                </a:lnTo>
                <a:lnTo>
                  <a:pt x="2185717" y="4896229"/>
                </a:lnTo>
                <a:lnTo>
                  <a:pt x="2186589" y="4802000"/>
                </a:lnTo>
                <a:lnTo>
                  <a:pt x="2188224" y="4708337"/>
                </a:lnTo>
                <a:lnTo>
                  <a:pt x="2190586" y="4615231"/>
                </a:lnTo>
                <a:lnTo>
                  <a:pt x="2193636" y="4522676"/>
                </a:lnTo>
                <a:lnTo>
                  <a:pt x="2197336" y="4430662"/>
                </a:lnTo>
                <a:lnTo>
                  <a:pt x="2201650" y="4339181"/>
                </a:lnTo>
                <a:lnTo>
                  <a:pt x="2206539" y="4248225"/>
                </a:lnTo>
                <a:lnTo>
                  <a:pt x="2211966" y="4157785"/>
                </a:lnTo>
                <a:lnTo>
                  <a:pt x="2221032" y="4023077"/>
                </a:lnTo>
                <a:lnTo>
                  <a:pt x="2231096" y="3889485"/>
                </a:lnTo>
                <a:lnTo>
                  <a:pt x="2242031" y="3756981"/>
                </a:lnTo>
                <a:lnTo>
                  <a:pt x="2257746" y="3581954"/>
                </a:lnTo>
                <a:lnTo>
                  <a:pt x="2278790" y="3365722"/>
                </a:lnTo>
                <a:lnTo>
                  <a:pt x="2367152" y="2526647"/>
                </a:lnTo>
                <a:lnTo>
                  <a:pt x="2387346" y="2322699"/>
                </a:lnTo>
                <a:lnTo>
                  <a:pt x="2402135" y="2161037"/>
                </a:lnTo>
                <a:lnTo>
                  <a:pt x="2412234" y="2040621"/>
                </a:lnTo>
                <a:lnTo>
                  <a:pt x="2421338" y="1920885"/>
                </a:lnTo>
                <a:lnTo>
                  <a:pt x="2426794" y="1841425"/>
                </a:lnTo>
                <a:lnTo>
                  <a:pt x="2431713" y="1762248"/>
                </a:lnTo>
                <a:lnTo>
                  <a:pt x="2436059" y="1683344"/>
                </a:lnTo>
                <a:lnTo>
                  <a:pt x="2439795" y="1604705"/>
                </a:lnTo>
                <a:lnTo>
                  <a:pt x="2442881" y="1526323"/>
                </a:lnTo>
                <a:lnTo>
                  <a:pt x="2445282" y="1448191"/>
                </a:lnTo>
                <a:lnTo>
                  <a:pt x="2446958" y="1370298"/>
                </a:lnTo>
                <a:lnTo>
                  <a:pt x="2447873" y="1292639"/>
                </a:lnTo>
                <a:lnTo>
                  <a:pt x="2447988" y="1215203"/>
                </a:lnTo>
                <a:lnTo>
                  <a:pt x="2447266" y="1137984"/>
                </a:lnTo>
                <a:lnTo>
                  <a:pt x="2445670" y="1060972"/>
                </a:lnTo>
                <a:lnTo>
                  <a:pt x="2443162" y="984160"/>
                </a:lnTo>
                <a:lnTo>
                  <a:pt x="2439703" y="907538"/>
                </a:lnTo>
                <a:lnTo>
                  <a:pt x="2435257" y="831100"/>
                </a:lnTo>
                <a:lnTo>
                  <a:pt x="2432652" y="792947"/>
                </a:lnTo>
                <a:lnTo>
                  <a:pt x="2429786" y="754837"/>
                </a:lnTo>
                <a:lnTo>
                  <a:pt x="2426654" y="716768"/>
                </a:lnTo>
                <a:lnTo>
                  <a:pt x="2423252" y="678740"/>
                </a:lnTo>
                <a:lnTo>
                  <a:pt x="2419574" y="640751"/>
                </a:lnTo>
                <a:lnTo>
                  <a:pt x="2415617" y="602801"/>
                </a:lnTo>
                <a:lnTo>
                  <a:pt x="2411375" y="564888"/>
                </a:lnTo>
                <a:lnTo>
                  <a:pt x="2406843" y="527012"/>
                </a:lnTo>
                <a:lnTo>
                  <a:pt x="2402018" y="489172"/>
                </a:lnTo>
                <a:lnTo>
                  <a:pt x="2396894" y="451365"/>
                </a:lnTo>
                <a:lnTo>
                  <a:pt x="2391467" y="413592"/>
                </a:lnTo>
                <a:lnTo>
                  <a:pt x="2385732" y="375852"/>
                </a:lnTo>
                <a:lnTo>
                  <a:pt x="2379683" y="338143"/>
                </a:lnTo>
                <a:lnTo>
                  <a:pt x="2373318" y="300464"/>
                </a:lnTo>
                <a:lnTo>
                  <a:pt x="2366630" y="262814"/>
                </a:lnTo>
                <a:lnTo>
                  <a:pt x="2359615" y="225193"/>
                </a:lnTo>
                <a:lnTo>
                  <a:pt x="2352268" y="187599"/>
                </a:lnTo>
                <a:lnTo>
                  <a:pt x="2344585" y="150031"/>
                </a:lnTo>
                <a:lnTo>
                  <a:pt x="2336562" y="112488"/>
                </a:lnTo>
                <a:lnTo>
                  <a:pt x="2328192" y="74969"/>
                </a:lnTo>
                <a:lnTo>
                  <a:pt x="2319472" y="37473"/>
                </a:lnTo>
                <a:lnTo>
                  <a:pt x="2310396" y="0"/>
                </a:lnTo>
                <a:close/>
              </a:path>
            </a:pathLst>
          </a:custGeom>
          <a:solidFill>
            <a:srgbClr val="CCDDE7"/>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dirty="0"/>
          </a:p>
        </p:txBody>
      </p:sp>
      <p:sp>
        <p:nvSpPr>
          <p:cNvPr id="34" name="object 34"/>
          <p:cNvSpPr txBox="1">
            <a:spLocks noGrp="1"/>
          </p:cNvSpPr>
          <p:nvPr>
            <p:ph type="title"/>
          </p:nvPr>
        </p:nvSpPr>
        <p:spPr>
          <a:xfrm>
            <a:off x="3556000" y="685800"/>
            <a:ext cx="11049000" cy="1982594"/>
          </a:xfrm>
          <a:prstGeom prst="rect">
            <a:avLst/>
          </a:prstGeom>
        </p:spPr>
        <p:txBody>
          <a:bodyPr vert="horz" wrap="square" lIns="0" tIns="12700" rIns="0" bIns="0" rtlCol="0">
            <a:spAutoFit/>
          </a:bodyPr>
          <a:lstStyle/>
          <a:p>
            <a:pPr algn="ctr"/>
            <a:r>
              <a:rPr lang="ru-RU" sz="2500" b="1" dirty="0" smtClean="0">
                <a:solidFill>
                  <a:schemeClr val="accent1">
                    <a:lumMod val="50000"/>
                  </a:schemeClr>
                </a:solidFill>
              </a:rPr>
              <a:t>Афиша </a:t>
            </a:r>
            <a:r>
              <a:rPr lang="ru-RU" sz="2500" b="1" dirty="0">
                <a:solidFill>
                  <a:schemeClr val="accent1">
                    <a:lumMod val="50000"/>
                  </a:schemeClr>
                </a:solidFill>
              </a:rPr>
              <a:t>мероприятий </a:t>
            </a:r>
            <a:r>
              <a:rPr lang="ru-RU" sz="2500" dirty="0">
                <a:solidFill>
                  <a:schemeClr val="accent1">
                    <a:lumMod val="50000"/>
                  </a:schemeClr>
                </a:solidFill>
              </a:rPr>
              <a:t/>
            </a:r>
            <a:br>
              <a:rPr lang="ru-RU" sz="2500" dirty="0">
                <a:solidFill>
                  <a:schemeClr val="accent1">
                    <a:lumMod val="50000"/>
                  </a:schemeClr>
                </a:solidFill>
              </a:rPr>
            </a:br>
            <a:r>
              <a:rPr lang="ru-RU" sz="2500" b="1" dirty="0">
                <a:solidFill>
                  <a:schemeClr val="accent1">
                    <a:lumMod val="50000"/>
                  </a:schemeClr>
                </a:solidFill>
              </a:rPr>
              <a:t>в Центре общения старшего поколения </a:t>
            </a:r>
            <a:r>
              <a:rPr lang="ru-RU" sz="2500" dirty="0">
                <a:solidFill>
                  <a:schemeClr val="accent1">
                    <a:lumMod val="50000"/>
                  </a:schemeClr>
                </a:solidFill>
              </a:rPr>
              <a:t/>
            </a:r>
            <a:br>
              <a:rPr lang="ru-RU" sz="2500" dirty="0">
                <a:solidFill>
                  <a:schemeClr val="accent1">
                    <a:lumMod val="50000"/>
                  </a:schemeClr>
                </a:solidFill>
              </a:rPr>
            </a:br>
            <a:r>
              <a:rPr lang="ru-RU" sz="2500" b="1" dirty="0">
                <a:solidFill>
                  <a:schemeClr val="accent1">
                    <a:lumMod val="50000"/>
                  </a:schemeClr>
                </a:solidFill>
              </a:rPr>
              <a:t>в Клиентской службе </a:t>
            </a:r>
            <a:r>
              <a:rPr lang="ru-RU" sz="2500" b="1" dirty="0" smtClean="0">
                <a:solidFill>
                  <a:schemeClr val="accent1">
                    <a:lumMod val="50000"/>
                  </a:schemeClr>
                </a:solidFill>
              </a:rPr>
              <a:t>Прохоровского района</a:t>
            </a:r>
            <a:br>
              <a:rPr lang="ru-RU" sz="2500" b="1" dirty="0" smtClean="0">
                <a:solidFill>
                  <a:schemeClr val="accent1">
                    <a:lumMod val="50000"/>
                  </a:schemeClr>
                </a:solidFill>
              </a:rPr>
            </a:br>
            <a:r>
              <a:rPr lang="ru-RU" sz="2500" b="1" dirty="0" smtClean="0">
                <a:solidFill>
                  <a:schemeClr val="accent1">
                    <a:lumMod val="50000"/>
                  </a:schemeClr>
                </a:solidFill>
              </a:rPr>
              <a:t>ОСФР по </a:t>
            </a:r>
            <a:r>
              <a:rPr lang="ru-RU" sz="2500" b="1" dirty="0">
                <a:solidFill>
                  <a:schemeClr val="accent1">
                    <a:lumMod val="50000"/>
                  </a:schemeClr>
                </a:solidFill>
              </a:rPr>
              <a:t>Белгородской </a:t>
            </a:r>
            <a:r>
              <a:rPr lang="ru-RU" sz="2500" b="1" dirty="0" smtClean="0">
                <a:solidFill>
                  <a:schemeClr val="accent1">
                    <a:lumMod val="50000"/>
                  </a:schemeClr>
                </a:solidFill>
              </a:rPr>
              <a:t>области</a:t>
            </a:r>
            <a:r>
              <a:rPr lang="ru-RU" sz="2500" dirty="0">
                <a:solidFill>
                  <a:schemeClr val="accent1">
                    <a:lumMod val="50000"/>
                  </a:schemeClr>
                </a:solidFill>
              </a:rPr>
              <a:t> </a:t>
            </a:r>
            <a:r>
              <a:rPr lang="ru-RU" sz="2500" b="1" dirty="0" smtClean="0">
                <a:solidFill>
                  <a:schemeClr val="accent1">
                    <a:lumMod val="50000"/>
                  </a:schemeClr>
                </a:solidFill>
              </a:rPr>
              <a:t>на ноябрь </a:t>
            </a:r>
            <a:r>
              <a:rPr lang="ru-RU" sz="2500" b="1" dirty="0">
                <a:solidFill>
                  <a:schemeClr val="accent1">
                    <a:lumMod val="50000"/>
                  </a:schemeClr>
                </a:solidFill>
              </a:rPr>
              <a:t>2023 года </a:t>
            </a:r>
            <a:r>
              <a:rPr lang="ru-RU" sz="2800" dirty="0">
                <a:solidFill>
                  <a:schemeClr val="accent1">
                    <a:lumMod val="50000"/>
                  </a:schemeClr>
                </a:solidFill>
              </a:rPr>
              <a:t/>
            </a:r>
            <a:br>
              <a:rPr lang="ru-RU" sz="2800" dirty="0">
                <a:solidFill>
                  <a:schemeClr val="accent1">
                    <a:lumMod val="50000"/>
                  </a:schemeClr>
                </a:solidFill>
              </a:rPr>
            </a:br>
            <a:endParaRPr sz="2800" spc="-100" dirty="0">
              <a:solidFill>
                <a:schemeClr val="accent1">
                  <a:lumMod val="50000"/>
                </a:schemeClr>
              </a:solidFill>
              <a:latin typeface="Calibri-Light"/>
              <a:cs typeface="Calibri-Light"/>
            </a:endParaRPr>
          </a:p>
        </p:txBody>
      </p:sp>
      <p:pic>
        <p:nvPicPr>
          <p:cNvPr id="73" name="object 4">
            <a:extLst>
              <a:ext uri="{FF2B5EF4-FFF2-40B4-BE49-F238E27FC236}">
                <a16:creationId xmlns="" xmlns:a16="http://schemas.microsoft.com/office/drawing/2014/main" id="{6588F54A-E23E-FF49-838F-55CC2FDE64DE}"/>
              </a:ext>
            </a:extLst>
          </p:cNvPr>
          <p:cNvPicPr/>
          <p:nvPr/>
        </p:nvPicPr>
        <p:blipFill>
          <a:blip r:embed="rId2" cstate="print"/>
          <a:stretch>
            <a:fillRect/>
          </a:stretch>
        </p:blipFill>
        <p:spPr>
          <a:xfrm>
            <a:off x="1680805" y="143827"/>
            <a:ext cx="732195" cy="8858650"/>
          </a:xfrm>
          <a:prstGeom prst="rect">
            <a:avLst/>
          </a:prstGeom>
        </p:spPr>
      </p:pic>
      <p:grpSp>
        <p:nvGrpSpPr>
          <p:cNvPr id="74" name="Group 73">
            <a:extLst>
              <a:ext uri="{FF2B5EF4-FFF2-40B4-BE49-F238E27FC236}">
                <a16:creationId xmlns="" xmlns:a16="http://schemas.microsoft.com/office/drawing/2014/main" id="{20F5D676-E236-D84F-AE2F-D718B81E0C87}"/>
              </a:ext>
            </a:extLst>
          </p:cNvPr>
          <p:cNvGrpSpPr/>
          <p:nvPr/>
        </p:nvGrpSpPr>
        <p:grpSpPr>
          <a:xfrm>
            <a:off x="537515" y="349062"/>
            <a:ext cx="967919" cy="1310438"/>
            <a:chOff x="634994" y="7556702"/>
            <a:chExt cx="914452" cy="1075534"/>
          </a:xfrm>
        </p:grpSpPr>
        <p:pic>
          <p:nvPicPr>
            <p:cNvPr id="75" name="object 5">
              <a:extLst>
                <a:ext uri="{FF2B5EF4-FFF2-40B4-BE49-F238E27FC236}">
                  <a16:creationId xmlns="" xmlns:a16="http://schemas.microsoft.com/office/drawing/2014/main" id="{8AE9C3F9-595E-1C4E-99E9-7C93D66F0E7A}"/>
                </a:ext>
              </a:extLst>
            </p:cNvPr>
            <p:cNvPicPr/>
            <p:nvPr/>
          </p:nvPicPr>
          <p:blipFill>
            <a:blip r:embed="rId3" cstate="print"/>
            <a:stretch>
              <a:fillRect/>
            </a:stretch>
          </p:blipFill>
          <p:spPr>
            <a:xfrm>
              <a:off x="637218" y="8429396"/>
              <a:ext cx="163266" cy="78676"/>
            </a:xfrm>
            <a:prstGeom prst="rect">
              <a:avLst/>
            </a:prstGeom>
          </p:spPr>
        </p:pic>
        <p:pic>
          <p:nvPicPr>
            <p:cNvPr id="76" name="object 6">
              <a:extLst>
                <a:ext uri="{FF2B5EF4-FFF2-40B4-BE49-F238E27FC236}">
                  <a16:creationId xmlns="" xmlns:a16="http://schemas.microsoft.com/office/drawing/2014/main" id="{472D9660-E25E-174D-8E49-E08660851B7F}"/>
                </a:ext>
              </a:extLst>
            </p:cNvPr>
            <p:cNvPicPr/>
            <p:nvPr/>
          </p:nvPicPr>
          <p:blipFill>
            <a:blip r:embed="rId4" cstate="print"/>
            <a:stretch>
              <a:fillRect/>
            </a:stretch>
          </p:blipFill>
          <p:spPr>
            <a:xfrm>
              <a:off x="822641" y="8430279"/>
              <a:ext cx="341118" cy="89959"/>
            </a:xfrm>
            <a:prstGeom prst="rect">
              <a:avLst/>
            </a:prstGeom>
          </p:spPr>
        </p:pic>
        <p:sp>
          <p:nvSpPr>
            <p:cNvPr id="77" name="object 7">
              <a:extLst>
                <a:ext uri="{FF2B5EF4-FFF2-40B4-BE49-F238E27FC236}">
                  <a16:creationId xmlns="" xmlns:a16="http://schemas.microsoft.com/office/drawing/2014/main" id="{E385B0AA-9606-004C-91FF-291BD32CC62D}"/>
                </a:ext>
              </a:extLst>
            </p:cNvPr>
            <p:cNvSpPr/>
            <p:nvPr/>
          </p:nvSpPr>
          <p:spPr>
            <a:xfrm>
              <a:off x="1192096" y="8430277"/>
              <a:ext cx="62230" cy="77470"/>
            </a:xfrm>
            <a:custGeom>
              <a:avLst/>
              <a:gdLst/>
              <a:ahLst/>
              <a:cxnLst/>
              <a:rect l="l" t="t" r="r" b="b"/>
              <a:pathLst>
                <a:path w="62230" h="77470">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70">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dirty="0"/>
            </a:p>
          </p:txBody>
        </p:sp>
        <p:pic>
          <p:nvPicPr>
            <p:cNvPr id="78" name="object 8">
              <a:extLst>
                <a:ext uri="{FF2B5EF4-FFF2-40B4-BE49-F238E27FC236}">
                  <a16:creationId xmlns="" xmlns:a16="http://schemas.microsoft.com/office/drawing/2014/main" id="{F9DDD202-1689-9345-941F-9329EC81CF2D}"/>
                </a:ext>
              </a:extLst>
            </p:cNvPr>
            <p:cNvPicPr/>
            <p:nvPr/>
          </p:nvPicPr>
          <p:blipFill>
            <a:blip r:embed="rId5" cstate="print"/>
            <a:stretch>
              <a:fillRect/>
            </a:stretch>
          </p:blipFill>
          <p:spPr>
            <a:xfrm>
              <a:off x="1274796" y="8430279"/>
              <a:ext cx="66154" cy="76911"/>
            </a:xfrm>
            <a:prstGeom prst="rect">
              <a:avLst/>
            </a:prstGeom>
          </p:spPr>
        </p:pic>
        <p:pic>
          <p:nvPicPr>
            <p:cNvPr id="79" name="object 9">
              <a:extLst>
                <a:ext uri="{FF2B5EF4-FFF2-40B4-BE49-F238E27FC236}">
                  <a16:creationId xmlns="" xmlns:a16="http://schemas.microsoft.com/office/drawing/2014/main" id="{E6D90ABF-E531-2C44-A07D-FB7A025D54AE}"/>
                </a:ext>
              </a:extLst>
            </p:cNvPr>
            <p:cNvPicPr/>
            <p:nvPr/>
          </p:nvPicPr>
          <p:blipFill>
            <a:blip r:embed="rId6" cstate="print"/>
            <a:stretch>
              <a:fillRect/>
            </a:stretch>
          </p:blipFill>
          <p:spPr>
            <a:xfrm>
              <a:off x="1369272" y="8430277"/>
              <a:ext cx="85153" cy="76923"/>
            </a:xfrm>
            <a:prstGeom prst="rect">
              <a:avLst/>
            </a:prstGeom>
          </p:spPr>
        </p:pic>
        <p:sp>
          <p:nvSpPr>
            <p:cNvPr id="80" name="object 10">
              <a:extLst>
                <a:ext uri="{FF2B5EF4-FFF2-40B4-BE49-F238E27FC236}">
                  <a16:creationId xmlns="" xmlns:a16="http://schemas.microsoft.com/office/drawing/2014/main" id="{9AC239B6-FFFB-6B45-BCBC-C4761EE0E4A2}"/>
                </a:ext>
              </a:extLst>
            </p:cNvPr>
            <p:cNvSpPr/>
            <p:nvPr/>
          </p:nvSpPr>
          <p:spPr>
            <a:xfrm>
              <a:off x="1482771" y="8430279"/>
              <a:ext cx="66675" cy="77470"/>
            </a:xfrm>
            <a:custGeom>
              <a:avLst/>
              <a:gdLst/>
              <a:ahLst/>
              <a:cxnLst/>
              <a:rect l="l" t="t" r="r" b="b"/>
              <a:pathLst>
                <a:path w="66675" h="77470">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dirty="0"/>
            </a:p>
          </p:txBody>
        </p:sp>
        <p:pic>
          <p:nvPicPr>
            <p:cNvPr id="81" name="object 11">
              <a:extLst>
                <a:ext uri="{FF2B5EF4-FFF2-40B4-BE49-F238E27FC236}">
                  <a16:creationId xmlns="" xmlns:a16="http://schemas.microsoft.com/office/drawing/2014/main" id="{BB8DA70F-8086-BE4A-88B0-C54D4509D3EB}"/>
                </a:ext>
              </a:extLst>
            </p:cNvPr>
            <p:cNvPicPr/>
            <p:nvPr/>
          </p:nvPicPr>
          <p:blipFill>
            <a:blip r:embed="rId7" cstate="print"/>
            <a:stretch>
              <a:fillRect/>
            </a:stretch>
          </p:blipFill>
          <p:spPr>
            <a:xfrm>
              <a:off x="634994" y="8541165"/>
              <a:ext cx="188554" cy="82626"/>
            </a:xfrm>
            <a:prstGeom prst="rect">
              <a:avLst/>
            </a:prstGeom>
          </p:spPr>
        </p:pic>
        <p:pic>
          <p:nvPicPr>
            <p:cNvPr id="82" name="object 12">
              <a:extLst>
                <a:ext uri="{FF2B5EF4-FFF2-40B4-BE49-F238E27FC236}">
                  <a16:creationId xmlns="" xmlns:a16="http://schemas.microsoft.com/office/drawing/2014/main" id="{F61F53E2-53C6-4646-9298-ADD052CAC6D5}"/>
                </a:ext>
              </a:extLst>
            </p:cNvPr>
            <p:cNvPicPr/>
            <p:nvPr/>
          </p:nvPicPr>
          <p:blipFill>
            <a:blip r:embed="rId8" cstate="print"/>
            <a:stretch>
              <a:fillRect/>
            </a:stretch>
          </p:blipFill>
          <p:spPr>
            <a:xfrm>
              <a:off x="845724" y="8544010"/>
              <a:ext cx="164275" cy="88226"/>
            </a:xfrm>
            <a:prstGeom prst="rect">
              <a:avLst/>
            </a:prstGeom>
          </p:spPr>
        </p:pic>
        <p:pic>
          <p:nvPicPr>
            <p:cNvPr id="83" name="object 13">
              <a:extLst>
                <a:ext uri="{FF2B5EF4-FFF2-40B4-BE49-F238E27FC236}">
                  <a16:creationId xmlns="" xmlns:a16="http://schemas.microsoft.com/office/drawing/2014/main" id="{5AECEDBD-41AD-144E-8C65-85EE44130273}"/>
                </a:ext>
              </a:extLst>
            </p:cNvPr>
            <p:cNvPicPr/>
            <p:nvPr/>
          </p:nvPicPr>
          <p:blipFill>
            <a:blip r:embed="rId9" cstate="print"/>
            <a:stretch>
              <a:fillRect/>
            </a:stretch>
          </p:blipFill>
          <p:spPr>
            <a:xfrm>
              <a:off x="1057757" y="8543142"/>
              <a:ext cx="319289" cy="78663"/>
            </a:xfrm>
            <a:prstGeom prst="rect">
              <a:avLst/>
            </a:prstGeom>
          </p:spPr>
        </p:pic>
        <p:pic>
          <p:nvPicPr>
            <p:cNvPr id="84" name="object 14">
              <a:extLst>
                <a:ext uri="{FF2B5EF4-FFF2-40B4-BE49-F238E27FC236}">
                  <a16:creationId xmlns="" xmlns:a16="http://schemas.microsoft.com/office/drawing/2014/main" id="{96D31B5A-667A-4245-8476-B3B7636CD2C8}"/>
                </a:ext>
              </a:extLst>
            </p:cNvPr>
            <p:cNvPicPr/>
            <p:nvPr/>
          </p:nvPicPr>
          <p:blipFill>
            <a:blip r:embed="rId10" cstate="print"/>
            <a:stretch>
              <a:fillRect/>
            </a:stretch>
          </p:blipFill>
          <p:spPr>
            <a:xfrm>
              <a:off x="1396605" y="8544012"/>
              <a:ext cx="66471" cy="76911"/>
            </a:xfrm>
            <a:prstGeom prst="rect">
              <a:avLst/>
            </a:prstGeom>
          </p:spPr>
        </p:pic>
        <p:pic>
          <p:nvPicPr>
            <p:cNvPr id="85" name="object 15">
              <a:extLst>
                <a:ext uri="{FF2B5EF4-FFF2-40B4-BE49-F238E27FC236}">
                  <a16:creationId xmlns="" xmlns:a16="http://schemas.microsoft.com/office/drawing/2014/main" id="{64F59B50-F07B-C04F-BAAF-361C208FEA8A}"/>
                </a:ext>
              </a:extLst>
            </p:cNvPr>
            <p:cNvPicPr/>
            <p:nvPr/>
          </p:nvPicPr>
          <p:blipFill>
            <a:blip r:embed="rId11" cstate="print"/>
            <a:stretch>
              <a:fillRect/>
            </a:stretch>
          </p:blipFill>
          <p:spPr>
            <a:xfrm>
              <a:off x="1482771" y="8544012"/>
              <a:ext cx="66471" cy="76911"/>
            </a:xfrm>
            <a:prstGeom prst="rect">
              <a:avLst/>
            </a:prstGeom>
          </p:spPr>
        </p:pic>
        <p:sp>
          <p:nvSpPr>
            <p:cNvPr id="86" name="object 16">
              <a:extLst>
                <a:ext uri="{FF2B5EF4-FFF2-40B4-BE49-F238E27FC236}">
                  <a16:creationId xmlns="" xmlns:a16="http://schemas.microsoft.com/office/drawing/2014/main" id="{8F34719E-BCE0-E94F-8BF1-3A09A326921C}"/>
                </a:ext>
              </a:extLst>
            </p:cNvPr>
            <p:cNvSpPr/>
            <p:nvPr/>
          </p:nvSpPr>
          <p:spPr>
            <a:xfrm>
              <a:off x="1489430" y="8408555"/>
              <a:ext cx="54610" cy="8255"/>
            </a:xfrm>
            <a:custGeom>
              <a:avLst/>
              <a:gdLst/>
              <a:ahLst/>
              <a:cxnLst/>
              <a:rect l="l" t="t" r="r" b="b"/>
              <a:pathLst>
                <a:path w="54609" h="8254">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dirty="0"/>
            </a:p>
          </p:txBody>
        </p:sp>
        <p:pic>
          <p:nvPicPr>
            <p:cNvPr id="87" name="object 17">
              <a:extLst>
                <a:ext uri="{FF2B5EF4-FFF2-40B4-BE49-F238E27FC236}">
                  <a16:creationId xmlns="" xmlns:a16="http://schemas.microsoft.com/office/drawing/2014/main" id="{96558440-5DFC-094A-927A-EC7068203E50}"/>
                </a:ext>
              </a:extLst>
            </p:cNvPr>
            <p:cNvPicPr/>
            <p:nvPr/>
          </p:nvPicPr>
          <p:blipFill>
            <a:blip r:embed="rId12" cstate="print"/>
            <a:stretch>
              <a:fillRect/>
            </a:stretch>
          </p:blipFill>
          <p:spPr>
            <a:xfrm>
              <a:off x="644093" y="7556702"/>
              <a:ext cx="895848" cy="769188"/>
            </a:xfrm>
            <a:prstGeom prst="rect">
              <a:avLst/>
            </a:prstGeom>
          </p:spPr>
        </p:pic>
      </p:grpSp>
      <p:graphicFrame>
        <p:nvGraphicFramePr>
          <p:cNvPr id="3" name="Таблица 2"/>
          <p:cNvGraphicFramePr>
            <a:graphicFrameLocks noGrp="1"/>
          </p:cNvGraphicFramePr>
          <p:nvPr>
            <p:extLst>
              <p:ext uri="{D42A27DB-BD31-4B8C-83A1-F6EECF244321}">
                <p14:modId xmlns:p14="http://schemas.microsoft.com/office/powerpoint/2010/main" val="1655582633"/>
              </p:ext>
            </p:extLst>
          </p:nvPr>
        </p:nvGraphicFramePr>
        <p:xfrm>
          <a:off x="4622800" y="3352800"/>
          <a:ext cx="9220200" cy="2133600"/>
        </p:xfrm>
        <a:graphic>
          <a:graphicData uri="http://schemas.openxmlformats.org/drawingml/2006/table">
            <a:tbl>
              <a:tblPr firstRow="1" bandRow="1">
                <a:tableStyleId>{69CF1AB2-1976-4502-BF36-3FF5EA218861}</a:tableStyleId>
              </a:tblPr>
              <a:tblGrid>
                <a:gridCol w="2286000"/>
                <a:gridCol w="6934200"/>
              </a:tblGrid>
              <a:tr h="1219200">
                <a:tc>
                  <a:txBody>
                    <a:bodyPr/>
                    <a:lstStyle/>
                    <a:p>
                      <a:pPr algn="ctr"/>
                      <a:endParaRPr lang="ru-RU" dirty="0" smtClean="0"/>
                    </a:p>
                  </a:txBody>
                  <a:tcPr/>
                </a:tc>
                <a:tc>
                  <a:txBody>
                    <a:bodyPr/>
                    <a:lstStyle/>
                    <a:p>
                      <a:pPr algn="ctr"/>
                      <a:endParaRPr lang="ru-RU" dirty="0"/>
                    </a:p>
                  </a:txBody>
                  <a:tcPr/>
                </a:tc>
              </a:tr>
              <a:tr h="914400">
                <a:tc>
                  <a:txBody>
                    <a:bodyPr/>
                    <a:lstStyle/>
                    <a:p>
                      <a:pPr algn="ctr"/>
                      <a:endParaRPr lang="ru-RU" dirty="0"/>
                    </a:p>
                  </a:txBody>
                  <a:tcPr/>
                </a:tc>
                <a:tc>
                  <a:txBody>
                    <a:bodyPr/>
                    <a:lstStyle/>
                    <a:p>
                      <a:pPr algn="ctr"/>
                      <a:endParaRPr lang="ru-RU" dirty="0"/>
                    </a:p>
                  </a:txBody>
                  <a:tcPr/>
                </a:tc>
              </a:tr>
            </a:tbl>
          </a:graphicData>
        </a:graphic>
      </p:graphicFrame>
      <p:sp>
        <p:nvSpPr>
          <p:cNvPr id="89" name="object 34"/>
          <p:cNvSpPr txBox="1">
            <a:spLocks/>
          </p:cNvSpPr>
          <p:nvPr/>
        </p:nvSpPr>
        <p:spPr>
          <a:xfrm>
            <a:off x="3403600" y="2315162"/>
            <a:ext cx="11049000" cy="874598"/>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800" dirty="0" smtClean="0"/>
              <a:t/>
            </a:r>
            <a:br>
              <a:rPr lang="ru-RU" sz="2800" dirty="0" smtClean="0"/>
            </a:br>
            <a:endParaRPr lang="ru-RU" sz="2800" spc="-100" dirty="0">
              <a:latin typeface="Calibri-Light"/>
              <a:cs typeface="Calibri-Light"/>
            </a:endParaRPr>
          </a:p>
        </p:txBody>
      </p:sp>
      <p:sp>
        <p:nvSpPr>
          <p:cNvPr id="90" name="object 34"/>
          <p:cNvSpPr txBox="1">
            <a:spLocks/>
          </p:cNvSpPr>
          <p:nvPr/>
        </p:nvSpPr>
        <p:spPr>
          <a:xfrm>
            <a:off x="2794000" y="3612632"/>
            <a:ext cx="2895600" cy="443711"/>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endParaRPr lang="ru-RU" sz="2800" spc="-100" dirty="0">
              <a:latin typeface="Calibri-Light"/>
              <a:cs typeface="Calibri-Light"/>
            </a:endParaRPr>
          </a:p>
        </p:txBody>
      </p:sp>
      <p:sp>
        <p:nvSpPr>
          <p:cNvPr id="91" name="object 34"/>
          <p:cNvSpPr txBox="1">
            <a:spLocks/>
          </p:cNvSpPr>
          <p:nvPr/>
        </p:nvSpPr>
        <p:spPr>
          <a:xfrm>
            <a:off x="3860800" y="349062"/>
            <a:ext cx="11049000" cy="874598"/>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800" dirty="0" smtClean="0"/>
              <a:t/>
            </a:r>
            <a:br>
              <a:rPr lang="ru-RU" sz="2800" dirty="0" smtClean="0"/>
            </a:br>
            <a:endParaRPr lang="ru-RU" sz="2800" spc="-100" dirty="0">
              <a:latin typeface="Calibri-Light"/>
              <a:cs typeface="Calibri-Light"/>
            </a:endParaRPr>
          </a:p>
        </p:txBody>
      </p:sp>
      <p:sp>
        <p:nvSpPr>
          <p:cNvPr id="92" name="object 34"/>
          <p:cNvSpPr txBox="1">
            <a:spLocks/>
          </p:cNvSpPr>
          <p:nvPr/>
        </p:nvSpPr>
        <p:spPr>
          <a:xfrm>
            <a:off x="4774738" y="3595917"/>
            <a:ext cx="1870364" cy="751488"/>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400" b="1" dirty="0" smtClean="0">
                <a:solidFill>
                  <a:schemeClr val="accent1">
                    <a:lumMod val="50000"/>
                  </a:schemeClr>
                </a:solidFill>
              </a:rPr>
              <a:t>10.11.2023</a:t>
            </a:r>
            <a:endParaRPr lang="ru-RU" sz="2400" b="1" dirty="0">
              <a:solidFill>
                <a:schemeClr val="accent1">
                  <a:lumMod val="50000"/>
                </a:schemeClr>
              </a:solidFill>
            </a:endParaRPr>
          </a:p>
          <a:p>
            <a:pPr algn="ctr"/>
            <a:r>
              <a:rPr lang="ru-RU" sz="2400" dirty="0" smtClean="0">
                <a:solidFill>
                  <a:schemeClr val="accent1">
                    <a:lumMod val="50000"/>
                  </a:schemeClr>
                </a:solidFill>
              </a:rPr>
              <a:t>11</a:t>
            </a:r>
            <a:r>
              <a:rPr lang="en-US" sz="2400" dirty="0">
                <a:solidFill>
                  <a:schemeClr val="accent1">
                    <a:lumMod val="50000"/>
                  </a:schemeClr>
                </a:solidFill>
              </a:rPr>
              <a:t>:00</a:t>
            </a:r>
            <a:endParaRPr lang="ru-RU" sz="2400" dirty="0">
              <a:solidFill>
                <a:schemeClr val="accent1">
                  <a:lumMod val="50000"/>
                </a:schemeClr>
              </a:solidFill>
            </a:endParaRPr>
          </a:p>
        </p:txBody>
      </p:sp>
      <p:sp>
        <p:nvSpPr>
          <p:cNvPr id="93" name="object 34"/>
          <p:cNvSpPr txBox="1">
            <a:spLocks/>
          </p:cNvSpPr>
          <p:nvPr/>
        </p:nvSpPr>
        <p:spPr>
          <a:xfrm>
            <a:off x="7152640" y="3638823"/>
            <a:ext cx="6385560" cy="689932"/>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200" dirty="0">
                <a:solidFill>
                  <a:schemeClr val="accent1">
                    <a:lumMod val="50000"/>
                  </a:schemeClr>
                </a:solidFill>
                <a:latin typeface="+mj-lt"/>
              </a:rPr>
              <a:t>Обучающее мероприятие по вопросам пенсионного и социального страхования граждан</a:t>
            </a:r>
          </a:p>
        </p:txBody>
      </p:sp>
      <p:sp>
        <p:nvSpPr>
          <p:cNvPr id="94" name="object 34"/>
          <p:cNvSpPr txBox="1">
            <a:spLocks/>
          </p:cNvSpPr>
          <p:nvPr/>
        </p:nvSpPr>
        <p:spPr>
          <a:xfrm>
            <a:off x="4764578" y="4648200"/>
            <a:ext cx="1870364" cy="751488"/>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400" b="1" dirty="0" smtClean="0">
                <a:solidFill>
                  <a:schemeClr val="accent1">
                    <a:lumMod val="50000"/>
                  </a:schemeClr>
                </a:solidFill>
              </a:rPr>
              <a:t>24.11.2023</a:t>
            </a:r>
            <a:endParaRPr lang="ru-RU" sz="2400" b="1" dirty="0">
              <a:solidFill>
                <a:schemeClr val="accent1">
                  <a:lumMod val="50000"/>
                </a:schemeClr>
              </a:solidFill>
            </a:endParaRPr>
          </a:p>
          <a:p>
            <a:pPr algn="ctr"/>
            <a:r>
              <a:rPr lang="ru-RU" sz="2400" dirty="0">
                <a:solidFill>
                  <a:schemeClr val="accent1">
                    <a:lumMod val="50000"/>
                  </a:schemeClr>
                </a:solidFill>
              </a:rPr>
              <a:t>11:00</a:t>
            </a:r>
            <a:endParaRPr lang="ru-RU" sz="2400" spc="-100" dirty="0">
              <a:solidFill>
                <a:schemeClr val="accent1">
                  <a:lumMod val="50000"/>
                </a:schemeClr>
              </a:solidFill>
              <a:latin typeface="Calibri-Light"/>
              <a:cs typeface="Calibri-Light"/>
            </a:endParaRPr>
          </a:p>
        </p:txBody>
      </p:sp>
      <p:sp>
        <p:nvSpPr>
          <p:cNvPr id="95" name="object 34"/>
          <p:cNvSpPr txBox="1">
            <a:spLocks/>
          </p:cNvSpPr>
          <p:nvPr/>
        </p:nvSpPr>
        <p:spPr>
          <a:xfrm>
            <a:off x="7152640" y="4832866"/>
            <a:ext cx="9662160" cy="351378"/>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200" dirty="0">
                <a:solidFill>
                  <a:schemeClr val="accent1">
                    <a:lumMod val="50000"/>
                  </a:schemeClr>
                </a:solidFill>
                <a:latin typeface="+mj-lt"/>
              </a:rPr>
              <a:t>Мастер класс  по изготовлению осенних композиций</a:t>
            </a:r>
          </a:p>
        </p:txBody>
      </p:sp>
      <p:sp>
        <p:nvSpPr>
          <p:cNvPr id="105" name="object 34"/>
          <p:cNvSpPr txBox="1">
            <a:spLocks/>
          </p:cNvSpPr>
          <p:nvPr/>
        </p:nvSpPr>
        <p:spPr>
          <a:xfrm>
            <a:off x="5345249" y="7649622"/>
            <a:ext cx="9067800" cy="351378"/>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200" b="1" dirty="0" smtClean="0">
                <a:solidFill>
                  <a:schemeClr val="tx2">
                    <a:lumMod val="75000"/>
                  </a:schemeClr>
                </a:solidFill>
              </a:rPr>
              <a:t>Ждём вас по </a:t>
            </a:r>
            <a:r>
              <a:rPr lang="ru-RU" sz="2200" b="1" dirty="0">
                <a:solidFill>
                  <a:schemeClr val="tx2">
                    <a:lumMod val="75000"/>
                  </a:schemeClr>
                </a:solidFill>
              </a:rPr>
              <a:t>адресу пгт. Прохоровка, ул. Советская д. 96.  </a:t>
            </a:r>
            <a:endParaRPr lang="ru-RU" sz="2200" b="1" spc="-100" dirty="0">
              <a:solidFill>
                <a:schemeClr val="tx2">
                  <a:lumMod val="75000"/>
                </a:schemeClr>
              </a:solidFill>
              <a:latin typeface="Calibri-Light"/>
              <a:cs typeface="Calibri-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 name="object 3">
            <a:extLst>
              <a:ext uri="{FF2B5EF4-FFF2-40B4-BE49-F238E27FC236}">
                <a16:creationId xmlns="" xmlns:a16="http://schemas.microsoft.com/office/drawing/2014/main" id="{E29114B4-D23B-2A40-BF81-4F4A2A1644BC}"/>
              </a:ext>
            </a:extLst>
          </p:cNvPr>
          <p:cNvSpPr/>
          <p:nvPr/>
        </p:nvSpPr>
        <p:spPr>
          <a:xfrm>
            <a:off x="165711" y="143827"/>
            <a:ext cx="2247290" cy="8856345"/>
          </a:xfrm>
          <a:custGeom>
            <a:avLst/>
            <a:gdLst/>
            <a:ahLst/>
            <a:cxnLst/>
            <a:rect l="l" t="t" r="r" b="b"/>
            <a:pathLst>
              <a:path w="3034665" h="8856345">
                <a:moveTo>
                  <a:pt x="2310396" y="0"/>
                </a:moveTo>
                <a:lnTo>
                  <a:pt x="0" y="0"/>
                </a:lnTo>
                <a:lnTo>
                  <a:pt x="0" y="8856002"/>
                </a:lnTo>
                <a:lnTo>
                  <a:pt x="3034550" y="8856002"/>
                </a:lnTo>
                <a:lnTo>
                  <a:pt x="3007347" y="8795408"/>
                </a:lnTo>
                <a:lnTo>
                  <a:pt x="2980688" y="8735033"/>
                </a:lnTo>
                <a:lnTo>
                  <a:pt x="2954568" y="8674876"/>
                </a:lnTo>
                <a:lnTo>
                  <a:pt x="2928983" y="8614936"/>
                </a:lnTo>
                <a:lnTo>
                  <a:pt x="2903927" y="8555211"/>
                </a:lnTo>
                <a:lnTo>
                  <a:pt x="2879397" y="8495701"/>
                </a:lnTo>
                <a:lnTo>
                  <a:pt x="2855387" y="8436404"/>
                </a:lnTo>
                <a:lnTo>
                  <a:pt x="2831893" y="8377321"/>
                </a:lnTo>
                <a:lnTo>
                  <a:pt x="2808910" y="8318448"/>
                </a:lnTo>
                <a:lnTo>
                  <a:pt x="2786434" y="8259787"/>
                </a:lnTo>
                <a:lnTo>
                  <a:pt x="2764459" y="8201335"/>
                </a:lnTo>
                <a:lnTo>
                  <a:pt x="2742981" y="8143091"/>
                </a:lnTo>
                <a:lnTo>
                  <a:pt x="2721995" y="8085055"/>
                </a:lnTo>
                <a:lnTo>
                  <a:pt x="2701497" y="8027225"/>
                </a:lnTo>
                <a:lnTo>
                  <a:pt x="2681481" y="7969600"/>
                </a:lnTo>
                <a:lnTo>
                  <a:pt x="2661944" y="7912180"/>
                </a:lnTo>
                <a:lnTo>
                  <a:pt x="2642880" y="7854963"/>
                </a:lnTo>
                <a:lnTo>
                  <a:pt x="2624285" y="7797949"/>
                </a:lnTo>
                <a:lnTo>
                  <a:pt x="2606154" y="7741136"/>
                </a:lnTo>
                <a:lnTo>
                  <a:pt x="2588482" y="7684523"/>
                </a:lnTo>
                <a:lnTo>
                  <a:pt x="2571264" y="7628109"/>
                </a:lnTo>
                <a:lnTo>
                  <a:pt x="2554497" y="7571894"/>
                </a:lnTo>
                <a:lnTo>
                  <a:pt x="2538174" y="7515875"/>
                </a:lnTo>
                <a:lnTo>
                  <a:pt x="2522292" y="7460053"/>
                </a:lnTo>
                <a:lnTo>
                  <a:pt x="2506846" y="7404426"/>
                </a:lnTo>
                <a:lnTo>
                  <a:pt x="2491831" y="7348993"/>
                </a:lnTo>
                <a:lnTo>
                  <a:pt x="2477242" y="7293752"/>
                </a:lnTo>
                <a:lnTo>
                  <a:pt x="2463075" y="7238704"/>
                </a:lnTo>
                <a:lnTo>
                  <a:pt x="2449325" y="7183847"/>
                </a:lnTo>
                <a:lnTo>
                  <a:pt x="2435986" y="7129180"/>
                </a:lnTo>
                <a:lnTo>
                  <a:pt x="2423056" y="7074702"/>
                </a:lnTo>
                <a:lnTo>
                  <a:pt x="2410528" y="7020411"/>
                </a:lnTo>
                <a:lnTo>
                  <a:pt x="2398398" y="6966308"/>
                </a:lnTo>
                <a:lnTo>
                  <a:pt x="2386662" y="6912390"/>
                </a:lnTo>
                <a:lnTo>
                  <a:pt x="2375314" y="6858657"/>
                </a:lnTo>
                <a:lnTo>
                  <a:pt x="2364350" y="6805108"/>
                </a:lnTo>
                <a:lnTo>
                  <a:pt x="2353765" y="6751741"/>
                </a:lnTo>
                <a:lnTo>
                  <a:pt x="2343555" y="6698557"/>
                </a:lnTo>
                <a:lnTo>
                  <a:pt x="2333715" y="6645553"/>
                </a:lnTo>
                <a:lnTo>
                  <a:pt x="2324240" y="6592728"/>
                </a:lnTo>
                <a:lnTo>
                  <a:pt x="2315125" y="6540082"/>
                </a:lnTo>
                <a:lnTo>
                  <a:pt x="2306366" y="6487614"/>
                </a:lnTo>
                <a:lnTo>
                  <a:pt x="2297958" y="6435322"/>
                </a:lnTo>
                <a:lnTo>
                  <a:pt x="2289897" y="6383206"/>
                </a:lnTo>
                <a:lnTo>
                  <a:pt x="2282176" y="6331265"/>
                </a:lnTo>
                <a:lnTo>
                  <a:pt x="2274793" y="6279496"/>
                </a:lnTo>
                <a:lnTo>
                  <a:pt x="2267742" y="6227900"/>
                </a:lnTo>
                <a:lnTo>
                  <a:pt x="2261018" y="6176476"/>
                </a:lnTo>
                <a:lnTo>
                  <a:pt x="2254617" y="6125222"/>
                </a:lnTo>
                <a:lnTo>
                  <a:pt x="2248535" y="6074137"/>
                </a:lnTo>
                <a:lnTo>
                  <a:pt x="2242765" y="6023221"/>
                </a:lnTo>
                <a:lnTo>
                  <a:pt x="2237304" y="5972472"/>
                </a:lnTo>
                <a:lnTo>
                  <a:pt x="2232147" y="5921889"/>
                </a:lnTo>
                <a:lnTo>
                  <a:pt x="2227289" y="5871471"/>
                </a:lnTo>
                <a:lnTo>
                  <a:pt x="2222726" y="5821218"/>
                </a:lnTo>
                <a:lnTo>
                  <a:pt x="2218453" y="5771128"/>
                </a:lnTo>
                <a:lnTo>
                  <a:pt x="2214464" y="5721200"/>
                </a:lnTo>
                <a:lnTo>
                  <a:pt x="2210756" y="5671433"/>
                </a:lnTo>
                <a:lnTo>
                  <a:pt x="2207324" y="5621826"/>
                </a:lnTo>
                <a:lnTo>
                  <a:pt x="2204162" y="5572378"/>
                </a:lnTo>
                <a:lnTo>
                  <a:pt x="2198633" y="5473955"/>
                </a:lnTo>
                <a:lnTo>
                  <a:pt x="2194132" y="5376156"/>
                </a:lnTo>
                <a:lnTo>
                  <a:pt x="2190620" y="5278972"/>
                </a:lnTo>
                <a:lnTo>
                  <a:pt x="2188061" y="5182396"/>
                </a:lnTo>
                <a:lnTo>
                  <a:pt x="2186415" y="5086419"/>
                </a:lnTo>
                <a:lnTo>
                  <a:pt x="2185647" y="4991033"/>
                </a:lnTo>
                <a:lnTo>
                  <a:pt x="2185717" y="4896229"/>
                </a:lnTo>
                <a:lnTo>
                  <a:pt x="2186589" y="4802000"/>
                </a:lnTo>
                <a:lnTo>
                  <a:pt x="2188224" y="4708337"/>
                </a:lnTo>
                <a:lnTo>
                  <a:pt x="2190586" y="4615231"/>
                </a:lnTo>
                <a:lnTo>
                  <a:pt x="2193636" y="4522676"/>
                </a:lnTo>
                <a:lnTo>
                  <a:pt x="2197336" y="4430662"/>
                </a:lnTo>
                <a:lnTo>
                  <a:pt x="2201650" y="4339181"/>
                </a:lnTo>
                <a:lnTo>
                  <a:pt x="2206539" y="4248225"/>
                </a:lnTo>
                <a:lnTo>
                  <a:pt x="2211966" y="4157785"/>
                </a:lnTo>
                <a:lnTo>
                  <a:pt x="2221032" y="4023077"/>
                </a:lnTo>
                <a:lnTo>
                  <a:pt x="2231096" y="3889485"/>
                </a:lnTo>
                <a:lnTo>
                  <a:pt x="2242031" y="3756981"/>
                </a:lnTo>
                <a:lnTo>
                  <a:pt x="2257746" y="3581954"/>
                </a:lnTo>
                <a:lnTo>
                  <a:pt x="2278790" y="3365722"/>
                </a:lnTo>
                <a:lnTo>
                  <a:pt x="2367152" y="2526647"/>
                </a:lnTo>
                <a:lnTo>
                  <a:pt x="2387346" y="2322699"/>
                </a:lnTo>
                <a:lnTo>
                  <a:pt x="2402135" y="2161037"/>
                </a:lnTo>
                <a:lnTo>
                  <a:pt x="2412234" y="2040621"/>
                </a:lnTo>
                <a:lnTo>
                  <a:pt x="2421338" y="1920885"/>
                </a:lnTo>
                <a:lnTo>
                  <a:pt x="2426794" y="1841425"/>
                </a:lnTo>
                <a:lnTo>
                  <a:pt x="2431713" y="1762248"/>
                </a:lnTo>
                <a:lnTo>
                  <a:pt x="2436059" y="1683344"/>
                </a:lnTo>
                <a:lnTo>
                  <a:pt x="2439795" y="1604705"/>
                </a:lnTo>
                <a:lnTo>
                  <a:pt x="2442881" y="1526323"/>
                </a:lnTo>
                <a:lnTo>
                  <a:pt x="2445282" y="1448191"/>
                </a:lnTo>
                <a:lnTo>
                  <a:pt x="2446958" y="1370298"/>
                </a:lnTo>
                <a:lnTo>
                  <a:pt x="2447873" y="1292639"/>
                </a:lnTo>
                <a:lnTo>
                  <a:pt x="2447988" y="1215203"/>
                </a:lnTo>
                <a:lnTo>
                  <a:pt x="2447266" y="1137984"/>
                </a:lnTo>
                <a:lnTo>
                  <a:pt x="2445670" y="1060972"/>
                </a:lnTo>
                <a:lnTo>
                  <a:pt x="2443162" y="984160"/>
                </a:lnTo>
                <a:lnTo>
                  <a:pt x="2439703" y="907538"/>
                </a:lnTo>
                <a:lnTo>
                  <a:pt x="2435257" y="831100"/>
                </a:lnTo>
                <a:lnTo>
                  <a:pt x="2432652" y="792947"/>
                </a:lnTo>
                <a:lnTo>
                  <a:pt x="2429786" y="754837"/>
                </a:lnTo>
                <a:lnTo>
                  <a:pt x="2426654" y="716768"/>
                </a:lnTo>
                <a:lnTo>
                  <a:pt x="2423252" y="678740"/>
                </a:lnTo>
                <a:lnTo>
                  <a:pt x="2419574" y="640751"/>
                </a:lnTo>
                <a:lnTo>
                  <a:pt x="2415617" y="602801"/>
                </a:lnTo>
                <a:lnTo>
                  <a:pt x="2411375" y="564888"/>
                </a:lnTo>
                <a:lnTo>
                  <a:pt x="2406843" y="527012"/>
                </a:lnTo>
                <a:lnTo>
                  <a:pt x="2402018" y="489172"/>
                </a:lnTo>
                <a:lnTo>
                  <a:pt x="2396894" y="451365"/>
                </a:lnTo>
                <a:lnTo>
                  <a:pt x="2391467" y="413592"/>
                </a:lnTo>
                <a:lnTo>
                  <a:pt x="2385732" y="375852"/>
                </a:lnTo>
                <a:lnTo>
                  <a:pt x="2379683" y="338143"/>
                </a:lnTo>
                <a:lnTo>
                  <a:pt x="2373318" y="300464"/>
                </a:lnTo>
                <a:lnTo>
                  <a:pt x="2366630" y="262814"/>
                </a:lnTo>
                <a:lnTo>
                  <a:pt x="2359615" y="225193"/>
                </a:lnTo>
                <a:lnTo>
                  <a:pt x="2352268" y="187599"/>
                </a:lnTo>
                <a:lnTo>
                  <a:pt x="2344585" y="150031"/>
                </a:lnTo>
                <a:lnTo>
                  <a:pt x="2336562" y="112488"/>
                </a:lnTo>
                <a:lnTo>
                  <a:pt x="2328192" y="74969"/>
                </a:lnTo>
                <a:lnTo>
                  <a:pt x="2319472" y="37473"/>
                </a:lnTo>
                <a:lnTo>
                  <a:pt x="2310396" y="0"/>
                </a:lnTo>
                <a:close/>
              </a:path>
            </a:pathLst>
          </a:custGeom>
          <a:solidFill>
            <a:srgbClr val="CCDDE7"/>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dirty="0"/>
          </a:p>
        </p:txBody>
      </p:sp>
      <p:sp>
        <p:nvSpPr>
          <p:cNvPr id="34" name="object 34"/>
          <p:cNvSpPr txBox="1">
            <a:spLocks noGrp="1"/>
          </p:cNvSpPr>
          <p:nvPr>
            <p:ph type="title"/>
          </p:nvPr>
        </p:nvSpPr>
        <p:spPr>
          <a:xfrm>
            <a:off x="3556000" y="609600"/>
            <a:ext cx="11049000" cy="2028761"/>
          </a:xfrm>
          <a:prstGeom prst="rect">
            <a:avLst/>
          </a:prstGeom>
        </p:spPr>
        <p:txBody>
          <a:bodyPr vert="horz" wrap="square" lIns="0" tIns="12700" rIns="0" bIns="0" rtlCol="0">
            <a:spAutoFit/>
          </a:bodyPr>
          <a:lstStyle/>
          <a:p>
            <a:pPr algn="ctr"/>
            <a:r>
              <a:rPr lang="ru-RU" sz="2500" b="1" dirty="0" smtClean="0">
                <a:solidFill>
                  <a:schemeClr val="accent1">
                    <a:lumMod val="50000"/>
                  </a:schemeClr>
                </a:solidFill>
              </a:rPr>
              <a:t>Афиша </a:t>
            </a:r>
            <a:r>
              <a:rPr lang="ru-RU" sz="2500" b="1" dirty="0">
                <a:solidFill>
                  <a:schemeClr val="accent1">
                    <a:lumMod val="50000"/>
                  </a:schemeClr>
                </a:solidFill>
              </a:rPr>
              <a:t>мероприятий </a:t>
            </a:r>
            <a:r>
              <a:rPr lang="ru-RU" sz="2500" dirty="0">
                <a:solidFill>
                  <a:schemeClr val="accent1">
                    <a:lumMod val="50000"/>
                  </a:schemeClr>
                </a:solidFill>
              </a:rPr>
              <a:t/>
            </a:r>
            <a:br>
              <a:rPr lang="ru-RU" sz="2500" dirty="0">
                <a:solidFill>
                  <a:schemeClr val="accent1">
                    <a:lumMod val="50000"/>
                  </a:schemeClr>
                </a:solidFill>
              </a:rPr>
            </a:br>
            <a:r>
              <a:rPr lang="ru-RU" sz="2500" b="1" dirty="0">
                <a:solidFill>
                  <a:schemeClr val="accent1">
                    <a:lumMod val="50000"/>
                  </a:schemeClr>
                </a:solidFill>
              </a:rPr>
              <a:t>в Центре общения старшего поколения </a:t>
            </a:r>
            <a:r>
              <a:rPr lang="ru-RU" sz="2500" dirty="0">
                <a:solidFill>
                  <a:schemeClr val="accent1">
                    <a:lumMod val="50000"/>
                  </a:schemeClr>
                </a:solidFill>
              </a:rPr>
              <a:t/>
            </a:r>
            <a:br>
              <a:rPr lang="ru-RU" sz="2500" dirty="0">
                <a:solidFill>
                  <a:schemeClr val="accent1">
                    <a:lumMod val="50000"/>
                  </a:schemeClr>
                </a:solidFill>
              </a:rPr>
            </a:br>
            <a:r>
              <a:rPr lang="ru-RU" sz="2500" b="1" dirty="0">
                <a:solidFill>
                  <a:schemeClr val="accent1">
                    <a:lumMod val="50000"/>
                  </a:schemeClr>
                </a:solidFill>
              </a:rPr>
              <a:t>в Клиентской службе </a:t>
            </a:r>
            <a:r>
              <a:rPr lang="ru-RU" sz="2500" b="1" dirty="0" smtClean="0">
                <a:solidFill>
                  <a:schemeClr val="accent1">
                    <a:lumMod val="50000"/>
                  </a:schemeClr>
                </a:solidFill>
              </a:rPr>
              <a:t>Борисовского</a:t>
            </a:r>
            <a:r>
              <a:rPr lang="ru-RU" sz="2500" b="1" dirty="0" smtClean="0">
                <a:solidFill>
                  <a:schemeClr val="accent1">
                    <a:lumMod val="50000"/>
                  </a:schemeClr>
                </a:solidFill>
              </a:rPr>
              <a:t> </a:t>
            </a:r>
            <a:r>
              <a:rPr lang="ru-RU" sz="2500" b="1" dirty="0" smtClean="0">
                <a:solidFill>
                  <a:schemeClr val="accent1">
                    <a:lumMod val="50000"/>
                  </a:schemeClr>
                </a:solidFill>
              </a:rPr>
              <a:t>района ОСФР </a:t>
            </a:r>
            <a:br>
              <a:rPr lang="ru-RU" sz="2500" b="1" dirty="0" smtClean="0">
                <a:solidFill>
                  <a:schemeClr val="accent1">
                    <a:lumMod val="50000"/>
                  </a:schemeClr>
                </a:solidFill>
              </a:rPr>
            </a:br>
            <a:r>
              <a:rPr lang="ru-RU" sz="2500" b="1" dirty="0" smtClean="0">
                <a:solidFill>
                  <a:schemeClr val="accent1">
                    <a:lumMod val="50000"/>
                  </a:schemeClr>
                </a:solidFill>
              </a:rPr>
              <a:t>по </a:t>
            </a:r>
            <a:r>
              <a:rPr lang="ru-RU" sz="2500" b="1" dirty="0">
                <a:solidFill>
                  <a:schemeClr val="accent1">
                    <a:lumMod val="50000"/>
                  </a:schemeClr>
                </a:solidFill>
              </a:rPr>
              <a:t>Белгородской </a:t>
            </a:r>
            <a:r>
              <a:rPr lang="ru-RU" sz="2500" b="1" dirty="0" smtClean="0">
                <a:solidFill>
                  <a:schemeClr val="accent1">
                    <a:lumMod val="50000"/>
                  </a:schemeClr>
                </a:solidFill>
              </a:rPr>
              <a:t>области</a:t>
            </a:r>
            <a:r>
              <a:rPr lang="ru-RU" sz="2500" dirty="0">
                <a:solidFill>
                  <a:schemeClr val="accent1">
                    <a:lumMod val="50000"/>
                  </a:schemeClr>
                </a:solidFill>
              </a:rPr>
              <a:t> </a:t>
            </a:r>
            <a:r>
              <a:rPr lang="ru-RU" sz="2500" b="1" dirty="0" smtClean="0">
                <a:solidFill>
                  <a:schemeClr val="accent1">
                    <a:lumMod val="50000"/>
                  </a:schemeClr>
                </a:solidFill>
              </a:rPr>
              <a:t>на ноябрь </a:t>
            </a:r>
            <a:r>
              <a:rPr lang="ru-RU" sz="2500" b="1" dirty="0">
                <a:solidFill>
                  <a:schemeClr val="accent1">
                    <a:lumMod val="50000"/>
                  </a:schemeClr>
                </a:solidFill>
              </a:rPr>
              <a:t>2023 года </a:t>
            </a:r>
            <a:r>
              <a:rPr lang="ru-RU" sz="2800" dirty="0">
                <a:solidFill>
                  <a:schemeClr val="accent1">
                    <a:lumMod val="50000"/>
                  </a:schemeClr>
                </a:solidFill>
              </a:rPr>
              <a:t/>
            </a:r>
            <a:br>
              <a:rPr lang="ru-RU" sz="2800" dirty="0">
                <a:solidFill>
                  <a:schemeClr val="accent1">
                    <a:lumMod val="50000"/>
                  </a:schemeClr>
                </a:solidFill>
              </a:rPr>
            </a:br>
            <a:endParaRPr sz="2800" spc="-100" dirty="0">
              <a:solidFill>
                <a:schemeClr val="accent1">
                  <a:lumMod val="50000"/>
                </a:schemeClr>
              </a:solidFill>
              <a:latin typeface="Calibri-Light"/>
              <a:cs typeface="Calibri-Light"/>
            </a:endParaRPr>
          </a:p>
        </p:txBody>
      </p:sp>
      <p:pic>
        <p:nvPicPr>
          <p:cNvPr id="73" name="object 4">
            <a:extLst>
              <a:ext uri="{FF2B5EF4-FFF2-40B4-BE49-F238E27FC236}">
                <a16:creationId xmlns="" xmlns:a16="http://schemas.microsoft.com/office/drawing/2014/main" id="{6588F54A-E23E-FF49-838F-55CC2FDE64DE}"/>
              </a:ext>
            </a:extLst>
          </p:cNvPr>
          <p:cNvPicPr/>
          <p:nvPr/>
        </p:nvPicPr>
        <p:blipFill>
          <a:blip r:embed="rId2" cstate="print"/>
          <a:stretch>
            <a:fillRect/>
          </a:stretch>
        </p:blipFill>
        <p:spPr>
          <a:xfrm>
            <a:off x="1680805" y="143827"/>
            <a:ext cx="732195" cy="8858650"/>
          </a:xfrm>
          <a:prstGeom prst="rect">
            <a:avLst/>
          </a:prstGeom>
        </p:spPr>
      </p:pic>
      <p:grpSp>
        <p:nvGrpSpPr>
          <p:cNvPr id="74" name="Group 73">
            <a:extLst>
              <a:ext uri="{FF2B5EF4-FFF2-40B4-BE49-F238E27FC236}">
                <a16:creationId xmlns="" xmlns:a16="http://schemas.microsoft.com/office/drawing/2014/main" id="{20F5D676-E236-D84F-AE2F-D718B81E0C87}"/>
              </a:ext>
            </a:extLst>
          </p:cNvPr>
          <p:cNvGrpSpPr/>
          <p:nvPr/>
        </p:nvGrpSpPr>
        <p:grpSpPr>
          <a:xfrm>
            <a:off x="537515" y="349062"/>
            <a:ext cx="967919" cy="1310438"/>
            <a:chOff x="634994" y="7556702"/>
            <a:chExt cx="914452" cy="1075534"/>
          </a:xfrm>
        </p:grpSpPr>
        <p:pic>
          <p:nvPicPr>
            <p:cNvPr id="75" name="object 5">
              <a:extLst>
                <a:ext uri="{FF2B5EF4-FFF2-40B4-BE49-F238E27FC236}">
                  <a16:creationId xmlns="" xmlns:a16="http://schemas.microsoft.com/office/drawing/2014/main" id="{8AE9C3F9-595E-1C4E-99E9-7C93D66F0E7A}"/>
                </a:ext>
              </a:extLst>
            </p:cNvPr>
            <p:cNvPicPr/>
            <p:nvPr/>
          </p:nvPicPr>
          <p:blipFill>
            <a:blip r:embed="rId3" cstate="print"/>
            <a:stretch>
              <a:fillRect/>
            </a:stretch>
          </p:blipFill>
          <p:spPr>
            <a:xfrm>
              <a:off x="637218" y="8429396"/>
              <a:ext cx="163266" cy="78676"/>
            </a:xfrm>
            <a:prstGeom prst="rect">
              <a:avLst/>
            </a:prstGeom>
          </p:spPr>
        </p:pic>
        <p:pic>
          <p:nvPicPr>
            <p:cNvPr id="76" name="object 6">
              <a:extLst>
                <a:ext uri="{FF2B5EF4-FFF2-40B4-BE49-F238E27FC236}">
                  <a16:creationId xmlns="" xmlns:a16="http://schemas.microsoft.com/office/drawing/2014/main" id="{472D9660-E25E-174D-8E49-E08660851B7F}"/>
                </a:ext>
              </a:extLst>
            </p:cNvPr>
            <p:cNvPicPr/>
            <p:nvPr/>
          </p:nvPicPr>
          <p:blipFill>
            <a:blip r:embed="rId4" cstate="print"/>
            <a:stretch>
              <a:fillRect/>
            </a:stretch>
          </p:blipFill>
          <p:spPr>
            <a:xfrm>
              <a:off x="822641" y="8430279"/>
              <a:ext cx="341118" cy="89959"/>
            </a:xfrm>
            <a:prstGeom prst="rect">
              <a:avLst/>
            </a:prstGeom>
          </p:spPr>
        </p:pic>
        <p:sp>
          <p:nvSpPr>
            <p:cNvPr id="77" name="object 7">
              <a:extLst>
                <a:ext uri="{FF2B5EF4-FFF2-40B4-BE49-F238E27FC236}">
                  <a16:creationId xmlns="" xmlns:a16="http://schemas.microsoft.com/office/drawing/2014/main" id="{E385B0AA-9606-004C-91FF-291BD32CC62D}"/>
                </a:ext>
              </a:extLst>
            </p:cNvPr>
            <p:cNvSpPr/>
            <p:nvPr/>
          </p:nvSpPr>
          <p:spPr>
            <a:xfrm>
              <a:off x="1192096" y="8430277"/>
              <a:ext cx="62230" cy="77470"/>
            </a:xfrm>
            <a:custGeom>
              <a:avLst/>
              <a:gdLst/>
              <a:ahLst/>
              <a:cxnLst/>
              <a:rect l="l" t="t" r="r" b="b"/>
              <a:pathLst>
                <a:path w="62230" h="77470">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70">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dirty="0"/>
            </a:p>
          </p:txBody>
        </p:sp>
        <p:pic>
          <p:nvPicPr>
            <p:cNvPr id="78" name="object 8">
              <a:extLst>
                <a:ext uri="{FF2B5EF4-FFF2-40B4-BE49-F238E27FC236}">
                  <a16:creationId xmlns="" xmlns:a16="http://schemas.microsoft.com/office/drawing/2014/main" id="{F9DDD202-1689-9345-941F-9329EC81CF2D}"/>
                </a:ext>
              </a:extLst>
            </p:cNvPr>
            <p:cNvPicPr/>
            <p:nvPr/>
          </p:nvPicPr>
          <p:blipFill>
            <a:blip r:embed="rId5" cstate="print"/>
            <a:stretch>
              <a:fillRect/>
            </a:stretch>
          </p:blipFill>
          <p:spPr>
            <a:xfrm>
              <a:off x="1274796" y="8430279"/>
              <a:ext cx="66154" cy="76911"/>
            </a:xfrm>
            <a:prstGeom prst="rect">
              <a:avLst/>
            </a:prstGeom>
          </p:spPr>
        </p:pic>
        <p:pic>
          <p:nvPicPr>
            <p:cNvPr id="79" name="object 9">
              <a:extLst>
                <a:ext uri="{FF2B5EF4-FFF2-40B4-BE49-F238E27FC236}">
                  <a16:creationId xmlns="" xmlns:a16="http://schemas.microsoft.com/office/drawing/2014/main" id="{E6D90ABF-E531-2C44-A07D-FB7A025D54AE}"/>
                </a:ext>
              </a:extLst>
            </p:cNvPr>
            <p:cNvPicPr/>
            <p:nvPr/>
          </p:nvPicPr>
          <p:blipFill>
            <a:blip r:embed="rId6" cstate="print"/>
            <a:stretch>
              <a:fillRect/>
            </a:stretch>
          </p:blipFill>
          <p:spPr>
            <a:xfrm>
              <a:off x="1369272" y="8430277"/>
              <a:ext cx="85153" cy="76923"/>
            </a:xfrm>
            <a:prstGeom prst="rect">
              <a:avLst/>
            </a:prstGeom>
          </p:spPr>
        </p:pic>
        <p:sp>
          <p:nvSpPr>
            <p:cNvPr id="80" name="object 10">
              <a:extLst>
                <a:ext uri="{FF2B5EF4-FFF2-40B4-BE49-F238E27FC236}">
                  <a16:creationId xmlns="" xmlns:a16="http://schemas.microsoft.com/office/drawing/2014/main" id="{9AC239B6-FFFB-6B45-BCBC-C4761EE0E4A2}"/>
                </a:ext>
              </a:extLst>
            </p:cNvPr>
            <p:cNvSpPr/>
            <p:nvPr/>
          </p:nvSpPr>
          <p:spPr>
            <a:xfrm>
              <a:off x="1482771" y="8430279"/>
              <a:ext cx="66675" cy="77470"/>
            </a:xfrm>
            <a:custGeom>
              <a:avLst/>
              <a:gdLst/>
              <a:ahLst/>
              <a:cxnLst/>
              <a:rect l="l" t="t" r="r" b="b"/>
              <a:pathLst>
                <a:path w="66675" h="77470">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dirty="0"/>
            </a:p>
          </p:txBody>
        </p:sp>
        <p:pic>
          <p:nvPicPr>
            <p:cNvPr id="81" name="object 11">
              <a:extLst>
                <a:ext uri="{FF2B5EF4-FFF2-40B4-BE49-F238E27FC236}">
                  <a16:creationId xmlns="" xmlns:a16="http://schemas.microsoft.com/office/drawing/2014/main" id="{BB8DA70F-8086-BE4A-88B0-C54D4509D3EB}"/>
                </a:ext>
              </a:extLst>
            </p:cNvPr>
            <p:cNvPicPr/>
            <p:nvPr/>
          </p:nvPicPr>
          <p:blipFill>
            <a:blip r:embed="rId7" cstate="print"/>
            <a:stretch>
              <a:fillRect/>
            </a:stretch>
          </p:blipFill>
          <p:spPr>
            <a:xfrm>
              <a:off x="634994" y="8541165"/>
              <a:ext cx="188554" cy="82626"/>
            </a:xfrm>
            <a:prstGeom prst="rect">
              <a:avLst/>
            </a:prstGeom>
          </p:spPr>
        </p:pic>
        <p:pic>
          <p:nvPicPr>
            <p:cNvPr id="82" name="object 12">
              <a:extLst>
                <a:ext uri="{FF2B5EF4-FFF2-40B4-BE49-F238E27FC236}">
                  <a16:creationId xmlns="" xmlns:a16="http://schemas.microsoft.com/office/drawing/2014/main" id="{F61F53E2-53C6-4646-9298-ADD052CAC6D5}"/>
                </a:ext>
              </a:extLst>
            </p:cNvPr>
            <p:cNvPicPr/>
            <p:nvPr/>
          </p:nvPicPr>
          <p:blipFill>
            <a:blip r:embed="rId8" cstate="print"/>
            <a:stretch>
              <a:fillRect/>
            </a:stretch>
          </p:blipFill>
          <p:spPr>
            <a:xfrm>
              <a:off x="845724" y="8544010"/>
              <a:ext cx="164275" cy="88226"/>
            </a:xfrm>
            <a:prstGeom prst="rect">
              <a:avLst/>
            </a:prstGeom>
          </p:spPr>
        </p:pic>
        <p:pic>
          <p:nvPicPr>
            <p:cNvPr id="83" name="object 13">
              <a:extLst>
                <a:ext uri="{FF2B5EF4-FFF2-40B4-BE49-F238E27FC236}">
                  <a16:creationId xmlns="" xmlns:a16="http://schemas.microsoft.com/office/drawing/2014/main" id="{5AECEDBD-41AD-144E-8C65-85EE44130273}"/>
                </a:ext>
              </a:extLst>
            </p:cNvPr>
            <p:cNvPicPr/>
            <p:nvPr/>
          </p:nvPicPr>
          <p:blipFill>
            <a:blip r:embed="rId9" cstate="print"/>
            <a:stretch>
              <a:fillRect/>
            </a:stretch>
          </p:blipFill>
          <p:spPr>
            <a:xfrm>
              <a:off x="1057757" y="8543142"/>
              <a:ext cx="319289" cy="78663"/>
            </a:xfrm>
            <a:prstGeom prst="rect">
              <a:avLst/>
            </a:prstGeom>
          </p:spPr>
        </p:pic>
        <p:pic>
          <p:nvPicPr>
            <p:cNvPr id="84" name="object 14">
              <a:extLst>
                <a:ext uri="{FF2B5EF4-FFF2-40B4-BE49-F238E27FC236}">
                  <a16:creationId xmlns="" xmlns:a16="http://schemas.microsoft.com/office/drawing/2014/main" id="{96D31B5A-667A-4245-8476-B3B7636CD2C8}"/>
                </a:ext>
              </a:extLst>
            </p:cNvPr>
            <p:cNvPicPr/>
            <p:nvPr/>
          </p:nvPicPr>
          <p:blipFill>
            <a:blip r:embed="rId10" cstate="print"/>
            <a:stretch>
              <a:fillRect/>
            </a:stretch>
          </p:blipFill>
          <p:spPr>
            <a:xfrm>
              <a:off x="1396605" y="8544012"/>
              <a:ext cx="66471" cy="76911"/>
            </a:xfrm>
            <a:prstGeom prst="rect">
              <a:avLst/>
            </a:prstGeom>
          </p:spPr>
        </p:pic>
        <p:pic>
          <p:nvPicPr>
            <p:cNvPr id="85" name="object 15">
              <a:extLst>
                <a:ext uri="{FF2B5EF4-FFF2-40B4-BE49-F238E27FC236}">
                  <a16:creationId xmlns="" xmlns:a16="http://schemas.microsoft.com/office/drawing/2014/main" id="{64F59B50-F07B-C04F-BAAF-361C208FEA8A}"/>
                </a:ext>
              </a:extLst>
            </p:cNvPr>
            <p:cNvPicPr/>
            <p:nvPr/>
          </p:nvPicPr>
          <p:blipFill>
            <a:blip r:embed="rId11" cstate="print"/>
            <a:stretch>
              <a:fillRect/>
            </a:stretch>
          </p:blipFill>
          <p:spPr>
            <a:xfrm>
              <a:off x="1482771" y="8544012"/>
              <a:ext cx="66471" cy="76911"/>
            </a:xfrm>
            <a:prstGeom prst="rect">
              <a:avLst/>
            </a:prstGeom>
          </p:spPr>
        </p:pic>
        <p:sp>
          <p:nvSpPr>
            <p:cNvPr id="86" name="object 16">
              <a:extLst>
                <a:ext uri="{FF2B5EF4-FFF2-40B4-BE49-F238E27FC236}">
                  <a16:creationId xmlns="" xmlns:a16="http://schemas.microsoft.com/office/drawing/2014/main" id="{8F34719E-BCE0-E94F-8BF1-3A09A326921C}"/>
                </a:ext>
              </a:extLst>
            </p:cNvPr>
            <p:cNvSpPr/>
            <p:nvPr/>
          </p:nvSpPr>
          <p:spPr>
            <a:xfrm>
              <a:off x="1489430" y="8408555"/>
              <a:ext cx="54610" cy="8255"/>
            </a:xfrm>
            <a:custGeom>
              <a:avLst/>
              <a:gdLst/>
              <a:ahLst/>
              <a:cxnLst/>
              <a:rect l="l" t="t" r="r" b="b"/>
              <a:pathLst>
                <a:path w="54609" h="8254">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dirty="0"/>
            </a:p>
          </p:txBody>
        </p:sp>
        <p:pic>
          <p:nvPicPr>
            <p:cNvPr id="87" name="object 17">
              <a:extLst>
                <a:ext uri="{FF2B5EF4-FFF2-40B4-BE49-F238E27FC236}">
                  <a16:creationId xmlns="" xmlns:a16="http://schemas.microsoft.com/office/drawing/2014/main" id="{96558440-5DFC-094A-927A-EC7068203E50}"/>
                </a:ext>
              </a:extLst>
            </p:cNvPr>
            <p:cNvPicPr/>
            <p:nvPr/>
          </p:nvPicPr>
          <p:blipFill>
            <a:blip r:embed="rId12" cstate="print"/>
            <a:stretch>
              <a:fillRect/>
            </a:stretch>
          </p:blipFill>
          <p:spPr>
            <a:xfrm>
              <a:off x="644093" y="7556702"/>
              <a:ext cx="895848" cy="769188"/>
            </a:xfrm>
            <a:prstGeom prst="rect">
              <a:avLst/>
            </a:prstGeom>
          </p:spPr>
        </p:pic>
      </p:grpSp>
      <p:graphicFrame>
        <p:nvGraphicFramePr>
          <p:cNvPr id="3" name="Таблица 2"/>
          <p:cNvGraphicFramePr>
            <a:graphicFrameLocks noGrp="1"/>
          </p:cNvGraphicFramePr>
          <p:nvPr>
            <p:extLst>
              <p:ext uri="{D42A27DB-BD31-4B8C-83A1-F6EECF244321}">
                <p14:modId xmlns:p14="http://schemas.microsoft.com/office/powerpoint/2010/main" val="2589609350"/>
              </p:ext>
            </p:extLst>
          </p:nvPr>
        </p:nvGraphicFramePr>
        <p:xfrm>
          <a:off x="4409440" y="2743200"/>
          <a:ext cx="10424160" cy="4543126"/>
        </p:xfrm>
        <a:graphic>
          <a:graphicData uri="http://schemas.openxmlformats.org/drawingml/2006/table">
            <a:tbl>
              <a:tblPr firstRow="1" bandRow="1">
                <a:tableStyleId>{69CF1AB2-1976-4502-BF36-3FF5EA218861}</a:tableStyleId>
              </a:tblPr>
              <a:tblGrid>
                <a:gridCol w="2033751"/>
                <a:gridCol w="8390409"/>
              </a:tblGrid>
              <a:tr h="2104726">
                <a:tc>
                  <a:txBody>
                    <a:bodyPr/>
                    <a:lstStyle/>
                    <a:p>
                      <a:endParaRPr lang="ru-RU" dirty="0" smtClean="0"/>
                    </a:p>
                  </a:txBody>
                  <a:tcPr/>
                </a:tc>
                <a:tc>
                  <a:txBody>
                    <a:bodyPr/>
                    <a:lstStyle/>
                    <a:p>
                      <a:endParaRPr lang="ru-RU" dirty="0"/>
                    </a:p>
                  </a:txBody>
                  <a:tcPr/>
                </a:tc>
              </a:tr>
              <a:tr h="838200">
                <a:tc>
                  <a:txBody>
                    <a:bodyPr/>
                    <a:lstStyle/>
                    <a:p>
                      <a:endParaRPr lang="ru-RU" dirty="0"/>
                    </a:p>
                  </a:txBody>
                  <a:tcPr/>
                </a:tc>
                <a:tc>
                  <a:txBody>
                    <a:bodyPr/>
                    <a:lstStyle/>
                    <a:p>
                      <a:endParaRPr lang="ru-RU" dirty="0"/>
                    </a:p>
                  </a:txBody>
                  <a:tcPr/>
                </a:tc>
              </a:tr>
              <a:tr h="762000">
                <a:tc>
                  <a:txBody>
                    <a:bodyPr/>
                    <a:lstStyle/>
                    <a:p>
                      <a:endParaRPr lang="ru-RU" dirty="0"/>
                    </a:p>
                  </a:txBody>
                  <a:tcPr/>
                </a:tc>
                <a:tc>
                  <a:txBody>
                    <a:bodyPr/>
                    <a:lstStyle/>
                    <a:p>
                      <a:endParaRPr lang="ru-RU" dirty="0"/>
                    </a:p>
                  </a:txBody>
                  <a:tcPr/>
                </a:tc>
              </a:tr>
              <a:tr h="838200">
                <a:tc>
                  <a:txBody>
                    <a:bodyPr/>
                    <a:lstStyle/>
                    <a:p>
                      <a:endParaRPr lang="ru-RU" dirty="0"/>
                    </a:p>
                  </a:txBody>
                  <a:tcPr/>
                </a:tc>
                <a:tc>
                  <a:txBody>
                    <a:bodyPr/>
                    <a:lstStyle/>
                    <a:p>
                      <a:endParaRPr lang="ru-RU" dirty="0"/>
                    </a:p>
                  </a:txBody>
                  <a:tcPr/>
                </a:tc>
              </a:tr>
            </a:tbl>
          </a:graphicData>
        </a:graphic>
      </p:graphicFrame>
      <p:sp>
        <p:nvSpPr>
          <p:cNvPr id="90" name="object 34"/>
          <p:cNvSpPr txBox="1">
            <a:spLocks/>
          </p:cNvSpPr>
          <p:nvPr/>
        </p:nvSpPr>
        <p:spPr>
          <a:xfrm>
            <a:off x="2794000" y="3964758"/>
            <a:ext cx="2895600" cy="443711"/>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endParaRPr lang="ru-RU" sz="2800" spc="-100" dirty="0">
              <a:latin typeface="Calibri-Light"/>
              <a:cs typeface="Calibri-Light"/>
            </a:endParaRPr>
          </a:p>
        </p:txBody>
      </p:sp>
      <p:sp>
        <p:nvSpPr>
          <p:cNvPr id="91" name="object 34"/>
          <p:cNvSpPr txBox="1">
            <a:spLocks/>
          </p:cNvSpPr>
          <p:nvPr/>
        </p:nvSpPr>
        <p:spPr>
          <a:xfrm>
            <a:off x="3860800" y="349062"/>
            <a:ext cx="11049000" cy="874598"/>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800" dirty="0" smtClean="0"/>
              <a:t/>
            </a:r>
            <a:br>
              <a:rPr lang="ru-RU" sz="2800" dirty="0" smtClean="0"/>
            </a:br>
            <a:endParaRPr lang="ru-RU" sz="2800" spc="-100" dirty="0">
              <a:latin typeface="Calibri-Light"/>
              <a:cs typeface="Calibri-Light"/>
            </a:endParaRPr>
          </a:p>
        </p:txBody>
      </p:sp>
      <p:sp>
        <p:nvSpPr>
          <p:cNvPr id="92" name="object 34"/>
          <p:cNvSpPr txBox="1">
            <a:spLocks/>
          </p:cNvSpPr>
          <p:nvPr/>
        </p:nvSpPr>
        <p:spPr>
          <a:xfrm>
            <a:off x="4469938" y="2866726"/>
            <a:ext cx="1870364" cy="628377"/>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000" b="1" dirty="0">
                <a:solidFill>
                  <a:schemeClr val="tx2">
                    <a:lumMod val="75000"/>
                  </a:schemeClr>
                </a:solidFill>
              </a:rPr>
              <a:t>23.11.2023</a:t>
            </a:r>
            <a:endParaRPr lang="ru-RU" sz="2000" dirty="0">
              <a:solidFill>
                <a:schemeClr val="tx2">
                  <a:lumMod val="75000"/>
                </a:schemeClr>
              </a:solidFill>
            </a:endParaRPr>
          </a:p>
          <a:p>
            <a:pPr algn="ctr"/>
            <a:r>
              <a:rPr lang="ru-RU" sz="2000" dirty="0">
                <a:solidFill>
                  <a:schemeClr val="tx2">
                    <a:lumMod val="75000"/>
                  </a:schemeClr>
                </a:solidFill>
              </a:rPr>
              <a:t>11:00-12:00</a:t>
            </a:r>
          </a:p>
        </p:txBody>
      </p:sp>
      <p:sp>
        <p:nvSpPr>
          <p:cNvPr id="93" name="object 34"/>
          <p:cNvSpPr txBox="1">
            <a:spLocks/>
          </p:cNvSpPr>
          <p:nvPr/>
        </p:nvSpPr>
        <p:spPr>
          <a:xfrm>
            <a:off x="6659880" y="2850299"/>
            <a:ext cx="8021320" cy="1859483"/>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000" dirty="0">
                <a:solidFill>
                  <a:schemeClr val="tx2">
                    <a:lumMod val="75000"/>
                  </a:schemeClr>
                </a:solidFill>
              </a:rPr>
              <a:t>Открытие Центра общения старшего поколения, с участием заместителя главы Борисовского  района Говорищевой И.В., председателя местной организации «Союз пенсионеров России» Наседкина В.И., председателя Совета ветеранов, председателя местной организации ВОИ по Борисовскому  району Зозуля В.И., представителя районной газеты «Призыв»</a:t>
            </a:r>
            <a:endParaRPr lang="ru-RU" sz="2000" dirty="0">
              <a:solidFill>
                <a:schemeClr val="tx2">
                  <a:lumMod val="75000"/>
                </a:schemeClr>
              </a:solidFill>
            </a:endParaRPr>
          </a:p>
        </p:txBody>
      </p:sp>
      <p:sp>
        <p:nvSpPr>
          <p:cNvPr id="94" name="object 34"/>
          <p:cNvSpPr txBox="1">
            <a:spLocks/>
          </p:cNvSpPr>
          <p:nvPr/>
        </p:nvSpPr>
        <p:spPr>
          <a:xfrm>
            <a:off x="4470400" y="4981549"/>
            <a:ext cx="1870364" cy="628377"/>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000" b="1" dirty="0">
                <a:solidFill>
                  <a:schemeClr val="tx2">
                    <a:lumMod val="75000"/>
                  </a:schemeClr>
                </a:solidFill>
              </a:rPr>
              <a:t>28.11.2023</a:t>
            </a:r>
            <a:endParaRPr lang="ru-RU" sz="2000" dirty="0">
              <a:solidFill>
                <a:schemeClr val="tx2">
                  <a:lumMod val="75000"/>
                </a:schemeClr>
              </a:solidFill>
            </a:endParaRPr>
          </a:p>
          <a:p>
            <a:pPr algn="ctr"/>
            <a:r>
              <a:rPr lang="ru-RU" sz="2000" dirty="0">
                <a:solidFill>
                  <a:schemeClr val="tx2">
                    <a:lumMod val="75000"/>
                  </a:schemeClr>
                </a:solidFill>
              </a:rPr>
              <a:t>12:00-13:00</a:t>
            </a:r>
            <a:endParaRPr lang="ru-RU" sz="2000" dirty="0">
              <a:solidFill>
                <a:schemeClr val="tx2">
                  <a:lumMod val="75000"/>
                </a:schemeClr>
              </a:solidFill>
            </a:endParaRPr>
          </a:p>
        </p:txBody>
      </p:sp>
      <p:sp>
        <p:nvSpPr>
          <p:cNvPr id="95" name="object 34"/>
          <p:cNvSpPr txBox="1">
            <a:spLocks/>
          </p:cNvSpPr>
          <p:nvPr/>
        </p:nvSpPr>
        <p:spPr>
          <a:xfrm>
            <a:off x="6659880" y="4924126"/>
            <a:ext cx="8326120" cy="628377"/>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000" dirty="0">
                <a:solidFill>
                  <a:schemeClr val="tx2">
                    <a:lumMod val="75000"/>
                  </a:schemeClr>
                </a:solidFill>
              </a:rPr>
              <a:t>Встреча с представителями общественных организаций,  выборы актива Центра, обсуждение плана мероприятий на будущий период</a:t>
            </a:r>
            <a:endParaRPr lang="ru-RU" sz="2000" dirty="0">
              <a:solidFill>
                <a:schemeClr val="tx2">
                  <a:lumMod val="75000"/>
                </a:schemeClr>
              </a:solidFill>
            </a:endParaRPr>
          </a:p>
        </p:txBody>
      </p:sp>
      <p:sp>
        <p:nvSpPr>
          <p:cNvPr id="96" name="object 34"/>
          <p:cNvSpPr txBox="1">
            <a:spLocks/>
          </p:cNvSpPr>
          <p:nvPr/>
        </p:nvSpPr>
        <p:spPr>
          <a:xfrm>
            <a:off x="4470400" y="6493322"/>
            <a:ext cx="1870364" cy="751488"/>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400" b="1" dirty="0">
                <a:solidFill>
                  <a:schemeClr val="tx2">
                    <a:lumMod val="75000"/>
                  </a:schemeClr>
                </a:solidFill>
              </a:rPr>
              <a:t>30.11.2023</a:t>
            </a:r>
            <a:endParaRPr lang="ru-RU" sz="2400" dirty="0">
              <a:solidFill>
                <a:schemeClr val="tx2">
                  <a:lumMod val="75000"/>
                </a:schemeClr>
              </a:solidFill>
            </a:endParaRPr>
          </a:p>
          <a:p>
            <a:pPr algn="ctr"/>
            <a:r>
              <a:rPr lang="ru-RU" sz="2400" dirty="0">
                <a:solidFill>
                  <a:schemeClr val="tx2">
                    <a:lumMod val="75000"/>
                  </a:schemeClr>
                </a:solidFill>
              </a:rPr>
              <a:t>11:00-14:00</a:t>
            </a:r>
            <a:endParaRPr lang="ru-RU" sz="2200" dirty="0">
              <a:solidFill>
                <a:schemeClr val="tx2">
                  <a:lumMod val="75000"/>
                </a:schemeClr>
              </a:solidFill>
            </a:endParaRPr>
          </a:p>
        </p:txBody>
      </p:sp>
      <p:sp>
        <p:nvSpPr>
          <p:cNvPr id="98" name="object 34"/>
          <p:cNvSpPr txBox="1">
            <a:spLocks/>
          </p:cNvSpPr>
          <p:nvPr/>
        </p:nvSpPr>
        <p:spPr>
          <a:xfrm>
            <a:off x="6659880" y="5762326"/>
            <a:ext cx="8249920" cy="628377"/>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000" dirty="0">
                <a:solidFill>
                  <a:schemeClr val="tx2">
                    <a:lumMod val="75000"/>
                  </a:schemeClr>
                </a:solidFill>
              </a:rPr>
              <a:t>Проведение мастер класса по декоративно-прикладному </a:t>
            </a:r>
            <a:endParaRPr lang="ru-RU" sz="2000" dirty="0" smtClean="0">
              <a:solidFill>
                <a:schemeClr val="tx2">
                  <a:lumMod val="75000"/>
                </a:schemeClr>
              </a:solidFill>
            </a:endParaRPr>
          </a:p>
          <a:p>
            <a:r>
              <a:rPr lang="ru-RU" sz="2000" dirty="0" smtClean="0">
                <a:solidFill>
                  <a:schemeClr val="tx2">
                    <a:lumMod val="75000"/>
                  </a:schemeClr>
                </a:solidFill>
              </a:rPr>
              <a:t>творчеству</a:t>
            </a:r>
            <a:endParaRPr lang="ru-RU" sz="2000" dirty="0">
              <a:solidFill>
                <a:schemeClr val="tx2">
                  <a:lumMod val="75000"/>
                </a:schemeClr>
              </a:solidFill>
            </a:endParaRPr>
          </a:p>
        </p:txBody>
      </p:sp>
      <p:sp>
        <p:nvSpPr>
          <p:cNvPr id="105" name="object 34"/>
          <p:cNvSpPr txBox="1">
            <a:spLocks/>
          </p:cNvSpPr>
          <p:nvPr/>
        </p:nvSpPr>
        <p:spPr>
          <a:xfrm>
            <a:off x="6522217" y="8077200"/>
            <a:ext cx="9225783" cy="382156"/>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200" b="1" dirty="0" smtClean="0">
                <a:solidFill>
                  <a:schemeClr val="tx2">
                    <a:lumMod val="75000"/>
                  </a:schemeClr>
                </a:solidFill>
              </a:rPr>
              <a:t>Ждём вас по </a:t>
            </a:r>
            <a:r>
              <a:rPr lang="ru-RU" sz="2200" b="1" dirty="0">
                <a:solidFill>
                  <a:schemeClr val="tx2">
                    <a:lumMod val="75000"/>
                  </a:schemeClr>
                </a:solidFill>
              </a:rPr>
              <a:t>адресу </a:t>
            </a:r>
            <a:r>
              <a:rPr lang="ru-RU" sz="2200" b="1" dirty="0" smtClean="0">
                <a:solidFill>
                  <a:schemeClr val="tx2">
                    <a:lumMod val="75000"/>
                  </a:schemeClr>
                </a:solidFill>
              </a:rPr>
              <a:t>п. Борисовка, </a:t>
            </a:r>
            <a:r>
              <a:rPr lang="ru-RU" sz="2400" b="1" dirty="0">
                <a:solidFill>
                  <a:schemeClr val="tx2">
                    <a:lumMod val="75000"/>
                  </a:schemeClr>
                </a:solidFill>
              </a:rPr>
              <a:t>пл. Ушакова, д. 18</a:t>
            </a:r>
            <a:endParaRPr lang="ru-RU" sz="2200" b="1" spc="-100" dirty="0">
              <a:solidFill>
                <a:schemeClr val="tx2">
                  <a:lumMod val="75000"/>
                </a:schemeClr>
              </a:solidFill>
              <a:latin typeface="Calibri-Light"/>
              <a:cs typeface="Calibri-Light"/>
            </a:endParaRPr>
          </a:p>
        </p:txBody>
      </p:sp>
      <p:sp>
        <p:nvSpPr>
          <p:cNvPr id="29" name="object 34"/>
          <p:cNvSpPr txBox="1">
            <a:spLocks/>
          </p:cNvSpPr>
          <p:nvPr/>
        </p:nvSpPr>
        <p:spPr>
          <a:xfrm>
            <a:off x="4469938" y="5762326"/>
            <a:ext cx="1870364" cy="628377"/>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000" b="1" dirty="0">
                <a:solidFill>
                  <a:schemeClr val="tx2">
                    <a:lumMod val="75000"/>
                  </a:schemeClr>
                </a:solidFill>
              </a:rPr>
              <a:t>28.11.2023</a:t>
            </a:r>
            <a:endParaRPr lang="ru-RU" sz="2000" dirty="0">
              <a:solidFill>
                <a:schemeClr val="tx2">
                  <a:lumMod val="75000"/>
                </a:schemeClr>
              </a:solidFill>
            </a:endParaRPr>
          </a:p>
          <a:p>
            <a:pPr algn="ctr"/>
            <a:r>
              <a:rPr lang="ru-RU" sz="2000" dirty="0">
                <a:solidFill>
                  <a:schemeClr val="tx2">
                    <a:lumMod val="75000"/>
                  </a:schemeClr>
                </a:solidFill>
              </a:rPr>
              <a:t>13:00-14:00</a:t>
            </a:r>
            <a:endParaRPr lang="ru-RU" sz="2000" dirty="0">
              <a:solidFill>
                <a:schemeClr val="tx2">
                  <a:lumMod val="75000"/>
                </a:schemeClr>
              </a:solidFill>
            </a:endParaRPr>
          </a:p>
        </p:txBody>
      </p:sp>
      <p:sp>
        <p:nvSpPr>
          <p:cNvPr id="30" name="object 34"/>
          <p:cNvSpPr txBox="1">
            <a:spLocks/>
          </p:cNvSpPr>
          <p:nvPr/>
        </p:nvSpPr>
        <p:spPr>
          <a:xfrm>
            <a:off x="6659880" y="6524326"/>
            <a:ext cx="6705600" cy="628377"/>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000" dirty="0">
                <a:solidFill>
                  <a:schemeClr val="tx2">
                    <a:lumMod val="75000"/>
                  </a:schemeClr>
                </a:solidFill>
              </a:rPr>
              <a:t>Проведение мастер классов в Борисовском доме ремесел по лозоплетению</a:t>
            </a:r>
            <a:endParaRPr lang="ru-RU" sz="2000" dirty="0">
              <a:solidFill>
                <a:schemeClr val="tx2">
                  <a:lumMod val="75000"/>
                </a:schemeClr>
              </a:solidFill>
            </a:endParaRPr>
          </a:p>
        </p:txBody>
      </p:sp>
    </p:spTree>
    <p:extLst>
      <p:ext uri="{BB962C8B-B14F-4D97-AF65-F5344CB8AC3E}">
        <p14:creationId xmlns:p14="http://schemas.microsoft.com/office/powerpoint/2010/main" val="3984318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 name="object 3">
            <a:extLst>
              <a:ext uri="{FF2B5EF4-FFF2-40B4-BE49-F238E27FC236}">
                <a16:creationId xmlns="" xmlns:a16="http://schemas.microsoft.com/office/drawing/2014/main" id="{E29114B4-D23B-2A40-BF81-4F4A2A1644BC}"/>
              </a:ext>
            </a:extLst>
          </p:cNvPr>
          <p:cNvSpPr/>
          <p:nvPr/>
        </p:nvSpPr>
        <p:spPr>
          <a:xfrm>
            <a:off x="165711" y="143827"/>
            <a:ext cx="2247290" cy="8856345"/>
          </a:xfrm>
          <a:custGeom>
            <a:avLst/>
            <a:gdLst/>
            <a:ahLst/>
            <a:cxnLst/>
            <a:rect l="l" t="t" r="r" b="b"/>
            <a:pathLst>
              <a:path w="3034665" h="8856345">
                <a:moveTo>
                  <a:pt x="2310396" y="0"/>
                </a:moveTo>
                <a:lnTo>
                  <a:pt x="0" y="0"/>
                </a:lnTo>
                <a:lnTo>
                  <a:pt x="0" y="8856002"/>
                </a:lnTo>
                <a:lnTo>
                  <a:pt x="3034550" y="8856002"/>
                </a:lnTo>
                <a:lnTo>
                  <a:pt x="3007347" y="8795408"/>
                </a:lnTo>
                <a:lnTo>
                  <a:pt x="2980688" y="8735033"/>
                </a:lnTo>
                <a:lnTo>
                  <a:pt x="2954568" y="8674876"/>
                </a:lnTo>
                <a:lnTo>
                  <a:pt x="2928983" y="8614936"/>
                </a:lnTo>
                <a:lnTo>
                  <a:pt x="2903927" y="8555211"/>
                </a:lnTo>
                <a:lnTo>
                  <a:pt x="2879397" y="8495701"/>
                </a:lnTo>
                <a:lnTo>
                  <a:pt x="2855387" y="8436404"/>
                </a:lnTo>
                <a:lnTo>
                  <a:pt x="2831893" y="8377321"/>
                </a:lnTo>
                <a:lnTo>
                  <a:pt x="2808910" y="8318448"/>
                </a:lnTo>
                <a:lnTo>
                  <a:pt x="2786434" y="8259787"/>
                </a:lnTo>
                <a:lnTo>
                  <a:pt x="2764459" y="8201335"/>
                </a:lnTo>
                <a:lnTo>
                  <a:pt x="2742981" y="8143091"/>
                </a:lnTo>
                <a:lnTo>
                  <a:pt x="2721995" y="8085055"/>
                </a:lnTo>
                <a:lnTo>
                  <a:pt x="2701497" y="8027225"/>
                </a:lnTo>
                <a:lnTo>
                  <a:pt x="2681481" y="7969600"/>
                </a:lnTo>
                <a:lnTo>
                  <a:pt x="2661944" y="7912180"/>
                </a:lnTo>
                <a:lnTo>
                  <a:pt x="2642880" y="7854963"/>
                </a:lnTo>
                <a:lnTo>
                  <a:pt x="2624285" y="7797949"/>
                </a:lnTo>
                <a:lnTo>
                  <a:pt x="2606154" y="7741136"/>
                </a:lnTo>
                <a:lnTo>
                  <a:pt x="2588482" y="7684523"/>
                </a:lnTo>
                <a:lnTo>
                  <a:pt x="2571264" y="7628109"/>
                </a:lnTo>
                <a:lnTo>
                  <a:pt x="2554497" y="7571894"/>
                </a:lnTo>
                <a:lnTo>
                  <a:pt x="2538174" y="7515875"/>
                </a:lnTo>
                <a:lnTo>
                  <a:pt x="2522292" y="7460053"/>
                </a:lnTo>
                <a:lnTo>
                  <a:pt x="2506846" y="7404426"/>
                </a:lnTo>
                <a:lnTo>
                  <a:pt x="2491831" y="7348993"/>
                </a:lnTo>
                <a:lnTo>
                  <a:pt x="2477242" y="7293752"/>
                </a:lnTo>
                <a:lnTo>
                  <a:pt x="2463075" y="7238704"/>
                </a:lnTo>
                <a:lnTo>
                  <a:pt x="2449325" y="7183847"/>
                </a:lnTo>
                <a:lnTo>
                  <a:pt x="2435986" y="7129180"/>
                </a:lnTo>
                <a:lnTo>
                  <a:pt x="2423056" y="7074702"/>
                </a:lnTo>
                <a:lnTo>
                  <a:pt x="2410528" y="7020411"/>
                </a:lnTo>
                <a:lnTo>
                  <a:pt x="2398398" y="6966308"/>
                </a:lnTo>
                <a:lnTo>
                  <a:pt x="2386662" y="6912390"/>
                </a:lnTo>
                <a:lnTo>
                  <a:pt x="2375314" y="6858657"/>
                </a:lnTo>
                <a:lnTo>
                  <a:pt x="2364350" y="6805108"/>
                </a:lnTo>
                <a:lnTo>
                  <a:pt x="2353765" y="6751741"/>
                </a:lnTo>
                <a:lnTo>
                  <a:pt x="2343555" y="6698557"/>
                </a:lnTo>
                <a:lnTo>
                  <a:pt x="2333715" y="6645553"/>
                </a:lnTo>
                <a:lnTo>
                  <a:pt x="2324240" y="6592728"/>
                </a:lnTo>
                <a:lnTo>
                  <a:pt x="2315125" y="6540082"/>
                </a:lnTo>
                <a:lnTo>
                  <a:pt x="2306366" y="6487614"/>
                </a:lnTo>
                <a:lnTo>
                  <a:pt x="2297958" y="6435322"/>
                </a:lnTo>
                <a:lnTo>
                  <a:pt x="2289897" y="6383206"/>
                </a:lnTo>
                <a:lnTo>
                  <a:pt x="2282176" y="6331265"/>
                </a:lnTo>
                <a:lnTo>
                  <a:pt x="2274793" y="6279496"/>
                </a:lnTo>
                <a:lnTo>
                  <a:pt x="2267742" y="6227900"/>
                </a:lnTo>
                <a:lnTo>
                  <a:pt x="2261018" y="6176476"/>
                </a:lnTo>
                <a:lnTo>
                  <a:pt x="2254617" y="6125222"/>
                </a:lnTo>
                <a:lnTo>
                  <a:pt x="2248535" y="6074137"/>
                </a:lnTo>
                <a:lnTo>
                  <a:pt x="2242765" y="6023221"/>
                </a:lnTo>
                <a:lnTo>
                  <a:pt x="2237304" y="5972472"/>
                </a:lnTo>
                <a:lnTo>
                  <a:pt x="2232147" y="5921889"/>
                </a:lnTo>
                <a:lnTo>
                  <a:pt x="2227289" y="5871471"/>
                </a:lnTo>
                <a:lnTo>
                  <a:pt x="2222726" y="5821218"/>
                </a:lnTo>
                <a:lnTo>
                  <a:pt x="2218453" y="5771128"/>
                </a:lnTo>
                <a:lnTo>
                  <a:pt x="2214464" y="5721200"/>
                </a:lnTo>
                <a:lnTo>
                  <a:pt x="2210756" y="5671433"/>
                </a:lnTo>
                <a:lnTo>
                  <a:pt x="2207324" y="5621826"/>
                </a:lnTo>
                <a:lnTo>
                  <a:pt x="2204162" y="5572378"/>
                </a:lnTo>
                <a:lnTo>
                  <a:pt x="2198633" y="5473955"/>
                </a:lnTo>
                <a:lnTo>
                  <a:pt x="2194132" y="5376156"/>
                </a:lnTo>
                <a:lnTo>
                  <a:pt x="2190620" y="5278972"/>
                </a:lnTo>
                <a:lnTo>
                  <a:pt x="2188061" y="5182396"/>
                </a:lnTo>
                <a:lnTo>
                  <a:pt x="2186415" y="5086419"/>
                </a:lnTo>
                <a:lnTo>
                  <a:pt x="2185647" y="4991033"/>
                </a:lnTo>
                <a:lnTo>
                  <a:pt x="2185717" y="4896229"/>
                </a:lnTo>
                <a:lnTo>
                  <a:pt x="2186589" y="4802000"/>
                </a:lnTo>
                <a:lnTo>
                  <a:pt x="2188224" y="4708337"/>
                </a:lnTo>
                <a:lnTo>
                  <a:pt x="2190586" y="4615231"/>
                </a:lnTo>
                <a:lnTo>
                  <a:pt x="2193636" y="4522676"/>
                </a:lnTo>
                <a:lnTo>
                  <a:pt x="2197336" y="4430662"/>
                </a:lnTo>
                <a:lnTo>
                  <a:pt x="2201650" y="4339181"/>
                </a:lnTo>
                <a:lnTo>
                  <a:pt x="2206539" y="4248225"/>
                </a:lnTo>
                <a:lnTo>
                  <a:pt x="2211966" y="4157785"/>
                </a:lnTo>
                <a:lnTo>
                  <a:pt x="2221032" y="4023077"/>
                </a:lnTo>
                <a:lnTo>
                  <a:pt x="2231096" y="3889485"/>
                </a:lnTo>
                <a:lnTo>
                  <a:pt x="2242031" y="3756981"/>
                </a:lnTo>
                <a:lnTo>
                  <a:pt x="2257746" y="3581954"/>
                </a:lnTo>
                <a:lnTo>
                  <a:pt x="2278790" y="3365722"/>
                </a:lnTo>
                <a:lnTo>
                  <a:pt x="2367152" y="2526647"/>
                </a:lnTo>
                <a:lnTo>
                  <a:pt x="2387346" y="2322699"/>
                </a:lnTo>
                <a:lnTo>
                  <a:pt x="2402135" y="2161037"/>
                </a:lnTo>
                <a:lnTo>
                  <a:pt x="2412234" y="2040621"/>
                </a:lnTo>
                <a:lnTo>
                  <a:pt x="2421338" y="1920885"/>
                </a:lnTo>
                <a:lnTo>
                  <a:pt x="2426794" y="1841425"/>
                </a:lnTo>
                <a:lnTo>
                  <a:pt x="2431713" y="1762248"/>
                </a:lnTo>
                <a:lnTo>
                  <a:pt x="2436059" y="1683344"/>
                </a:lnTo>
                <a:lnTo>
                  <a:pt x="2439795" y="1604705"/>
                </a:lnTo>
                <a:lnTo>
                  <a:pt x="2442881" y="1526323"/>
                </a:lnTo>
                <a:lnTo>
                  <a:pt x="2445282" y="1448191"/>
                </a:lnTo>
                <a:lnTo>
                  <a:pt x="2446958" y="1370298"/>
                </a:lnTo>
                <a:lnTo>
                  <a:pt x="2447873" y="1292639"/>
                </a:lnTo>
                <a:lnTo>
                  <a:pt x="2447988" y="1215203"/>
                </a:lnTo>
                <a:lnTo>
                  <a:pt x="2447266" y="1137984"/>
                </a:lnTo>
                <a:lnTo>
                  <a:pt x="2445670" y="1060972"/>
                </a:lnTo>
                <a:lnTo>
                  <a:pt x="2443162" y="984160"/>
                </a:lnTo>
                <a:lnTo>
                  <a:pt x="2439703" y="907538"/>
                </a:lnTo>
                <a:lnTo>
                  <a:pt x="2435257" y="831100"/>
                </a:lnTo>
                <a:lnTo>
                  <a:pt x="2432652" y="792947"/>
                </a:lnTo>
                <a:lnTo>
                  <a:pt x="2429786" y="754837"/>
                </a:lnTo>
                <a:lnTo>
                  <a:pt x="2426654" y="716768"/>
                </a:lnTo>
                <a:lnTo>
                  <a:pt x="2423252" y="678740"/>
                </a:lnTo>
                <a:lnTo>
                  <a:pt x="2419574" y="640751"/>
                </a:lnTo>
                <a:lnTo>
                  <a:pt x="2415617" y="602801"/>
                </a:lnTo>
                <a:lnTo>
                  <a:pt x="2411375" y="564888"/>
                </a:lnTo>
                <a:lnTo>
                  <a:pt x="2406843" y="527012"/>
                </a:lnTo>
                <a:lnTo>
                  <a:pt x="2402018" y="489172"/>
                </a:lnTo>
                <a:lnTo>
                  <a:pt x="2396894" y="451365"/>
                </a:lnTo>
                <a:lnTo>
                  <a:pt x="2391467" y="413592"/>
                </a:lnTo>
                <a:lnTo>
                  <a:pt x="2385732" y="375852"/>
                </a:lnTo>
                <a:lnTo>
                  <a:pt x="2379683" y="338143"/>
                </a:lnTo>
                <a:lnTo>
                  <a:pt x="2373318" y="300464"/>
                </a:lnTo>
                <a:lnTo>
                  <a:pt x="2366630" y="262814"/>
                </a:lnTo>
                <a:lnTo>
                  <a:pt x="2359615" y="225193"/>
                </a:lnTo>
                <a:lnTo>
                  <a:pt x="2352268" y="187599"/>
                </a:lnTo>
                <a:lnTo>
                  <a:pt x="2344585" y="150031"/>
                </a:lnTo>
                <a:lnTo>
                  <a:pt x="2336562" y="112488"/>
                </a:lnTo>
                <a:lnTo>
                  <a:pt x="2328192" y="74969"/>
                </a:lnTo>
                <a:lnTo>
                  <a:pt x="2319472" y="37473"/>
                </a:lnTo>
                <a:lnTo>
                  <a:pt x="2310396" y="0"/>
                </a:lnTo>
                <a:close/>
              </a:path>
            </a:pathLst>
          </a:custGeom>
          <a:solidFill>
            <a:srgbClr val="CCDDE7"/>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dirty="0"/>
          </a:p>
        </p:txBody>
      </p:sp>
      <p:sp>
        <p:nvSpPr>
          <p:cNvPr id="34" name="object 34"/>
          <p:cNvSpPr txBox="1">
            <a:spLocks noGrp="1"/>
          </p:cNvSpPr>
          <p:nvPr>
            <p:ph type="title"/>
          </p:nvPr>
        </p:nvSpPr>
        <p:spPr>
          <a:xfrm>
            <a:off x="2413000" y="227206"/>
            <a:ext cx="13106400" cy="1921039"/>
          </a:xfrm>
          <a:prstGeom prst="rect">
            <a:avLst/>
          </a:prstGeom>
        </p:spPr>
        <p:txBody>
          <a:bodyPr vert="horz" wrap="square" lIns="0" tIns="12700" rIns="0" bIns="0" rtlCol="0">
            <a:spAutoFit/>
          </a:bodyPr>
          <a:lstStyle/>
          <a:p>
            <a:pPr algn="ctr"/>
            <a:r>
              <a:rPr lang="ru-RU" sz="2400" b="1" dirty="0" smtClean="0">
                <a:solidFill>
                  <a:schemeClr val="accent1">
                    <a:lumMod val="50000"/>
                  </a:schemeClr>
                </a:solidFill>
              </a:rPr>
              <a:t>Афиша </a:t>
            </a:r>
            <a:r>
              <a:rPr lang="ru-RU" sz="2400" b="1" dirty="0">
                <a:solidFill>
                  <a:schemeClr val="accent1">
                    <a:lumMod val="50000"/>
                  </a:schemeClr>
                </a:solidFill>
              </a:rPr>
              <a:t>мероприятий </a:t>
            </a:r>
            <a:r>
              <a:rPr lang="ru-RU" sz="2400" dirty="0">
                <a:solidFill>
                  <a:schemeClr val="accent1">
                    <a:lumMod val="50000"/>
                  </a:schemeClr>
                </a:solidFill>
              </a:rPr>
              <a:t/>
            </a:r>
            <a:br>
              <a:rPr lang="ru-RU" sz="2400" dirty="0">
                <a:solidFill>
                  <a:schemeClr val="accent1">
                    <a:lumMod val="50000"/>
                  </a:schemeClr>
                </a:solidFill>
              </a:rPr>
            </a:br>
            <a:r>
              <a:rPr lang="ru-RU" sz="2400" b="1" dirty="0">
                <a:solidFill>
                  <a:schemeClr val="accent1">
                    <a:lumMod val="50000"/>
                  </a:schemeClr>
                </a:solidFill>
              </a:rPr>
              <a:t>в Центре общения старшего поколения </a:t>
            </a:r>
            <a:r>
              <a:rPr lang="ru-RU" sz="2400" b="1" dirty="0" smtClean="0">
                <a:solidFill>
                  <a:schemeClr val="accent1">
                    <a:lumMod val="50000"/>
                  </a:schemeClr>
                </a:solidFill>
              </a:rPr>
              <a:t/>
            </a:r>
            <a:br>
              <a:rPr lang="ru-RU" sz="2400" b="1" dirty="0" smtClean="0">
                <a:solidFill>
                  <a:schemeClr val="accent1">
                    <a:lumMod val="50000"/>
                  </a:schemeClr>
                </a:solidFill>
              </a:rPr>
            </a:br>
            <a:r>
              <a:rPr lang="ru-RU" sz="2400" b="1" dirty="0" smtClean="0">
                <a:solidFill>
                  <a:schemeClr val="accent1">
                    <a:lumMod val="50000"/>
                  </a:schemeClr>
                </a:solidFill>
              </a:rPr>
              <a:t>в </a:t>
            </a:r>
            <a:r>
              <a:rPr lang="ru-RU" sz="2400" b="1" dirty="0">
                <a:solidFill>
                  <a:schemeClr val="accent1">
                    <a:lumMod val="50000"/>
                  </a:schemeClr>
                </a:solidFill>
              </a:rPr>
              <a:t>Клиентской службе </a:t>
            </a:r>
            <a:r>
              <a:rPr lang="ru-RU" sz="2400" b="1" dirty="0" smtClean="0">
                <a:solidFill>
                  <a:schemeClr val="accent1">
                    <a:lumMod val="50000"/>
                  </a:schemeClr>
                </a:solidFill>
              </a:rPr>
              <a:t>г</a:t>
            </a:r>
            <a:r>
              <a:rPr lang="ru-RU" sz="2400" b="1" dirty="0">
                <a:solidFill>
                  <a:schemeClr val="accent1">
                    <a:lumMod val="50000"/>
                  </a:schemeClr>
                </a:solidFill>
              </a:rPr>
              <a:t>. </a:t>
            </a:r>
            <a:r>
              <a:rPr lang="ru-RU" sz="2400" b="1" dirty="0" smtClean="0">
                <a:solidFill>
                  <a:schemeClr val="accent1">
                    <a:lumMod val="50000"/>
                  </a:schemeClr>
                </a:solidFill>
              </a:rPr>
              <a:t>Губкина </a:t>
            </a:r>
            <a:br>
              <a:rPr lang="ru-RU" sz="2400" b="1" dirty="0" smtClean="0">
                <a:solidFill>
                  <a:schemeClr val="accent1">
                    <a:lumMod val="50000"/>
                  </a:schemeClr>
                </a:solidFill>
              </a:rPr>
            </a:br>
            <a:r>
              <a:rPr lang="ru-RU" sz="2400" b="1" dirty="0" smtClean="0">
                <a:solidFill>
                  <a:schemeClr val="accent1">
                    <a:lumMod val="50000"/>
                  </a:schemeClr>
                </a:solidFill>
              </a:rPr>
              <a:t>ОСФР по </a:t>
            </a:r>
            <a:r>
              <a:rPr lang="ru-RU" sz="2400" b="1" dirty="0">
                <a:solidFill>
                  <a:schemeClr val="accent1">
                    <a:lumMod val="50000"/>
                  </a:schemeClr>
                </a:solidFill>
              </a:rPr>
              <a:t>Белгородской </a:t>
            </a:r>
            <a:r>
              <a:rPr lang="ru-RU" sz="2400" b="1" dirty="0" smtClean="0">
                <a:solidFill>
                  <a:schemeClr val="accent1">
                    <a:lumMod val="50000"/>
                  </a:schemeClr>
                </a:solidFill>
              </a:rPr>
              <a:t>области</a:t>
            </a:r>
            <a:r>
              <a:rPr lang="ru-RU" sz="2400" dirty="0">
                <a:solidFill>
                  <a:schemeClr val="accent1">
                    <a:lumMod val="50000"/>
                  </a:schemeClr>
                </a:solidFill>
              </a:rPr>
              <a:t> </a:t>
            </a:r>
            <a:r>
              <a:rPr lang="ru-RU" sz="2400" b="1" dirty="0" smtClean="0">
                <a:solidFill>
                  <a:schemeClr val="accent1">
                    <a:lumMod val="50000"/>
                  </a:schemeClr>
                </a:solidFill>
              </a:rPr>
              <a:t>на ноябрь </a:t>
            </a:r>
            <a:r>
              <a:rPr lang="ru-RU" sz="2400" b="1" dirty="0">
                <a:solidFill>
                  <a:schemeClr val="accent1">
                    <a:lumMod val="50000"/>
                  </a:schemeClr>
                </a:solidFill>
              </a:rPr>
              <a:t>2023 года </a:t>
            </a:r>
            <a:r>
              <a:rPr lang="ru-RU" sz="2800" dirty="0">
                <a:solidFill>
                  <a:schemeClr val="accent1">
                    <a:lumMod val="50000"/>
                  </a:schemeClr>
                </a:solidFill>
              </a:rPr>
              <a:t/>
            </a:r>
            <a:br>
              <a:rPr lang="ru-RU" sz="2800" dirty="0">
                <a:solidFill>
                  <a:schemeClr val="accent1">
                    <a:lumMod val="50000"/>
                  </a:schemeClr>
                </a:solidFill>
              </a:rPr>
            </a:br>
            <a:endParaRPr sz="2800" spc="-100" dirty="0">
              <a:solidFill>
                <a:schemeClr val="accent1">
                  <a:lumMod val="50000"/>
                </a:schemeClr>
              </a:solidFill>
              <a:latin typeface="Calibri-Light"/>
              <a:cs typeface="Calibri-Light"/>
            </a:endParaRPr>
          </a:p>
        </p:txBody>
      </p:sp>
      <p:pic>
        <p:nvPicPr>
          <p:cNvPr id="73" name="object 4">
            <a:extLst>
              <a:ext uri="{FF2B5EF4-FFF2-40B4-BE49-F238E27FC236}">
                <a16:creationId xmlns="" xmlns:a16="http://schemas.microsoft.com/office/drawing/2014/main" id="{6588F54A-E23E-FF49-838F-55CC2FDE64DE}"/>
              </a:ext>
            </a:extLst>
          </p:cNvPr>
          <p:cNvPicPr/>
          <p:nvPr/>
        </p:nvPicPr>
        <p:blipFill>
          <a:blip r:embed="rId2" cstate="print"/>
          <a:stretch>
            <a:fillRect/>
          </a:stretch>
        </p:blipFill>
        <p:spPr>
          <a:xfrm>
            <a:off x="1680805" y="143827"/>
            <a:ext cx="732195" cy="8858650"/>
          </a:xfrm>
          <a:prstGeom prst="rect">
            <a:avLst/>
          </a:prstGeom>
        </p:spPr>
      </p:pic>
      <p:grpSp>
        <p:nvGrpSpPr>
          <p:cNvPr id="74" name="Group 73">
            <a:extLst>
              <a:ext uri="{FF2B5EF4-FFF2-40B4-BE49-F238E27FC236}">
                <a16:creationId xmlns="" xmlns:a16="http://schemas.microsoft.com/office/drawing/2014/main" id="{20F5D676-E236-D84F-AE2F-D718B81E0C87}"/>
              </a:ext>
            </a:extLst>
          </p:cNvPr>
          <p:cNvGrpSpPr/>
          <p:nvPr/>
        </p:nvGrpSpPr>
        <p:grpSpPr>
          <a:xfrm>
            <a:off x="537515" y="349062"/>
            <a:ext cx="967919" cy="1310438"/>
            <a:chOff x="634994" y="7556702"/>
            <a:chExt cx="914452" cy="1075534"/>
          </a:xfrm>
        </p:grpSpPr>
        <p:pic>
          <p:nvPicPr>
            <p:cNvPr id="75" name="object 5">
              <a:extLst>
                <a:ext uri="{FF2B5EF4-FFF2-40B4-BE49-F238E27FC236}">
                  <a16:creationId xmlns="" xmlns:a16="http://schemas.microsoft.com/office/drawing/2014/main" id="{8AE9C3F9-595E-1C4E-99E9-7C93D66F0E7A}"/>
                </a:ext>
              </a:extLst>
            </p:cNvPr>
            <p:cNvPicPr/>
            <p:nvPr/>
          </p:nvPicPr>
          <p:blipFill>
            <a:blip r:embed="rId3" cstate="print"/>
            <a:stretch>
              <a:fillRect/>
            </a:stretch>
          </p:blipFill>
          <p:spPr>
            <a:xfrm>
              <a:off x="637218" y="8429396"/>
              <a:ext cx="163266" cy="78676"/>
            </a:xfrm>
            <a:prstGeom prst="rect">
              <a:avLst/>
            </a:prstGeom>
          </p:spPr>
        </p:pic>
        <p:pic>
          <p:nvPicPr>
            <p:cNvPr id="76" name="object 6">
              <a:extLst>
                <a:ext uri="{FF2B5EF4-FFF2-40B4-BE49-F238E27FC236}">
                  <a16:creationId xmlns="" xmlns:a16="http://schemas.microsoft.com/office/drawing/2014/main" id="{472D9660-E25E-174D-8E49-E08660851B7F}"/>
                </a:ext>
              </a:extLst>
            </p:cNvPr>
            <p:cNvPicPr/>
            <p:nvPr/>
          </p:nvPicPr>
          <p:blipFill>
            <a:blip r:embed="rId4" cstate="print"/>
            <a:stretch>
              <a:fillRect/>
            </a:stretch>
          </p:blipFill>
          <p:spPr>
            <a:xfrm>
              <a:off x="822641" y="8430279"/>
              <a:ext cx="341118" cy="89959"/>
            </a:xfrm>
            <a:prstGeom prst="rect">
              <a:avLst/>
            </a:prstGeom>
          </p:spPr>
        </p:pic>
        <p:sp>
          <p:nvSpPr>
            <p:cNvPr id="77" name="object 7">
              <a:extLst>
                <a:ext uri="{FF2B5EF4-FFF2-40B4-BE49-F238E27FC236}">
                  <a16:creationId xmlns="" xmlns:a16="http://schemas.microsoft.com/office/drawing/2014/main" id="{E385B0AA-9606-004C-91FF-291BD32CC62D}"/>
                </a:ext>
              </a:extLst>
            </p:cNvPr>
            <p:cNvSpPr/>
            <p:nvPr/>
          </p:nvSpPr>
          <p:spPr>
            <a:xfrm>
              <a:off x="1192096" y="8430277"/>
              <a:ext cx="62230" cy="77470"/>
            </a:xfrm>
            <a:custGeom>
              <a:avLst/>
              <a:gdLst/>
              <a:ahLst/>
              <a:cxnLst/>
              <a:rect l="l" t="t" r="r" b="b"/>
              <a:pathLst>
                <a:path w="62230" h="77470">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70">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dirty="0"/>
            </a:p>
          </p:txBody>
        </p:sp>
        <p:pic>
          <p:nvPicPr>
            <p:cNvPr id="78" name="object 8">
              <a:extLst>
                <a:ext uri="{FF2B5EF4-FFF2-40B4-BE49-F238E27FC236}">
                  <a16:creationId xmlns="" xmlns:a16="http://schemas.microsoft.com/office/drawing/2014/main" id="{F9DDD202-1689-9345-941F-9329EC81CF2D}"/>
                </a:ext>
              </a:extLst>
            </p:cNvPr>
            <p:cNvPicPr/>
            <p:nvPr/>
          </p:nvPicPr>
          <p:blipFill>
            <a:blip r:embed="rId5" cstate="print"/>
            <a:stretch>
              <a:fillRect/>
            </a:stretch>
          </p:blipFill>
          <p:spPr>
            <a:xfrm>
              <a:off x="1274796" y="8430279"/>
              <a:ext cx="66154" cy="76911"/>
            </a:xfrm>
            <a:prstGeom prst="rect">
              <a:avLst/>
            </a:prstGeom>
          </p:spPr>
        </p:pic>
        <p:pic>
          <p:nvPicPr>
            <p:cNvPr id="79" name="object 9">
              <a:extLst>
                <a:ext uri="{FF2B5EF4-FFF2-40B4-BE49-F238E27FC236}">
                  <a16:creationId xmlns="" xmlns:a16="http://schemas.microsoft.com/office/drawing/2014/main" id="{E6D90ABF-E531-2C44-A07D-FB7A025D54AE}"/>
                </a:ext>
              </a:extLst>
            </p:cNvPr>
            <p:cNvPicPr/>
            <p:nvPr/>
          </p:nvPicPr>
          <p:blipFill>
            <a:blip r:embed="rId6" cstate="print"/>
            <a:stretch>
              <a:fillRect/>
            </a:stretch>
          </p:blipFill>
          <p:spPr>
            <a:xfrm>
              <a:off x="1369272" y="8430277"/>
              <a:ext cx="85153" cy="76923"/>
            </a:xfrm>
            <a:prstGeom prst="rect">
              <a:avLst/>
            </a:prstGeom>
          </p:spPr>
        </p:pic>
        <p:sp>
          <p:nvSpPr>
            <p:cNvPr id="80" name="object 10">
              <a:extLst>
                <a:ext uri="{FF2B5EF4-FFF2-40B4-BE49-F238E27FC236}">
                  <a16:creationId xmlns="" xmlns:a16="http://schemas.microsoft.com/office/drawing/2014/main" id="{9AC239B6-FFFB-6B45-BCBC-C4761EE0E4A2}"/>
                </a:ext>
              </a:extLst>
            </p:cNvPr>
            <p:cNvSpPr/>
            <p:nvPr/>
          </p:nvSpPr>
          <p:spPr>
            <a:xfrm>
              <a:off x="1482771" y="8430279"/>
              <a:ext cx="66675" cy="77470"/>
            </a:xfrm>
            <a:custGeom>
              <a:avLst/>
              <a:gdLst/>
              <a:ahLst/>
              <a:cxnLst/>
              <a:rect l="l" t="t" r="r" b="b"/>
              <a:pathLst>
                <a:path w="66675" h="77470">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dirty="0"/>
            </a:p>
          </p:txBody>
        </p:sp>
        <p:pic>
          <p:nvPicPr>
            <p:cNvPr id="81" name="object 11">
              <a:extLst>
                <a:ext uri="{FF2B5EF4-FFF2-40B4-BE49-F238E27FC236}">
                  <a16:creationId xmlns="" xmlns:a16="http://schemas.microsoft.com/office/drawing/2014/main" id="{BB8DA70F-8086-BE4A-88B0-C54D4509D3EB}"/>
                </a:ext>
              </a:extLst>
            </p:cNvPr>
            <p:cNvPicPr/>
            <p:nvPr/>
          </p:nvPicPr>
          <p:blipFill>
            <a:blip r:embed="rId7" cstate="print"/>
            <a:stretch>
              <a:fillRect/>
            </a:stretch>
          </p:blipFill>
          <p:spPr>
            <a:xfrm>
              <a:off x="634994" y="8541165"/>
              <a:ext cx="188554" cy="82626"/>
            </a:xfrm>
            <a:prstGeom prst="rect">
              <a:avLst/>
            </a:prstGeom>
          </p:spPr>
        </p:pic>
        <p:pic>
          <p:nvPicPr>
            <p:cNvPr id="82" name="object 12">
              <a:extLst>
                <a:ext uri="{FF2B5EF4-FFF2-40B4-BE49-F238E27FC236}">
                  <a16:creationId xmlns="" xmlns:a16="http://schemas.microsoft.com/office/drawing/2014/main" id="{F61F53E2-53C6-4646-9298-ADD052CAC6D5}"/>
                </a:ext>
              </a:extLst>
            </p:cNvPr>
            <p:cNvPicPr/>
            <p:nvPr/>
          </p:nvPicPr>
          <p:blipFill>
            <a:blip r:embed="rId8" cstate="print"/>
            <a:stretch>
              <a:fillRect/>
            </a:stretch>
          </p:blipFill>
          <p:spPr>
            <a:xfrm>
              <a:off x="845724" y="8544010"/>
              <a:ext cx="164275" cy="88226"/>
            </a:xfrm>
            <a:prstGeom prst="rect">
              <a:avLst/>
            </a:prstGeom>
          </p:spPr>
        </p:pic>
        <p:pic>
          <p:nvPicPr>
            <p:cNvPr id="83" name="object 13">
              <a:extLst>
                <a:ext uri="{FF2B5EF4-FFF2-40B4-BE49-F238E27FC236}">
                  <a16:creationId xmlns="" xmlns:a16="http://schemas.microsoft.com/office/drawing/2014/main" id="{5AECEDBD-41AD-144E-8C65-85EE44130273}"/>
                </a:ext>
              </a:extLst>
            </p:cNvPr>
            <p:cNvPicPr/>
            <p:nvPr/>
          </p:nvPicPr>
          <p:blipFill>
            <a:blip r:embed="rId9" cstate="print"/>
            <a:stretch>
              <a:fillRect/>
            </a:stretch>
          </p:blipFill>
          <p:spPr>
            <a:xfrm>
              <a:off x="1057757" y="8543142"/>
              <a:ext cx="319289" cy="78663"/>
            </a:xfrm>
            <a:prstGeom prst="rect">
              <a:avLst/>
            </a:prstGeom>
          </p:spPr>
        </p:pic>
        <p:pic>
          <p:nvPicPr>
            <p:cNvPr id="84" name="object 14">
              <a:extLst>
                <a:ext uri="{FF2B5EF4-FFF2-40B4-BE49-F238E27FC236}">
                  <a16:creationId xmlns="" xmlns:a16="http://schemas.microsoft.com/office/drawing/2014/main" id="{96D31B5A-667A-4245-8476-B3B7636CD2C8}"/>
                </a:ext>
              </a:extLst>
            </p:cNvPr>
            <p:cNvPicPr/>
            <p:nvPr/>
          </p:nvPicPr>
          <p:blipFill>
            <a:blip r:embed="rId10" cstate="print"/>
            <a:stretch>
              <a:fillRect/>
            </a:stretch>
          </p:blipFill>
          <p:spPr>
            <a:xfrm>
              <a:off x="1396605" y="8544012"/>
              <a:ext cx="66471" cy="76911"/>
            </a:xfrm>
            <a:prstGeom prst="rect">
              <a:avLst/>
            </a:prstGeom>
          </p:spPr>
        </p:pic>
        <p:pic>
          <p:nvPicPr>
            <p:cNvPr id="85" name="object 15">
              <a:extLst>
                <a:ext uri="{FF2B5EF4-FFF2-40B4-BE49-F238E27FC236}">
                  <a16:creationId xmlns="" xmlns:a16="http://schemas.microsoft.com/office/drawing/2014/main" id="{64F59B50-F07B-C04F-BAAF-361C208FEA8A}"/>
                </a:ext>
              </a:extLst>
            </p:cNvPr>
            <p:cNvPicPr/>
            <p:nvPr/>
          </p:nvPicPr>
          <p:blipFill>
            <a:blip r:embed="rId11" cstate="print"/>
            <a:stretch>
              <a:fillRect/>
            </a:stretch>
          </p:blipFill>
          <p:spPr>
            <a:xfrm>
              <a:off x="1482771" y="8544012"/>
              <a:ext cx="66471" cy="76911"/>
            </a:xfrm>
            <a:prstGeom prst="rect">
              <a:avLst/>
            </a:prstGeom>
          </p:spPr>
        </p:pic>
        <p:sp>
          <p:nvSpPr>
            <p:cNvPr id="86" name="object 16">
              <a:extLst>
                <a:ext uri="{FF2B5EF4-FFF2-40B4-BE49-F238E27FC236}">
                  <a16:creationId xmlns="" xmlns:a16="http://schemas.microsoft.com/office/drawing/2014/main" id="{8F34719E-BCE0-E94F-8BF1-3A09A326921C}"/>
                </a:ext>
              </a:extLst>
            </p:cNvPr>
            <p:cNvSpPr/>
            <p:nvPr/>
          </p:nvSpPr>
          <p:spPr>
            <a:xfrm>
              <a:off x="1489430" y="8408555"/>
              <a:ext cx="54610" cy="8255"/>
            </a:xfrm>
            <a:custGeom>
              <a:avLst/>
              <a:gdLst/>
              <a:ahLst/>
              <a:cxnLst/>
              <a:rect l="l" t="t" r="r" b="b"/>
              <a:pathLst>
                <a:path w="54609" h="8254">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dirty="0"/>
            </a:p>
          </p:txBody>
        </p:sp>
        <p:pic>
          <p:nvPicPr>
            <p:cNvPr id="87" name="object 17">
              <a:extLst>
                <a:ext uri="{FF2B5EF4-FFF2-40B4-BE49-F238E27FC236}">
                  <a16:creationId xmlns="" xmlns:a16="http://schemas.microsoft.com/office/drawing/2014/main" id="{96558440-5DFC-094A-927A-EC7068203E50}"/>
                </a:ext>
              </a:extLst>
            </p:cNvPr>
            <p:cNvPicPr/>
            <p:nvPr/>
          </p:nvPicPr>
          <p:blipFill>
            <a:blip r:embed="rId12" cstate="print"/>
            <a:stretch>
              <a:fillRect/>
            </a:stretch>
          </p:blipFill>
          <p:spPr>
            <a:xfrm>
              <a:off x="644093" y="7556702"/>
              <a:ext cx="895848" cy="769188"/>
            </a:xfrm>
            <a:prstGeom prst="rect">
              <a:avLst/>
            </a:prstGeom>
          </p:spPr>
        </p:pic>
      </p:grpSp>
      <p:graphicFrame>
        <p:nvGraphicFramePr>
          <p:cNvPr id="3" name="Таблица 2"/>
          <p:cNvGraphicFramePr>
            <a:graphicFrameLocks noGrp="1"/>
          </p:cNvGraphicFramePr>
          <p:nvPr>
            <p:extLst>
              <p:ext uri="{D42A27DB-BD31-4B8C-83A1-F6EECF244321}">
                <p14:modId xmlns:p14="http://schemas.microsoft.com/office/powerpoint/2010/main" val="276399786"/>
              </p:ext>
            </p:extLst>
          </p:nvPr>
        </p:nvGraphicFramePr>
        <p:xfrm>
          <a:off x="3022600" y="2324231"/>
          <a:ext cx="10820400" cy="3566160"/>
        </p:xfrm>
        <a:graphic>
          <a:graphicData uri="http://schemas.openxmlformats.org/drawingml/2006/table">
            <a:tbl>
              <a:tblPr firstRow="1" bandRow="1">
                <a:tableStyleId>{69CF1AB2-1976-4502-BF36-3FF5EA218861}</a:tableStyleId>
              </a:tblPr>
              <a:tblGrid>
                <a:gridCol w="2286000"/>
                <a:gridCol w="8534400"/>
              </a:tblGrid>
              <a:tr h="457200">
                <a:tc>
                  <a:txBody>
                    <a:bodyPr/>
                    <a:lstStyle/>
                    <a:p>
                      <a:endParaRPr lang="ru-RU" dirty="0" smtClean="0"/>
                    </a:p>
                  </a:txBody>
                  <a:tcPr/>
                </a:tc>
                <a:tc>
                  <a:txBody>
                    <a:bodyPr/>
                    <a:lstStyle/>
                    <a:p>
                      <a:endParaRPr lang="ru-RU" dirty="0"/>
                    </a:p>
                  </a:txBody>
                  <a:tcPr/>
                </a:tc>
              </a:tr>
              <a:tr h="381000">
                <a:tc>
                  <a:txBody>
                    <a:bodyPr/>
                    <a:lstStyle/>
                    <a:p>
                      <a:endParaRPr lang="ru-RU" dirty="0"/>
                    </a:p>
                  </a:txBody>
                  <a:tcPr/>
                </a:tc>
                <a:tc>
                  <a:txBody>
                    <a:bodyPr/>
                    <a:lstStyle/>
                    <a:p>
                      <a:endParaRPr lang="ru-RU" dirty="0"/>
                    </a:p>
                  </a:txBody>
                  <a:tcPr/>
                </a:tc>
              </a:tr>
              <a:tr h="381000">
                <a:tc>
                  <a:txBody>
                    <a:bodyPr/>
                    <a:lstStyle/>
                    <a:p>
                      <a:endParaRPr lang="ru-RU" dirty="0"/>
                    </a:p>
                  </a:txBody>
                  <a:tcPr/>
                </a:tc>
                <a:tc>
                  <a:txBody>
                    <a:bodyPr/>
                    <a:lstStyle/>
                    <a:p>
                      <a:endParaRPr lang="ru-RU" dirty="0"/>
                    </a:p>
                  </a:txBody>
                  <a:tcPr/>
                </a:tc>
              </a:tr>
              <a:tr h="457200">
                <a:tc>
                  <a:txBody>
                    <a:bodyPr/>
                    <a:lstStyle/>
                    <a:p>
                      <a:endParaRPr lang="ru-RU" dirty="0"/>
                    </a:p>
                  </a:txBody>
                  <a:tcPr/>
                </a:tc>
                <a:tc>
                  <a:txBody>
                    <a:bodyPr/>
                    <a:lstStyle/>
                    <a:p>
                      <a:endParaRPr lang="ru-RU" dirty="0"/>
                    </a:p>
                  </a:txBody>
                  <a:tcPr/>
                </a:tc>
              </a:tr>
              <a:tr h="381000">
                <a:tc>
                  <a:txBody>
                    <a:bodyPr/>
                    <a:lstStyle/>
                    <a:p>
                      <a:endParaRPr lang="ru-RU" dirty="0"/>
                    </a:p>
                  </a:txBody>
                  <a:tcPr/>
                </a:tc>
                <a:tc>
                  <a:txBody>
                    <a:bodyPr/>
                    <a:lstStyle/>
                    <a:p>
                      <a:endParaRPr lang="ru-RU" dirty="0"/>
                    </a:p>
                  </a:txBody>
                  <a:tcPr/>
                </a:tc>
              </a:tr>
              <a:tr h="381000">
                <a:tc>
                  <a:txBody>
                    <a:bodyPr/>
                    <a:lstStyle/>
                    <a:p>
                      <a:endParaRPr lang="ru-RU" dirty="0"/>
                    </a:p>
                  </a:txBody>
                  <a:tcPr/>
                </a:tc>
                <a:tc>
                  <a:txBody>
                    <a:bodyPr/>
                    <a:lstStyle/>
                    <a:p>
                      <a:endParaRPr lang="ru-RU" dirty="0"/>
                    </a:p>
                  </a:txBody>
                  <a:tcPr/>
                </a:tc>
              </a:tr>
              <a:tr h="381000">
                <a:tc>
                  <a:txBody>
                    <a:bodyPr/>
                    <a:lstStyle/>
                    <a:p>
                      <a:endParaRPr lang="ru-RU" dirty="0"/>
                    </a:p>
                  </a:txBody>
                  <a:tcPr/>
                </a:tc>
                <a:tc>
                  <a:txBody>
                    <a:bodyPr/>
                    <a:lstStyle/>
                    <a:p>
                      <a:endParaRPr lang="ru-RU" dirty="0"/>
                    </a:p>
                  </a:txBody>
                  <a:tcPr/>
                </a:tc>
              </a:tr>
              <a:tr h="381000">
                <a:tc>
                  <a:txBody>
                    <a:bodyPr/>
                    <a:lstStyle/>
                    <a:p>
                      <a:endParaRPr lang="ru-RU" dirty="0"/>
                    </a:p>
                  </a:txBody>
                  <a:tcPr/>
                </a:tc>
                <a:tc>
                  <a:txBody>
                    <a:bodyPr/>
                    <a:lstStyle/>
                    <a:p>
                      <a:endParaRPr lang="ru-RU" dirty="0"/>
                    </a:p>
                  </a:txBody>
                  <a:tcPr/>
                </a:tc>
              </a:tr>
              <a:tr h="304800">
                <a:tc>
                  <a:txBody>
                    <a:bodyPr/>
                    <a:lstStyle/>
                    <a:p>
                      <a:endParaRPr lang="ru-RU" dirty="0"/>
                    </a:p>
                  </a:txBody>
                  <a:tcPr/>
                </a:tc>
                <a:tc>
                  <a:txBody>
                    <a:bodyPr/>
                    <a:lstStyle/>
                    <a:p>
                      <a:endParaRPr lang="ru-RU" dirty="0"/>
                    </a:p>
                  </a:txBody>
                  <a:tcPr/>
                </a:tc>
              </a:tr>
            </a:tbl>
          </a:graphicData>
        </a:graphic>
      </p:graphicFrame>
      <p:sp>
        <p:nvSpPr>
          <p:cNvPr id="90" name="object 34"/>
          <p:cNvSpPr txBox="1">
            <a:spLocks/>
          </p:cNvSpPr>
          <p:nvPr/>
        </p:nvSpPr>
        <p:spPr>
          <a:xfrm>
            <a:off x="2794000" y="3612632"/>
            <a:ext cx="2895600" cy="443711"/>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endParaRPr lang="ru-RU" sz="2800" spc="-100" dirty="0">
              <a:latin typeface="Calibri-Light"/>
              <a:cs typeface="Calibri-Light"/>
            </a:endParaRPr>
          </a:p>
        </p:txBody>
      </p:sp>
      <p:sp>
        <p:nvSpPr>
          <p:cNvPr id="91" name="object 34"/>
          <p:cNvSpPr txBox="1">
            <a:spLocks/>
          </p:cNvSpPr>
          <p:nvPr/>
        </p:nvSpPr>
        <p:spPr>
          <a:xfrm>
            <a:off x="3860800" y="349062"/>
            <a:ext cx="11049000" cy="874598"/>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800" dirty="0" smtClean="0"/>
              <a:t/>
            </a:r>
            <a:br>
              <a:rPr lang="ru-RU" sz="2800" dirty="0" smtClean="0"/>
            </a:br>
            <a:endParaRPr lang="ru-RU" sz="2800" spc="-100" dirty="0">
              <a:latin typeface="Calibri-Light"/>
              <a:cs typeface="Calibri-Light"/>
            </a:endParaRPr>
          </a:p>
        </p:txBody>
      </p:sp>
      <p:sp>
        <p:nvSpPr>
          <p:cNvPr id="92" name="object 34"/>
          <p:cNvSpPr txBox="1">
            <a:spLocks/>
          </p:cNvSpPr>
          <p:nvPr/>
        </p:nvSpPr>
        <p:spPr>
          <a:xfrm>
            <a:off x="3306618" y="2366292"/>
            <a:ext cx="1870364" cy="289823"/>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1800" b="1" dirty="0" smtClean="0">
                <a:solidFill>
                  <a:schemeClr val="tx2">
                    <a:lumMod val="75000"/>
                  </a:schemeClr>
                </a:solidFill>
              </a:rPr>
              <a:t>10.11.2023 </a:t>
            </a:r>
            <a:r>
              <a:rPr lang="ru-RU" sz="1800" dirty="0" smtClean="0">
                <a:solidFill>
                  <a:schemeClr val="tx2">
                    <a:lumMod val="75000"/>
                  </a:schemeClr>
                </a:solidFill>
              </a:rPr>
              <a:t>11:00</a:t>
            </a:r>
            <a:endParaRPr lang="ru-RU" sz="1800" dirty="0">
              <a:solidFill>
                <a:schemeClr val="tx2">
                  <a:lumMod val="75000"/>
                </a:schemeClr>
              </a:solidFill>
            </a:endParaRPr>
          </a:p>
        </p:txBody>
      </p:sp>
      <p:sp>
        <p:nvSpPr>
          <p:cNvPr id="93" name="object 34"/>
          <p:cNvSpPr txBox="1">
            <a:spLocks/>
          </p:cNvSpPr>
          <p:nvPr/>
        </p:nvSpPr>
        <p:spPr>
          <a:xfrm>
            <a:off x="5574937" y="2438400"/>
            <a:ext cx="9662160" cy="289823"/>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1800" dirty="0">
                <a:solidFill>
                  <a:schemeClr val="tx2">
                    <a:lumMod val="75000"/>
                  </a:schemeClr>
                </a:solidFill>
              </a:rPr>
              <a:t>Беседа о правовой и  финансовой грамотности</a:t>
            </a:r>
          </a:p>
        </p:txBody>
      </p:sp>
      <p:sp>
        <p:nvSpPr>
          <p:cNvPr id="94" name="object 34"/>
          <p:cNvSpPr txBox="1">
            <a:spLocks/>
          </p:cNvSpPr>
          <p:nvPr/>
        </p:nvSpPr>
        <p:spPr>
          <a:xfrm>
            <a:off x="3251200" y="2834377"/>
            <a:ext cx="1870364" cy="289823"/>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1800" b="1" dirty="0" smtClean="0">
                <a:solidFill>
                  <a:schemeClr val="tx2">
                    <a:lumMod val="75000"/>
                  </a:schemeClr>
                </a:solidFill>
              </a:rPr>
              <a:t>13.11.2023 </a:t>
            </a:r>
            <a:r>
              <a:rPr lang="ru-RU" sz="1800" spc="-100" dirty="0" smtClean="0">
                <a:solidFill>
                  <a:schemeClr val="tx2">
                    <a:lumMod val="75000"/>
                  </a:schemeClr>
                </a:solidFill>
                <a:latin typeface="Calibri-Light"/>
                <a:cs typeface="Calibri-Light"/>
              </a:rPr>
              <a:t>11:00</a:t>
            </a:r>
            <a:endParaRPr lang="ru-RU" sz="1800" spc="-100" dirty="0">
              <a:solidFill>
                <a:schemeClr val="tx2">
                  <a:lumMod val="75000"/>
                </a:schemeClr>
              </a:solidFill>
              <a:latin typeface="Calibri-Light"/>
              <a:cs typeface="Calibri-Light"/>
            </a:endParaRPr>
          </a:p>
        </p:txBody>
      </p:sp>
      <p:sp>
        <p:nvSpPr>
          <p:cNvPr id="95" name="object 34"/>
          <p:cNvSpPr txBox="1">
            <a:spLocks/>
          </p:cNvSpPr>
          <p:nvPr/>
        </p:nvSpPr>
        <p:spPr>
          <a:xfrm>
            <a:off x="5537200" y="2803599"/>
            <a:ext cx="9662160" cy="320601"/>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000" i="1" dirty="0">
                <a:solidFill>
                  <a:schemeClr val="tx2">
                    <a:lumMod val="75000"/>
                  </a:schemeClr>
                </a:solidFill>
              </a:rPr>
              <a:t> </a:t>
            </a:r>
            <a:r>
              <a:rPr lang="ru-RU" sz="1800" dirty="0">
                <a:solidFill>
                  <a:schemeClr val="tx2">
                    <a:lumMod val="75000"/>
                  </a:schemeClr>
                </a:solidFill>
              </a:rPr>
              <a:t>День здоровья. Оздоровительная гимнастика, массаж, цветотерапия</a:t>
            </a:r>
          </a:p>
        </p:txBody>
      </p:sp>
      <p:sp>
        <p:nvSpPr>
          <p:cNvPr id="96" name="object 34"/>
          <p:cNvSpPr txBox="1">
            <a:spLocks/>
          </p:cNvSpPr>
          <p:nvPr/>
        </p:nvSpPr>
        <p:spPr>
          <a:xfrm>
            <a:off x="3251200" y="3215377"/>
            <a:ext cx="1870364" cy="289823"/>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1800" b="1" dirty="0" smtClean="0">
                <a:solidFill>
                  <a:schemeClr val="tx2">
                    <a:lumMod val="75000"/>
                  </a:schemeClr>
                </a:solidFill>
              </a:rPr>
              <a:t>15.11.2023 </a:t>
            </a:r>
            <a:r>
              <a:rPr lang="ru-RU" sz="1800" spc="-100" dirty="0" smtClean="0">
                <a:solidFill>
                  <a:schemeClr val="tx2">
                    <a:lumMod val="75000"/>
                  </a:schemeClr>
                </a:solidFill>
                <a:latin typeface="Calibri-Light"/>
                <a:cs typeface="Calibri-Light"/>
              </a:rPr>
              <a:t>11:00</a:t>
            </a:r>
            <a:endParaRPr lang="ru-RU" sz="1800" spc="-100" dirty="0">
              <a:solidFill>
                <a:schemeClr val="tx2">
                  <a:lumMod val="75000"/>
                </a:schemeClr>
              </a:solidFill>
              <a:latin typeface="Calibri-Light"/>
              <a:cs typeface="Calibri-Light"/>
            </a:endParaRPr>
          </a:p>
        </p:txBody>
      </p:sp>
      <p:sp>
        <p:nvSpPr>
          <p:cNvPr id="98" name="object 34"/>
          <p:cNvSpPr txBox="1">
            <a:spLocks/>
          </p:cNvSpPr>
          <p:nvPr/>
        </p:nvSpPr>
        <p:spPr>
          <a:xfrm>
            <a:off x="5574937" y="3215377"/>
            <a:ext cx="9662160" cy="289823"/>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1800" dirty="0">
                <a:solidFill>
                  <a:schemeClr val="tx2">
                    <a:lumMod val="75000"/>
                  </a:schemeClr>
                </a:solidFill>
              </a:rPr>
              <a:t>Занятие в школе компьютерной грамотности</a:t>
            </a:r>
          </a:p>
        </p:txBody>
      </p:sp>
      <p:sp>
        <p:nvSpPr>
          <p:cNvPr id="99" name="object 34"/>
          <p:cNvSpPr txBox="1">
            <a:spLocks/>
          </p:cNvSpPr>
          <p:nvPr/>
        </p:nvSpPr>
        <p:spPr>
          <a:xfrm>
            <a:off x="3251200" y="3657600"/>
            <a:ext cx="1870364" cy="289823"/>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1800" b="1" dirty="0" smtClean="0">
                <a:solidFill>
                  <a:schemeClr val="tx2">
                    <a:lumMod val="75000"/>
                  </a:schemeClr>
                </a:solidFill>
              </a:rPr>
              <a:t>17.11.2023 </a:t>
            </a:r>
            <a:r>
              <a:rPr lang="ru-RU" sz="1800" spc="-100" dirty="0" smtClean="0">
                <a:solidFill>
                  <a:schemeClr val="tx2">
                    <a:lumMod val="75000"/>
                  </a:schemeClr>
                </a:solidFill>
                <a:latin typeface="Calibri-Light"/>
                <a:cs typeface="Calibri-Light"/>
              </a:rPr>
              <a:t>11:00</a:t>
            </a:r>
            <a:endParaRPr lang="ru-RU" sz="1800" spc="-100" dirty="0">
              <a:solidFill>
                <a:schemeClr val="tx2">
                  <a:lumMod val="75000"/>
                </a:schemeClr>
              </a:solidFill>
              <a:latin typeface="Calibri-Light"/>
              <a:cs typeface="Calibri-Light"/>
            </a:endParaRPr>
          </a:p>
        </p:txBody>
      </p:sp>
      <p:sp>
        <p:nvSpPr>
          <p:cNvPr id="100" name="object 34"/>
          <p:cNvSpPr txBox="1">
            <a:spLocks/>
          </p:cNvSpPr>
          <p:nvPr/>
        </p:nvSpPr>
        <p:spPr>
          <a:xfrm>
            <a:off x="5593080" y="3596377"/>
            <a:ext cx="9677400" cy="289823"/>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1800" dirty="0">
                <a:solidFill>
                  <a:schemeClr val="tx2">
                    <a:lumMod val="75000"/>
                  </a:schemeClr>
                </a:solidFill>
              </a:rPr>
              <a:t>Тематическое мероприятие «Молоды душой»</a:t>
            </a:r>
          </a:p>
        </p:txBody>
      </p:sp>
      <p:sp>
        <p:nvSpPr>
          <p:cNvPr id="101" name="object 34"/>
          <p:cNvSpPr txBox="1">
            <a:spLocks/>
          </p:cNvSpPr>
          <p:nvPr/>
        </p:nvSpPr>
        <p:spPr>
          <a:xfrm>
            <a:off x="3251200" y="4053577"/>
            <a:ext cx="1870364" cy="289823"/>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1800" b="1" dirty="0" smtClean="0">
                <a:solidFill>
                  <a:schemeClr val="tx2">
                    <a:lumMod val="75000"/>
                  </a:schemeClr>
                </a:solidFill>
              </a:rPr>
              <a:t>20.11.2023 </a:t>
            </a:r>
            <a:r>
              <a:rPr lang="ru-RU" sz="1800" spc="-100" dirty="0" smtClean="0">
                <a:solidFill>
                  <a:schemeClr val="tx2">
                    <a:lumMod val="75000"/>
                  </a:schemeClr>
                </a:solidFill>
                <a:latin typeface="Calibri-Light"/>
                <a:cs typeface="Calibri-Light"/>
              </a:rPr>
              <a:t>11:00</a:t>
            </a:r>
            <a:endParaRPr lang="ru-RU" sz="1800" spc="-100" dirty="0">
              <a:solidFill>
                <a:schemeClr val="tx2">
                  <a:lumMod val="75000"/>
                </a:schemeClr>
              </a:solidFill>
              <a:latin typeface="Calibri-Light"/>
              <a:cs typeface="Calibri-Light"/>
            </a:endParaRPr>
          </a:p>
        </p:txBody>
      </p:sp>
      <p:sp>
        <p:nvSpPr>
          <p:cNvPr id="102" name="object 34"/>
          <p:cNvSpPr txBox="1">
            <a:spLocks/>
          </p:cNvSpPr>
          <p:nvPr/>
        </p:nvSpPr>
        <p:spPr>
          <a:xfrm>
            <a:off x="5593080" y="4053577"/>
            <a:ext cx="10515600" cy="289823"/>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1800" dirty="0">
                <a:solidFill>
                  <a:schemeClr val="tx2">
                    <a:lumMod val="75000"/>
                  </a:schemeClr>
                </a:solidFill>
              </a:rPr>
              <a:t>День здоровья. Оздоровительная гимнастика, массаж, цветотерапия</a:t>
            </a:r>
          </a:p>
        </p:txBody>
      </p:sp>
      <p:sp>
        <p:nvSpPr>
          <p:cNvPr id="103" name="object 34"/>
          <p:cNvSpPr txBox="1">
            <a:spLocks/>
          </p:cNvSpPr>
          <p:nvPr/>
        </p:nvSpPr>
        <p:spPr>
          <a:xfrm>
            <a:off x="3240577" y="4815577"/>
            <a:ext cx="1870364" cy="289823"/>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1800" b="1" dirty="0" smtClean="0">
                <a:solidFill>
                  <a:schemeClr val="tx2">
                    <a:lumMod val="75000"/>
                  </a:schemeClr>
                </a:solidFill>
              </a:rPr>
              <a:t>22.11.2023 </a:t>
            </a:r>
            <a:r>
              <a:rPr lang="ru-RU" sz="1800" spc="-100" dirty="0" smtClean="0">
                <a:solidFill>
                  <a:schemeClr val="tx2">
                    <a:lumMod val="75000"/>
                  </a:schemeClr>
                </a:solidFill>
                <a:latin typeface="Calibri-Light"/>
                <a:cs typeface="Calibri-Light"/>
              </a:rPr>
              <a:t>11:00</a:t>
            </a:r>
            <a:endParaRPr lang="ru-RU" sz="1800" spc="-100" dirty="0">
              <a:solidFill>
                <a:schemeClr val="tx2">
                  <a:lumMod val="75000"/>
                </a:schemeClr>
              </a:solidFill>
              <a:latin typeface="Calibri-Light"/>
              <a:cs typeface="Calibri-Light"/>
            </a:endParaRPr>
          </a:p>
        </p:txBody>
      </p:sp>
      <p:sp>
        <p:nvSpPr>
          <p:cNvPr id="104" name="object 34"/>
          <p:cNvSpPr txBox="1">
            <a:spLocks/>
          </p:cNvSpPr>
          <p:nvPr/>
        </p:nvSpPr>
        <p:spPr>
          <a:xfrm>
            <a:off x="5613400" y="4815577"/>
            <a:ext cx="9677400" cy="289823"/>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1800" dirty="0">
                <a:solidFill>
                  <a:schemeClr val="tx2">
                    <a:lumMod val="75000"/>
                  </a:schemeClr>
                </a:solidFill>
              </a:rPr>
              <a:t>Беседа о правовой и  финансовой грамотности </a:t>
            </a:r>
          </a:p>
        </p:txBody>
      </p:sp>
      <p:sp>
        <p:nvSpPr>
          <p:cNvPr id="105" name="object 34"/>
          <p:cNvSpPr txBox="1">
            <a:spLocks/>
          </p:cNvSpPr>
          <p:nvPr/>
        </p:nvSpPr>
        <p:spPr>
          <a:xfrm>
            <a:off x="7061200" y="7848600"/>
            <a:ext cx="7041363" cy="689932"/>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200" b="1" dirty="0" smtClean="0">
                <a:solidFill>
                  <a:schemeClr val="accent1">
                    <a:lumMod val="50000"/>
                  </a:schemeClr>
                </a:solidFill>
              </a:rPr>
              <a:t>Ждём вас по адресу </a:t>
            </a:r>
            <a:r>
              <a:rPr lang="ru-RU" sz="2200" b="1" dirty="0">
                <a:solidFill>
                  <a:schemeClr val="accent1">
                    <a:lumMod val="50000"/>
                  </a:schemeClr>
                </a:solidFill>
              </a:rPr>
              <a:t>г. Губкина, ул. Фрунзе, д. 22 </a:t>
            </a:r>
            <a:r>
              <a:rPr lang="ru-RU" sz="2400" b="1" dirty="0">
                <a:solidFill>
                  <a:schemeClr val="accent1">
                    <a:lumMod val="50000"/>
                  </a:schemeClr>
                </a:solidFill>
              </a:rPr>
              <a:t/>
            </a:r>
            <a:br>
              <a:rPr lang="ru-RU" sz="2400" b="1" dirty="0">
                <a:solidFill>
                  <a:schemeClr val="accent1">
                    <a:lumMod val="50000"/>
                  </a:schemeClr>
                </a:solidFill>
              </a:rPr>
            </a:br>
            <a:endParaRPr lang="ru-RU" sz="2200" b="1" spc="-100" dirty="0">
              <a:solidFill>
                <a:schemeClr val="accent1">
                  <a:lumMod val="50000"/>
                </a:schemeClr>
              </a:solidFill>
              <a:latin typeface="Calibri-Light"/>
              <a:cs typeface="Calibri-Light"/>
            </a:endParaRPr>
          </a:p>
        </p:txBody>
      </p:sp>
      <p:sp>
        <p:nvSpPr>
          <p:cNvPr id="36" name="object 34"/>
          <p:cNvSpPr txBox="1">
            <a:spLocks/>
          </p:cNvSpPr>
          <p:nvPr/>
        </p:nvSpPr>
        <p:spPr>
          <a:xfrm>
            <a:off x="3240577" y="4434577"/>
            <a:ext cx="1870364" cy="289823"/>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1800" b="1" dirty="0" smtClean="0">
                <a:solidFill>
                  <a:schemeClr val="tx2">
                    <a:lumMod val="75000"/>
                  </a:schemeClr>
                </a:solidFill>
              </a:rPr>
              <a:t>21.11.2023 </a:t>
            </a:r>
            <a:r>
              <a:rPr lang="ru-RU" sz="1800" spc="-100" dirty="0" smtClean="0">
                <a:solidFill>
                  <a:schemeClr val="tx2">
                    <a:lumMod val="75000"/>
                  </a:schemeClr>
                </a:solidFill>
                <a:latin typeface="Calibri-Light"/>
                <a:cs typeface="Calibri-Light"/>
              </a:rPr>
              <a:t>11:00</a:t>
            </a:r>
            <a:endParaRPr lang="ru-RU" sz="1800" spc="-100" dirty="0">
              <a:solidFill>
                <a:schemeClr val="tx2">
                  <a:lumMod val="75000"/>
                </a:schemeClr>
              </a:solidFill>
              <a:latin typeface="Calibri-Light"/>
              <a:cs typeface="Calibri-Light"/>
            </a:endParaRPr>
          </a:p>
        </p:txBody>
      </p:sp>
      <p:sp>
        <p:nvSpPr>
          <p:cNvPr id="37" name="object 34"/>
          <p:cNvSpPr txBox="1">
            <a:spLocks/>
          </p:cNvSpPr>
          <p:nvPr/>
        </p:nvSpPr>
        <p:spPr>
          <a:xfrm>
            <a:off x="3251200" y="5196577"/>
            <a:ext cx="1870364" cy="289823"/>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1800" b="1" dirty="0" smtClean="0">
                <a:solidFill>
                  <a:schemeClr val="tx2">
                    <a:lumMod val="75000"/>
                  </a:schemeClr>
                </a:solidFill>
              </a:rPr>
              <a:t>27.11.2023 </a:t>
            </a:r>
            <a:r>
              <a:rPr lang="ru-RU" sz="1800" spc="-100" dirty="0" smtClean="0">
                <a:solidFill>
                  <a:schemeClr val="tx2">
                    <a:lumMod val="75000"/>
                  </a:schemeClr>
                </a:solidFill>
                <a:latin typeface="Calibri-Light"/>
                <a:cs typeface="Calibri-Light"/>
              </a:rPr>
              <a:t>11:00</a:t>
            </a:r>
            <a:endParaRPr lang="ru-RU" sz="1800" spc="-100" dirty="0">
              <a:solidFill>
                <a:schemeClr val="tx2">
                  <a:lumMod val="75000"/>
                </a:schemeClr>
              </a:solidFill>
              <a:latin typeface="Calibri-Light"/>
              <a:cs typeface="Calibri-Light"/>
            </a:endParaRPr>
          </a:p>
        </p:txBody>
      </p:sp>
      <p:sp>
        <p:nvSpPr>
          <p:cNvPr id="38" name="object 34"/>
          <p:cNvSpPr txBox="1">
            <a:spLocks/>
          </p:cNvSpPr>
          <p:nvPr/>
        </p:nvSpPr>
        <p:spPr>
          <a:xfrm>
            <a:off x="5537200" y="4434577"/>
            <a:ext cx="9677400" cy="289823"/>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1800" i="1" dirty="0">
                <a:solidFill>
                  <a:schemeClr val="tx2">
                    <a:lumMod val="75000"/>
                  </a:schemeClr>
                </a:solidFill>
              </a:rPr>
              <a:t> </a:t>
            </a:r>
            <a:r>
              <a:rPr lang="ru-RU" sz="1800" dirty="0">
                <a:solidFill>
                  <a:schemeClr val="tx2">
                    <a:lumMod val="75000"/>
                  </a:schemeClr>
                </a:solidFill>
              </a:rPr>
              <a:t>Занятие в школе компьютерной грамотности</a:t>
            </a:r>
          </a:p>
        </p:txBody>
      </p:sp>
      <p:sp>
        <p:nvSpPr>
          <p:cNvPr id="39" name="object 34"/>
          <p:cNvSpPr txBox="1">
            <a:spLocks/>
          </p:cNvSpPr>
          <p:nvPr/>
        </p:nvSpPr>
        <p:spPr>
          <a:xfrm>
            <a:off x="5613400" y="5196577"/>
            <a:ext cx="9677400" cy="289823"/>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1800" dirty="0">
                <a:solidFill>
                  <a:schemeClr val="tx2">
                    <a:lumMod val="75000"/>
                  </a:schemeClr>
                </a:solidFill>
              </a:rPr>
              <a:t>День здоровья. Оздоровительная гимнастика, массаж, цветотерапия</a:t>
            </a:r>
          </a:p>
        </p:txBody>
      </p:sp>
      <p:sp>
        <p:nvSpPr>
          <p:cNvPr id="40" name="object 34"/>
          <p:cNvSpPr txBox="1">
            <a:spLocks/>
          </p:cNvSpPr>
          <p:nvPr/>
        </p:nvSpPr>
        <p:spPr>
          <a:xfrm>
            <a:off x="3251200" y="5577577"/>
            <a:ext cx="1870364" cy="289823"/>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1800" b="1" dirty="0" smtClean="0">
                <a:solidFill>
                  <a:schemeClr val="tx2">
                    <a:lumMod val="75000"/>
                  </a:schemeClr>
                </a:solidFill>
              </a:rPr>
              <a:t>29.11.2023 </a:t>
            </a:r>
            <a:r>
              <a:rPr lang="ru-RU" sz="1800" spc="-100" dirty="0" smtClean="0">
                <a:solidFill>
                  <a:schemeClr val="tx2">
                    <a:lumMod val="75000"/>
                  </a:schemeClr>
                </a:solidFill>
                <a:latin typeface="Calibri-Light"/>
                <a:cs typeface="Calibri-Light"/>
              </a:rPr>
              <a:t>11:00</a:t>
            </a:r>
            <a:endParaRPr lang="ru-RU" sz="1800" spc="-100" dirty="0">
              <a:solidFill>
                <a:schemeClr val="tx2">
                  <a:lumMod val="75000"/>
                </a:schemeClr>
              </a:solidFill>
              <a:latin typeface="Calibri-Light"/>
              <a:cs typeface="Calibri-Light"/>
            </a:endParaRPr>
          </a:p>
        </p:txBody>
      </p:sp>
      <p:sp>
        <p:nvSpPr>
          <p:cNvPr id="46" name="object 34"/>
          <p:cNvSpPr txBox="1">
            <a:spLocks/>
          </p:cNvSpPr>
          <p:nvPr/>
        </p:nvSpPr>
        <p:spPr>
          <a:xfrm>
            <a:off x="5613400" y="5562600"/>
            <a:ext cx="9677400" cy="289823"/>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1800" dirty="0">
                <a:solidFill>
                  <a:schemeClr val="tx2">
                    <a:lumMod val="75000"/>
                  </a:schemeClr>
                </a:solidFill>
              </a:rPr>
              <a:t>Соревнования по настольным играм</a:t>
            </a:r>
          </a:p>
        </p:txBody>
      </p:sp>
    </p:spTree>
    <p:extLst>
      <p:ext uri="{BB962C8B-B14F-4D97-AF65-F5344CB8AC3E}">
        <p14:creationId xmlns:p14="http://schemas.microsoft.com/office/powerpoint/2010/main" val="1780321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 name="object 3">
            <a:extLst>
              <a:ext uri="{FF2B5EF4-FFF2-40B4-BE49-F238E27FC236}">
                <a16:creationId xmlns="" xmlns:a16="http://schemas.microsoft.com/office/drawing/2014/main" id="{E29114B4-D23B-2A40-BF81-4F4A2A1644BC}"/>
              </a:ext>
            </a:extLst>
          </p:cNvPr>
          <p:cNvSpPr/>
          <p:nvPr/>
        </p:nvSpPr>
        <p:spPr>
          <a:xfrm>
            <a:off x="165711" y="143827"/>
            <a:ext cx="2247290" cy="8856345"/>
          </a:xfrm>
          <a:custGeom>
            <a:avLst/>
            <a:gdLst/>
            <a:ahLst/>
            <a:cxnLst/>
            <a:rect l="l" t="t" r="r" b="b"/>
            <a:pathLst>
              <a:path w="3034665" h="8856345">
                <a:moveTo>
                  <a:pt x="2310396" y="0"/>
                </a:moveTo>
                <a:lnTo>
                  <a:pt x="0" y="0"/>
                </a:lnTo>
                <a:lnTo>
                  <a:pt x="0" y="8856002"/>
                </a:lnTo>
                <a:lnTo>
                  <a:pt x="3034550" y="8856002"/>
                </a:lnTo>
                <a:lnTo>
                  <a:pt x="3007347" y="8795408"/>
                </a:lnTo>
                <a:lnTo>
                  <a:pt x="2980688" y="8735033"/>
                </a:lnTo>
                <a:lnTo>
                  <a:pt x="2954568" y="8674876"/>
                </a:lnTo>
                <a:lnTo>
                  <a:pt x="2928983" y="8614936"/>
                </a:lnTo>
                <a:lnTo>
                  <a:pt x="2903927" y="8555211"/>
                </a:lnTo>
                <a:lnTo>
                  <a:pt x="2879397" y="8495701"/>
                </a:lnTo>
                <a:lnTo>
                  <a:pt x="2855387" y="8436404"/>
                </a:lnTo>
                <a:lnTo>
                  <a:pt x="2831893" y="8377321"/>
                </a:lnTo>
                <a:lnTo>
                  <a:pt x="2808910" y="8318448"/>
                </a:lnTo>
                <a:lnTo>
                  <a:pt x="2786434" y="8259787"/>
                </a:lnTo>
                <a:lnTo>
                  <a:pt x="2764459" y="8201335"/>
                </a:lnTo>
                <a:lnTo>
                  <a:pt x="2742981" y="8143091"/>
                </a:lnTo>
                <a:lnTo>
                  <a:pt x="2721995" y="8085055"/>
                </a:lnTo>
                <a:lnTo>
                  <a:pt x="2701497" y="8027225"/>
                </a:lnTo>
                <a:lnTo>
                  <a:pt x="2681481" y="7969600"/>
                </a:lnTo>
                <a:lnTo>
                  <a:pt x="2661944" y="7912180"/>
                </a:lnTo>
                <a:lnTo>
                  <a:pt x="2642880" y="7854963"/>
                </a:lnTo>
                <a:lnTo>
                  <a:pt x="2624285" y="7797949"/>
                </a:lnTo>
                <a:lnTo>
                  <a:pt x="2606154" y="7741136"/>
                </a:lnTo>
                <a:lnTo>
                  <a:pt x="2588482" y="7684523"/>
                </a:lnTo>
                <a:lnTo>
                  <a:pt x="2571264" y="7628109"/>
                </a:lnTo>
                <a:lnTo>
                  <a:pt x="2554497" y="7571894"/>
                </a:lnTo>
                <a:lnTo>
                  <a:pt x="2538174" y="7515875"/>
                </a:lnTo>
                <a:lnTo>
                  <a:pt x="2522292" y="7460053"/>
                </a:lnTo>
                <a:lnTo>
                  <a:pt x="2506846" y="7404426"/>
                </a:lnTo>
                <a:lnTo>
                  <a:pt x="2491831" y="7348993"/>
                </a:lnTo>
                <a:lnTo>
                  <a:pt x="2477242" y="7293752"/>
                </a:lnTo>
                <a:lnTo>
                  <a:pt x="2463075" y="7238704"/>
                </a:lnTo>
                <a:lnTo>
                  <a:pt x="2449325" y="7183847"/>
                </a:lnTo>
                <a:lnTo>
                  <a:pt x="2435986" y="7129180"/>
                </a:lnTo>
                <a:lnTo>
                  <a:pt x="2423056" y="7074702"/>
                </a:lnTo>
                <a:lnTo>
                  <a:pt x="2410528" y="7020411"/>
                </a:lnTo>
                <a:lnTo>
                  <a:pt x="2398398" y="6966308"/>
                </a:lnTo>
                <a:lnTo>
                  <a:pt x="2386662" y="6912390"/>
                </a:lnTo>
                <a:lnTo>
                  <a:pt x="2375314" y="6858657"/>
                </a:lnTo>
                <a:lnTo>
                  <a:pt x="2364350" y="6805108"/>
                </a:lnTo>
                <a:lnTo>
                  <a:pt x="2353765" y="6751741"/>
                </a:lnTo>
                <a:lnTo>
                  <a:pt x="2343555" y="6698557"/>
                </a:lnTo>
                <a:lnTo>
                  <a:pt x="2333715" y="6645553"/>
                </a:lnTo>
                <a:lnTo>
                  <a:pt x="2324240" y="6592728"/>
                </a:lnTo>
                <a:lnTo>
                  <a:pt x="2315125" y="6540082"/>
                </a:lnTo>
                <a:lnTo>
                  <a:pt x="2306366" y="6487614"/>
                </a:lnTo>
                <a:lnTo>
                  <a:pt x="2297958" y="6435322"/>
                </a:lnTo>
                <a:lnTo>
                  <a:pt x="2289897" y="6383206"/>
                </a:lnTo>
                <a:lnTo>
                  <a:pt x="2282176" y="6331265"/>
                </a:lnTo>
                <a:lnTo>
                  <a:pt x="2274793" y="6279496"/>
                </a:lnTo>
                <a:lnTo>
                  <a:pt x="2267742" y="6227900"/>
                </a:lnTo>
                <a:lnTo>
                  <a:pt x="2261018" y="6176476"/>
                </a:lnTo>
                <a:lnTo>
                  <a:pt x="2254617" y="6125222"/>
                </a:lnTo>
                <a:lnTo>
                  <a:pt x="2248535" y="6074137"/>
                </a:lnTo>
                <a:lnTo>
                  <a:pt x="2242765" y="6023221"/>
                </a:lnTo>
                <a:lnTo>
                  <a:pt x="2237304" y="5972472"/>
                </a:lnTo>
                <a:lnTo>
                  <a:pt x="2232147" y="5921889"/>
                </a:lnTo>
                <a:lnTo>
                  <a:pt x="2227289" y="5871471"/>
                </a:lnTo>
                <a:lnTo>
                  <a:pt x="2222726" y="5821218"/>
                </a:lnTo>
                <a:lnTo>
                  <a:pt x="2218453" y="5771128"/>
                </a:lnTo>
                <a:lnTo>
                  <a:pt x="2214464" y="5721200"/>
                </a:lnTo>
                <a:lnTo>
                  <a:pt x="2210756" y="5671433"/>
                </a:lnTo>
                <a:lnTo>
                  <a:pt x="2207324" y="5621826"/>
                </a:lnTo>
                <a:lnTo>
                  <a:pt x="2204162" y="5572378"/>
                </a:lnTo>
                <a:lnTo>
                  <a:pt x="2198633" y="5473955"/>
                </a:lnTo>
                <a:lnTo>
                  <a:pt x="2194132" y="5376156"/>
                </a:lnTo>
                <a:lnTo>
                  <a:pt x="2190620" y="5278972"/>
                </a:lnTo>
                <a:lnTo>
                  <a:pt x="2188061" y="5182396"/>
                </a:lnTo>
                <a:lnTo>
                  <a:pt x="2186415" y="5086419"/>
                </a:lnTo>
                <a:lnTo>
                  <a:pt x="2185647" y="4991033"/>
                </a:lnTo>
                <a:lnTo>
                  <a:pt x="2185717" y="4896229"/>
                </a:lnTo>
                <a:lnTo>
                  <a:pt x="2186589" y="4802000"/>
                </a:lnTo>
                <a:lnTo>
                  <a:pt x="2188224" y="4708337"/>
                </a:lnTo>
                <a:lnTo>
                  <a:pt x="2190586" y="4615231"/>
                </a:lnTo>
                <a:lnTo>
                  <a:pt x="2193636" y="4522676"/>
                </a:lnTo>
                <a:lnTo>
                  <a:pt x="2197336" y="4430662"/>
                </a:lnTo>
                <a:lnTo>
                  <a:pt x="2201650" y="4339181"/>
                </a:lnTo>
                <a:lnTo>
                  <a:pt x="2206539" y="4248225"/>
                </a:lnTo>
                <a:lnTo>
                  <a:pt x="2211966" y="4157785"/>
                </a:lnTo>
                <a:lnTo>
                  <a:pt x="2221032" y="4023077"/>
                </a:lnTo>
                <a:lnTo>
                  <a:pt x="2231096" y="3889485"/>
                </a:lnTo>
                <a:lnTo>
                  <a:pt x="2242031" y="3756981"/>
                </a:lnTo>
                <a:lnTo>
                  <a:pt x="2257746" y="3581954"/>
                </a:lnTo>
                <a:lnTo>
                  <a:pt x="2278790" y="3365722"/>
                </a:lnTo>
                <a:lnTo>
                  <a:pt x="2367152" y="2526647"/>
                </a:lnTo>
                <a:lnTo>
                  <a:pt x="2387346" y="2322699"/>
                </a:lnTo>
                <a:lnTo>
                  <a:pt x="2402135" y="2161037"/>
                </a:lnTo>
                <a:lnTo>
                  <a:pt x="2412234" y="2040621"/>
                </a:lnTo>
                <a:lnTo>
                  <a:pt x="2421338" y="1920885"/>
                </a:lnTo>
                <a:lnTo>
                  <a:pt x="2426794" y="1841425"/>
                </a:lnTo>
                <a:lnTo>
                  <a:pt x="2431713" y="1762248"/>
                </a:lnTo>
                <a:lnTo>
                  <a:pt x="2436059" y="1683344"/>
                </a:lnTo>
                <a:lnTo>
                  <a:pt x="2439795" y="1604705"/>
                </a:lnTo>
                <a:lnTo>
                  <a:pt x="2442881" y="1526323"/>
                </a:lnTo>
                <a:lnTo>
                  <a:pt x="2445282" y="1448191"/>
                </a:lnTo>
                <a:lnTo>
                  <a:pt x="2446958" y="1370298"/>
                </a:lnTo>
                <a:lnTo>
                  <a:pt x="2447873" y="1292639"/>
                </a:lnTo>
                <a:lnTo>
                  <a:pt x="2447988" y="1215203"/>
                </a:lnTo>
                <a:lnTo>
                  <a:pt x="2447266" y="1137984"/>
                </a:lnTo>
                <a:lnTo>
                  <a:pt x="2445670" y="1060972"/>
                </a:lnTo>
                <a:lnTo>
                  <a:pt x="2443162" y="984160"/>
                </a:lnTo>
                <a:lnTo>
                  <a:pt x="2439703" y="907538"/>
                </a:lnTo>
                <a:lnTo>
                  <a:pt x="2435257" y="831100"/>
                </a:lnTo>
                <a:lnTo>
                  <a:pt x="2432652" y="792947"/>
                </a:lnTo>
                <a:lnTo>
                  <a:pt x="2429786" y="754837"/>
                </a:lnTo>
                <a:lnTo>
                  <a:pt x="2426654" y="716768"/>
                </a:lnTo>
                <a:lnTo>
                  <a:pt x="2423252" y="678740"/>
                </a:lnTo>
                <a:lnTo>
                  <a:pt x="2419574" y="640751"/>
                </a:lnTo>
                <a:lnTo>
                  <a:pt x="2415617" y="602801"/>
                </a:lnTo>
                <a:lnTo>
                  <a:pt x="2411375" y="564888"/>
                </a:lnTo>
                <a:lnTo>
                  <a:pt x="2406843" y="527012"/>
                </a:lnTo>
                <a:lnTo>
                  <a:pt x="2402018" y="489172"/>
                </a:lnTo>
                <a:lnTo>
                  <a:pt x="2396894" y="451365"/>
                </a:lnTo>
                <a:lnTo>
                  <a:pt x="2391467" y="413592"/>
                </a:lnTo>
                <a:lnTo>
                  <a:pt x="2385732" y="375852"/>
                </a:lnTo>
                <a:lnTo>
                  <a:pt x="2379683" y="338143"/>
                </a:lnTo>
                <a:lnTo>
                  <a:pt x="2373318" y="300464"/>
                </a:lnTo>
                <a:lnTo>
                  <a:pt x="2366630" y="262814"/>
                </a:lnTo>
                <a:lnTo>
                  <a:pt x="2359615" y="225193"/>
                </a:lnTo>
                <a:lnTo>
                  <a:pt x="2352268" y="187599"/>
                </a:lnTo>
                <a:lnTo>
                  <a:pt x="2344585" y="150031"/>
                </a:lnTo>
                <a:lnTo>
                  <a:pt x="2336562" y="112488"/>
                </a:lnTo>
                <a:lnTo>
                  <a:pt x="2328192" y="74969"/>
                </a:lnTo>
                <a:lnTo>
                  <a:pt x="2319472" y="37473"/>
                </a:lnTo>
                <a:lnTo>
                  <a:pt x="2310396" y="0"/>
                </a:lnTo>
                <a:close/>
              </a:path>
            </a:pathLst>
          </a:custGeom>
          <a:solidFill>
            <a:srgbClr val="CCDDE7"/>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dirty="0"/>
          </a:p>
        </p:txBody>
      </p:sp>
      <p:sp>
        <p:nvSpPr>
          <p:cNvPr id="34" name="object 34"/>
          <p:cNvSpPr txBox="1">
            <a:spLocks noGrp="1"/>
          </p:cNvSpPr>
          <p:nvPr>
            <p:ph type="title"/>
          </p:nvPr>
        </p:nvSpPr>
        <p:spPr>
          <a:xfrm>
            <a:off x="3590636" y="645119"/>
            <a:ext cx="11049000" cy="2028761"/>
          </a:xfrm>
          <a:prstGeom prst="rect">
            <a:avLst/>
          </a:prstGeom>
        </p:spPr>
        <p:txBody>
          <a:bodyPr vert="horz" wrap="square" lIns="0" tIns="12700" rIns="0" bIns="0" rtlCol="0">
            <a:spAutoFit/>
          </a:bodyPr>
          <a:lstStyle/>
          <a:p>
            <a:pPr algn="ctr"/>
            <a:r>
              <a:rPr lang="ru-RU" sz="2500" b="1" dirty="0" smtClean="0">
                <a:solidFill>
                  <a:schemeClr val="accent1">
                    <a:lumMod val="50000"/>
                  </a:schemeClr>
                </a:solidFill>
              </a:rPr>
              <a:t>Афиша </a:t>
            </a:r>
            <a:r>
              <a:rPr lang="ru-RU" sz="2500" b="1" dirty="0">
                <a:solidFill>
                  <a:schemeClr val="accent1">
                    <a:lumMod val="50000"/>
                  </a:schemeClr>
                </a:solidFill>
              </a:rPr>
              <a:t>мероприятий </a:t>
            </a:r>
            <a:r>
              <a:rPr lang="ru-RU" sz="2500" dirty="0">
                <a:solidFill>
                  <a:schemeClr val="accent1">
                    <a:lumMod val="50000"/>
                  </a:schemeClr>
                </a:solidFill>
              </a:rPr>
              <a:t/>
            </a:r>
            <a:br>
              <a:rPr lang="ru-RU" sz="2500" dirty="0">
                <a:solidFill>
                  <a:schemeClr val="accent1">
                    <a:lumMod val="50000"/>
                  </a:schemeClr>
                </a:solidFill>
              </a:rPr>
            </a:br>
            <a:r>
              <a:rPr lang="ru-RU" sz="2500" b="1" dirty="0">
                <a:solidFill>
                  <a:schemeClr val="accent1">
                    <a:lumMod val="50000"/>
                  </a:schemeClr>
                </a:solidFill>
              </a:rPr>
              <a:t>в Центре общения старшего поколения </a:t>
            </a:r>
            <a:r>
              <a:rPr lang="ru-RU" sz="2500" dirty="0">
                <a:solidFill>
                  <a:schemeClr val="accent1">
                    <a:lumMod val="50000"/>
                  </a:schemeClr>
                </a:solidFill>
              </a:rPr>
              <a:t/>
            </a:r>
            <a:br>
              <a:rPr lang="ru-RU" sz="2500" dirty="0">
                <a:solidFill>
                  <a:schemeClr val="accent1">
                    <a:lumMod val="50000"/>
                  </a:schemeClr>
                </a:solidFill>
              </a:rPr>
            </a:br>
            <a:r>
              <a:rPr lang="ru-RU" sz="2500" b="1" dirty="0">
                <a:solidFill>
                  <a:schemeClr val="accent1">
                    <a:lumMod val="50000"/>
                  </a:schemeClr>
                </a:solidFill>
              </a:rPr>
              <a:t>в Клиентской службе </a:t>
            </a:r>
            <a:r>
              <a:rPr lang="ru-RU" sz="2500" b="1" dirty="0" smtClean="0">
                <a:solidFill>
                  <a:schemeClr val="accent1">
                    <a:lumMod val="50000"/>
                  </a:schemeClr>
                </a:solidFill>
              </a:rPr>
              <a:t>пгт. Красная Яруга ОСФР </a:t>
            </a:r>
            <a:br>
              <a:rPr lang="ru-RU" sz="2500" b="1" dirty="0" smtClean="0">
                <a:solidFill>
                  <a:schemeClr val="accent1">
                    <a:lumMod val="50000"/>
                  </a:schemeClr>
                </a:solidFill>
              </a:rPr>
            </a:br>
            <a:r>
              <a:rPr lang="ru-RU" sz="2500" b="1" dirty="0" smtClean="0">
                <a:solidFill>
                  <a:schemeClr val="accent1">
                    <a:lumMod val="50000"/>
                  </a:schemeClr>
                </a:solidFill>
              </a:rPr>
              <a:t>по </a:t>
            </a:r>
            <a:r>
              <a:rPr lang="ru-RU" sz="2500" b="1" dirty="0">
                <a:solidFill>
                  <a:schemeClr val="accent1">
                    <a:lumMod val="50000"/>
                  </a:schemeClr>
                </a:solidFill>
              </a:rPr>
              <a:t>Белгородской </a:t>
            </a:r>
            <a:r>
              <a:rPr lang="ru-RU" sz="2500" b="1" dirty="0" smtClean="0">
                <a:solidFill>
                  <a:schemeClr val="accent1">
                    <a:lumMod val="50000"/>
                  </a:schemeClr>
                </a:solidFill>
              </a:rPr>
              <a:t>области</a:t>
            </a:r>
            <a:r>
              <a:rPr lang="ru-RU" sz="2500" dirty="0">
                <a:solidFill>
                  <a:schemeClr val="accent1">
                    <a:lumMod val="50000"/>
                  </a:schemeClr>
                </a:solidFill>
              </a:rPr>
              <a:t> </a:t>
            </a:r>
            <a:r>
              <a:rPr lang="ru-RU" sz="2500" b="1" dirty="0" smtClean="0">
                <a:solidFill>
                  <a:schemeClr val="accent1">
                    <a:lumMod val="50000"/>
                  </a:schemeClr>
                </a:solidFill>
              </a:rPr>
              <a:t>на ноябрь </a:t>
            </a:r>
            <a:r>
              <a:rPr lang="ru-RU" sz="2500" b="1" dirty="0">
                <a:solidFill>
                  <a:schemeClr val="accent1">
                    <a:lumMod val="50000"/>
                  </a:schemeClr>
                </a:solidFill>
              </a:rPr>
              <a:t>2023 года </a:t>
            </a:r>
            <a:r>
              <a:rPr lang="ru-RU" sz="2800" dirty="0">
                <a:solidFill>
                  <a:schemeClr val="accent1">
                    <a:lumMod val="50000"/>
                  </a:schemeClr>
                </a:solidFill>
              </a:rPr>
              <a:t/>
            </a:r>
            <a:br>
              <a:rPr lang="ru-RU" sz="2800" dirty="0">
                <a:solidFill>
                  <a:schemeClr val="accent1">
                    <a:lumMod val="50000"/>
                  </a:schemeClr>
                </a:solidFill>
              </a:rPr>
            </a:br>
            <a:endParaRPr sz="2800" spc="-100" dirty="0">
              <a:solidFill>
                <a:schemeClr val="accent1">
                  <a:lumMod val="50000"/>
                </a:schemeClr>
              </a:solidFill>
              <a:latin typeface="Calibri-Light"/>
              <a:cs typeface="Calibri-Light"/>
            </a:endParaRPr>
          </a:p>
        </p:txBody>
      </p:sp>
      <p:pic>
        <p:nvPicPr>
          <p:cNvPr id="73" name="object 4">
            <a:extLst>
              <a:ext uri="{FF2B5EF4-FFF2-40B4-BE49-F238E27FC236}">
                <a16:creationId xmlns="" xmlns:a16="http://schemas.microsoft.com/office/drawing/2014/main" id="{6588F54A-E23E-FF49-838F-55CC2FDE64DE}"/>
              </a:ext>
            </a:extLst>
          </p:cNvPr>
          <p:cNvPicPr/>
          <p:nvPr/>
        </p:nvPicPr>
        <p:blipFill>
          <a:blip r:embed="rId2" cstate="print"/>
          <a:stretch>
            <a:fillRect/>
          </a:stretch>
        </p:blipFill>
        <p:spPr>
          <a:xfrm>
            <a:off x="1680805" y="143827"/>
            <a:ext cx="732195" cy="8858650"/>
          </a:xfrm>
          <a:prstGeom prst="rect">
            <a:avLst/>
          </a:prstGeom>
        </p:spPr>
      </p:pic>
      <p:grpSp>
        <p:nvGrpSpPr>
          <p:cNvPr id="74" name="Group 73">
            <a:extLst>
              <a:ext uri="{FF2B5EF4-FFF2-40B4-BE49-F238E27FC236}">
                <a16:creationId xmlns="" xmlns:a16="http://schemas.microsoft.com/office/drawing/2014/main" id="{20F5D676-E236-D84F-AE2F-D718B81E0C87}"/>
              </a:ext>
            </a:extLst>
          </p:cNvPr>
          <p:cNvGrpSpPr/>
          <p:nvPr/>
        </p:nvGrpSpPr>
        <p:grpSpPr>
          <a:xfrm>
            <a:off x="537515" y="349062"/>
            <a:ext cx="967919" cy="1310438"/>
            <a:chOff x="634994" y="7556702"/>
            <a:chExt cx="914452" cy="1075534"/>
          </a:xfrm>
        </p:grpSpPr>
        <p:pic>
          <p:nvPicPr>
            <p:cNvPr id="75" name="object 5">
              <a:extLst>
                <a:ext uri="{FF2B5EF4-FFF2-40B4-BE49-F238E27FC236}">
                  <a16:creationId xmlns="" xmlns:a16="http://schemas.microsoft.com/office/drawing/2014/main" id="{8AE9C3F9-595E-1C4E-99E9-7C93D66F0E7A}"/>
                </a:ext>
              </a:extLst>
            </p:cNvPr>
            <p:cNvPicPr/>
            <p:nvPr/>
          </p:nvPicPr>
          <p:blipFill>
            <a:blip r:embed="rId3" cstate="print"/>
            <a:stretch>
              <a:fillRect/>
            </a:stretch>
          </p:blipFill>
          <p:spPr>
            <a:xfrm>
              <a:off x="637218" y="8429396"/>
              <a:ext cx="163266" cy="78676"/>
            </a:xfrm>
            <a:prstGeom prst="rect">
              <a:avLst/>
            </a:prstGeom>
          </p:spPr>
        </p:pic>
        <p:pic>
          <p:nvPicPr>
            <p:cNvPr id="76" name="object 6">
              <a:extLst>
                <a:ext uri="{FF2B5EF4-FFF2-40B4-BE49-F238E27FC236}">
                  <a16:creationId xmlns="" xmlns:a16="http://schemas.microsoft.com/office/drawing/2014/main" id="{472D9660-E25E-174D-8E49-E08660851B7F}"/>
                </a:ext>
              </a:extLst>
            </p:cNvPr>
            <p:cNvPicPr/>
            <p:nvPr/>
          </p:nvPicPr>
          <p:blipFill>
            <a:blip r:embed="rId4" cstate="print"/>
            <a:stretch>
              <a:fillRect/>
            </a:stretch>
          </p:blipFill>
          <p:spPr>
            <a:xfrm>
              <a:off x="822641" y="8430279"/>
              <a:ext cx="341118" cy="89959"/>
            </a:xfrm>
            <a:prstGeom prst="rect">
              <a:avLst/>
            </a:prstGeom>
          </p:spPr>
        </p:pic>
        <p:sp>
          <p:nvSpPr>
            <p:cNvPr id="77" name="object 7">
              <a:extLst>
                <a:ext uri="{FF2B5EF4-FFF2-40B4-BE49-F238E27FC236}">
                  <a16:creationId xmlns="" xmlns:a16="http://schemas.microsoft.com/office/drawing/2014/main" id="{E385B0AA-9606-004C-91FF-291BD32CC62D}"/>
                </a:ext>
              </a:extLst>
            </p:cNvPr>
            <p:cNvSpPr/>
            <p:nvPr/>
          </p:nvSpPr>
          <p:spPr>
            <a:xfrm>
              <a:off x="1192096" y="8430277"/>
              <a:ext cx="62230" cy="77470"/>
            </a:xfrm>
            <a:custGeom>
              <a:avLst/>
              <a:gdLst/>
              <a:ahLst/>
              <a:cxnLst/>
              <a:rect l="l" t="t" r="r" b="b"/>
              <a:pathLst>
                <a:path w="62230" h="77470">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70">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dirty="0"/>
            </a:p>
          </p:txBody>
        </p:sp>
        <p:pic>
          <p:nvPicPr>
            <p:cNvPr id="78" name="object 8">
              <a:extLst>
                <a:ext uri="{FF2B5EF4-FFF2-40B4-BE49-F238E27FC236}">
                  <a16:creationId xmlns="" xmlns:a16="http://schemas.microsoft.com/office/drawing/2014/main" id="{F9DDD202-1689-9345-941F-9329EC81CF2D}"/>
                </a:ext>
              </a:extLst>
            </p:cNvPr>
            <p:cNvPicPr/>
            <p:nvPr/>
          </p:nvPicPr>
          <p:blipFill>
            <a:blip r:embed="rId5" cstate="print"/>
            <a:stretch>
              <a:fillRect/>
            </a:stretch>
          </p:blipFill>
          <p:spPr>
            <a:xfrm>
              <a:off x="1274796" y="8430279"/>
              <a:ext cx="66154" cy="76911"/>
            </a:xfrm>
            <a:prstGeom prst="rect">
              <a:avLst/>
            </a:prstGeom>
          </p:spPr>
        </p:pic>
        <p:pic>
          <p:nvPicPr>
            <p:cNvPr id="79" name="object 9">
              <a:extLst>
                <a:ext uri="{FF2B5EF4-FFF2-40B4-BE49-F238E27FC236}">
                  <a16:creationId xmlns="" xmlns:a16="http://schemas.microsoft.com/office/drawing/2014/main" id="{E6D90ABF-E531-2C44-A07D-FB7A025D54AE}"/>
                </a:ext>
              </a:extLst>
            </p:cNvPr>
            <p:cNvPicPr/>
            <p:nvPr/>
          </p:nvPicPr>
          <p:blipFill>
            <a:blip r:embed="rId6" cstate="print"/>
            <a:stretch>
              <a:fillRect/>
            </a:stretch>
          </p:blipFill>
          <p:spPr>
            <a:xfrm>
              <a:off x="1369272" y="8430277"/>
              <a:ext cx="85153" cy="76923"/>
            </a:xfrm>
            <a:prstGeom prst="rect">
              <a:avLst/>
            </a:prstGeom>
          </p:spPr>
        </p:pic>
        <p:sp>
          <p:nvSpPr>
            <p:cNvPr id="80" name="object 10">
              <a:extLst>
                <a:ext uri="{FF2B5EF4-FFF2-40B4-BE49-F238E27FC236}">
                  <a16:creationId xmlns="" xmlns:a16="http://schemas.microsoft.com/office/drawing/2014/main" id="{9AC239B6-FFFB-6B45-BCBC-C4761EE0E4A2}"/>
                </a:ext>
              </a:extLst>
            </p:cNvPr>
            <p:cNvSpPr/>
            <p:nvPr/>
          </p:nvSpPr>
          <p:spPr>
            <a:xfrm>
              <a:off x="1482771" y="8430279"/>
              <a:ext cx="66675" cy="77470"/>
            </a:xfrm>
            <a:custGeom>
              <a:avLst/>
              <a:gdLst/>
              <a:ahLst/>
              <a:cxnLst/>
              <a:rect l="l" t="t" r="r" b="b"/>
              <a:pathLst>
                <a:path w="66675" h="77470">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dirty="0"/>
            </a:p>
          </p:txBody>
        </p:sp>
        <p:pic>
          <p:nvPicPr>
            <p:cNvPr id="81" name="object 11">
              <a:extLst>
                <a:ext uri="{FF2B5EF4-FFF2-40B4-BE49-F238E27FC236}">
                  <a16:creationId xmlns="" xmlns:a16="http://schemas.microsoft.com/office/drawing/2014/main" id="{BB8DA70F-8086-BE4A-88B0-C54D4509D3EB}"/>
                </a:ext>
              </a:extLst>
            </p:cNvPr>
            <p:cNvPicPr/>
            <p:nvPr/>
          </p:nvPicPr>
          <p:blipFill>
            <a:blip r:embed="rId7" cstate="print"/>
            <a:stretch>
              <a:fillRect/>
            </a:stretch>
          </p:blipFill>
          <p:spPr>
            <a:xfrm>
              <a:off x="634994" y="8541165"/>
              <a:ext cx="188554" cy="82626"/>
            </a:xfrm>
            <a:prstGeom prst="rect">
              <a:avLst/>
            </a:prstGeom>
          </p:spPr>
        </p:pic>
        <p:pic>
          <p:nvPicPr>
            <p:cNvPr id="82" name="object 12">
              <a:extLst>
                <a:ext uri="{FF2B5EF4-FFF2-40B4-BE49-F238E27FC236}">
                  <a16:creationId xmlns="" xmlns:a16="http://schemas.microsoft.com/office/drawing/2014/main" id="{F61F53E2-53C6-4646-9298-ADD052CAC6D5}"/>
                </a:ext>
              </a:extLst>
            </p:cNvPr>
            <p:cNvPicPr/>
            <p:nvPr/>
          </p:nvPicPr>
          <p:blipFill>
            <a:blip r:embed="rId8" cstate="print"/>
            <a:stretch>
              <a:fillRect/>
            </a:stretch>
          </p:blipFill>
          <p:spPr>
            <a:xfrm>
              <a:off x="845724" y="8544010"/>
              <a:ext cx="164275" cy="88226"/>
            </a:xfrm>
            <a:prstGeom prst="rect">
              <a:avLst/>
            </a:prstGeom>
          </p:spPr>
        </p:pic>
        <p:pic>
          <p:nvPicPr>
            <p:cNvPr id="83" name="object 13">
              <a:extLst>
                <a:ext uri="{FF2B5EF4-FFF2-40B4-BE49-F238E27FC236}">
                  <a16:creationId xmlns="" xmlns:a16="http://schemas.microsoft.com/office/drawing/2014/main" id="{5AECEDBD-41AD-144E-8C65-85EE44130273}"/>
                </a:ext>
              </a:extLst>
            </p:cNvPr>
            <p:cNvPicPr/>
            <p:nvPr/>
          </p:nvPicPr>
          <p:blipFill>
            <a:blip r:embed="rId9" cstate="print"/>
            <a:stretch>
              <a:fillRect/>
            </a:stretch>
          </p:blipFill>
          <p:spPr>
            <a:xfrm>
              <a:off x="1057757" y="8543142"/>
              <a:ext cx="319289" cy="78663"/>
            </a:xfrm>
            <a:prstGeom prst="rect">
              <a:avLst/>
            </a:prstGeom>
          </p:spPr>
        </p:pic>
        <p:pic>
          <p:nvPicPr>
            <p:cNvPr id="84" name="object 14">
              <a:extLst>
                <a:ext uri="{FF2B5EF4-FFF2-40B4-BE49-F238E27FC236}">
                  <a16:creationId xmlns="" xmlns:a16="http://schemas.microsoft.com/office/drawing/2014/main" id="{96D31B5A-667A-4245-8476-B3B7636CD2C8}"/>
                </a:ext>
              </a:extLst>
            </p:cNvPr>
            <p:cNvPicPr/>
            <p:nvPr/>
          </p:nvPicPr>
          <p:blipFill>
            <a:blip r:embed="rId10" cstate="print"/>
            <a:stretch>
              <a:fillRect/>
            </a:stretch>
          </p:blipFill>
          <p:spPr>
            <a:xfrm>
              <a:off x="1396605" y="8544012"/>
              <a:ext cx="66471" cy="76911"/>
            </a:xfrm>
            <a:prstGeom prst="rect">
              <a:avLst/>
            </a:prstGeom>
          </p:spPr>
        </p:pic>
        <p:pic>
          <p:nvPicPr>
            <p:cNvPr id="85" name="object 15">
              <a:extLst>
                <a:ext uri="{FF2B5EF4-FFF2-40B4-BE49-F238E27FC236}">
                  <a16:creationId xmlns="" xmlns:a16="http://schemas.microsoft.com/office/drawing/2014/main" id="{64F59B50-F07B-C04F-BAAF-361C208FEA8A}"/>
                </a:ext>
              </a:extLst>
            </p:cNvPr>
            <p:cNvPicPr/>
            <p:nvPr/>
          </p:nvPicPr>
          <p:blipFill>
            <a:blip r:embed="rId11" cstate="print"/>
            <a:stretch>
              <a:fillRect/>
            </a:stretch>
          </p:blipFill>
          <p:spPr>
            <a:xfrm>
              <a:off x="1482771" y="8544012"/>
              <a:ext cx="66471" cy="76911"/>
            </a:xfrm>
            <a:prstGeom prst="rect">
              <a:avLst/>
            </a:prstGeom>
          </p:spPr>
        </p:pic>
        <p:sp>
          <p:nvSpPr>
            <p:cNvPr id="86" name="object 16">
              <a:extLst>
                <a:ext uri="{FF2B5EF4-FFF2-40B4-BE49-F238E27FC236}">
                  <a16:creationId xmlns="" xmlns:a16="http://schemas.microsoft.com/office/drawing/2014/main" id="{8F34719E-BCE0-E94F-8BF1-3A09A326921C}"/>
                </a:ext>
              </a:extLst>
            </p:cNvPr>
            <p:cNvSpPr/>
            <p:nvPr/>
          </p:nvSpPr>
          <p:spPr>
            <a:xfrm>
              <a:off x="1489430" y="8408555"/>
              <a:ext cx="54610" cy="8255"/>
            </a:xfrm>
            <a:custGeom>
              <a:avLst/>
              <a:gdLst/>
              <a:ahLst/>
              <a:cxnLst/>
              <a:rect l="l" t="t" r="r" b="b"/>
              <a:pathLst>
                <a:path w="54609" h="8254">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dirty="0"/>
            </a:p>
          </p:txBody>
        </p:sp>
        <p:pic>
          <p:nvPicPr>
            <p:cNvPr id="87" name="object 17">
              <a:extLst>
                <a:ext uri="{FF2B5EF4-FFF2-40B4-BE49-F238E27FC236}">
                  <a16:creationId xmlns="" xmlns:a16="http://schemas.microsoft.com/office/drawing/2014/main" id="{96558440-5DFC-094A-927A-EC7068203E50}"/>
                </a:ext>
              </a:extLst>
            </p:cNvPr>
            <p:cNvPicPr/>
            <p:nvPr/>
          </p:nvPicPr>
          <p:blipFill>
            <a:blip r:embed="rId12" cstate="print"/>
            <a:stretch>
              <a:fillRect/>
            </a:stretch>
          </p:blipFill>
          <p:spPr>
            <a:xfrm>
              <a:off x="644093" y="7556702"/>
              <a:ext cx="895848" cy="769188"/>
            </a:xfrm>
            <a:prstGeom prst="rect">
              <a:avLst/>
            </a:prstGeom>
          </p:spPr>
        </p:pic>
      </p:grpSp>
      <p:graphicFrame>
        <p:nvGraphicFramePr>
          <p:cNvPr id="3" name="Таблица 2"/>
          <p:cNvGraphicFramePr>
            <a:graphicFrameLocks noGrp="1"/>
          </p:cNvGraphicFramePr>
          <p:nvPr>
            <p:extLst>
              <p:ext uri="{D42A27DB-BD31-4B8C-83A1-F6EECF244321}">
                <p14:modId xmlns:p14="http://schemas.microsoft.com/office/powerpoint/2010/main" val="3139395619"/>
              </p:ext>
            </p:extLst>
          </p:nvPr>
        </p:nvGraphicFramePr>
        <p:xfrm>
          <a:off x="3098800" y="3352800"/>
          <a:ext cx="11963400" cy="2331720"/>
        </p:xfrm>
        <a:graphic>
          <a:graphicData uri="http://schemas.openxmlformats.org/drawingml/2006/table">
            <a:tbl>
              <a:tblPr firstRow="1" bandRow="1">
                <a:tableStyleId>{69CF1AB2-1976-4502-BF36-3FF5EA218861}</a:tableStyleId>
              </a:tblPr>
              <a:tblGrid>
                <a:gridCol w="2330532"/>
                <a:gridCol w="9632868"/>
              </a:tblGrid>
              <a:tr h="1143000">
                <a:tc>
                  <a:txBody>
                    <a:bodyPr/>
                    <a:lstStyle/>
                    <a:p>
                      <a:endParaRPr lang="ru-RU" dirty="0" smtClean="0"/>
                    </a:p>
                  </a:txBody>
                  <a:tcPr/>
                </a:tc>
                <a:tc>
                  <a:txBody>
                    <a:bodyPr/>
                    <a:lstStyle/>
                    <a:p>
                      <a:endParaRPr lang="ru-RU" dirty="0"/>
                    </a:p>
                  </a:txBody>
                  <a:tcPr/>
                </a:tc>
              </a:tr>
              <a:tr h="1188720">
                <a:tc>
                  <a:txBody>
                    <a:bodyPr/>
                    <a:lstStyle/>
                    <a:p>
                      <a:endParaRPr lang="ru-RU" dirty="0"/>
                    </a:p>
                  </a:txBody>
                  <a:tcPr/>
                </a:tc>
                <a:tc>
                  <a:txBody>
                    <a:bodyPr/>
                    <a:lstStyle/>
                    <a:p>
                      <a:endParaRPr lang="ru-RU" dirty="0"/>
                    </a:p>
                  </a:txBody>
                  <a:tcPr/>
                </a:tc>
              </a:tr>
            </a:tbl>
          </a:graphicData>
        </a:graphic>
      </p:graphicFrame>
      <p:sp>
        <p:nvSpPr>
          <p:cNvPr id="90" name="object 34"/>
          <p:cNvSpPr txBox="1">
            <a:spLocks/>
          </p:cNvSpPr>
          <p:nvPr/>
        </p:nvSpPr>
        <p:spPr>
          <a:xfrm>
            <a:off x="2794000" y="4298432"/>
            <a:ext cx="2895600" cy="443711"/>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endParaRPr lang="ru-RU" sz="2800" spc="-100" dirty="0">
              <a:latin typeface="Calibri-Light"/>
              <a:cs typeface="Calibri-Light"/>
            </a:endParaRPr>
          </a:p>
        </p:txBody>
      </p:sp>
      <p:sp>
        <p:nvSpPr>
          <p:cNvPr id="91" name="object 34"/>
          <p:cNvSpPr txBox="1">
            <a:spLocks/>
          </p:cNvSpPr>
          <p:nvPr/>
        </p:nvSpPr>
        <p:spPr>
          <a:xfrm>
            <a:off x="3860800" y="349062"/>
            <a:ext cx="11049000" cy="874598"/>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800" dirty="0" smtClean="0"/>
              <a:t/>
            </a:r>
            <a:br>
              <a:rPr lang="ru-RU" sz="2800" dirty="0" smtClean="0"/>
            </a:br>
            <a:endParaRPr lang="ru-RU" sz="2800" spc="-100" dirty="0">
              <a:latin typeface="Calibri-Light"/>
              <a:cs typeface="Calibri-Light"/>
            </a:endParaRPr>
          </a:p>
        </p:txBody>
      </p:sp>
      <p:sp>
        <p:nvSpPr>
          <p:cNvPr id="92" name="object 34"/>
          <p:cNvSpPr txBox="1">
            <a:spLocks/>
          </p:cNvSpPr>
          <p:nvPr/>
        </p:nvSpPr>
        <p:spPr>
          <a:xfrm>
            <a:off x="3459018" y="3545002"/>
            <a:ext cx="1565564" cy="628377"/>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000" b="1" dirty="0" smtClean="0">
                <a:solidFill>
                  <a:schemeClr val="tx2">
                    <a:lumMod val="75000"/>
                  </a:schemeClr>
                </a:solidFill>
              </a:rPr>
              <a:t>  14.11.2023</a:t>
            </a:r>
            <a:endParaRPr lang="ru-RU" sz="2000" b="1" dirty="0">
              <a:solidFill>
                <a:schemeClr val="tx2">
                  <a:lumMod val="75000"/>
                </a:schemeClr>
              </a:solidFill>
            </a:endParaRPr>
          </a:p>
          <a:p>
            <a:pPr algn="ctr"/>
            <a:r>
              <a:rPr lang="ru-RU" sz="2000" dirty="0" smtClean="0">
                <a:solidFill>
                  <a:schemeClr val="tx2">
                    <a:lumMod val="75000"/>
                  </a:schemeClr>
                </a:solidFill>
              </a:rPr>
              <a:t>11:00-15:00</a:t>
            </a:r>
            <a:endParaRPr lang="ru-RU" sz="2000" dirty="0">
              <a:solidFill>
                <a:schemeClr val="tx2">
                  <a:lumMod val="75000"/>
                </a:schemeClr>
              </a:solidFill>
            </a:endParaRPr>
          </a:p>
        </p:txBody>
      </p:sp>
      <p:sp>
        <p:nvSpPr>
          <p:cNvPr id="93" name="object 34"/>
          <p:cNvSpPr txBox="1">
            <a:spLocks/>
          </p:cNvSpPr>
          <p:nvPr/>
        </p:nvSpPr>
        <p:spPr>
          <a:xfrm>
            <a:off x="5700486" y="3434657"/>
            <a:ext cx="9056914" cy="936154"/>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000" dirty="0">
                <a:solidFill>
                  <a:schemeClr val="tx2">
                    <a:lumMod val="75000"/>
                  </a:schemeClr>
                </a:solidFill>
              </a:rPr>
              <a:t>Проведение мероприятия в связи с празднование престольного праздника в честь Бессеребреников Косьмы и Дамиана, участие в районной ярмарке. </a:t>
            </a:r>
          </a:p>
          <a:p>
            <a:r>
              <a:rPr lang="ru-RU" sz="2000" dirty="0">
                <a:solidFill>
                  <a:schemeClr val="tx2">
                    <a:lumMod val="75000"/>
                  </a:schemeClr>
                </a:solidFill>
              </a:rPr>
              <a:t>Награждение победителей, </a:t>
            </a:r>
            <a:r>
              <a:rPr lang="ru-RU" sz="2000" dirty="0" smtClean="0">
                <a:solidFill>
                  <a:schemeClr val="tx2">
                    <a:lumMod val="75000"/>
                  </a:schemeClr>
                </a:solidFill>
              </a:rPr>
              <a:t>чаепитие</a:t>
            </a:r>
            <a:endParaRPr lang="ru-RU" sz="2000" dirty="0">
              <a:solidFill>
                <a:schemeClr val="tx2">
                  <a:lumMod val="75000"/>
                </a:schemeClr>
              </a:solidFill>
            </a:endParaRPr>
          </a:p>
        </p:txBody>
      </p:sp>
      <p:sp>
        <p:nvSpPr>
          <p:cNvPr id="94" name="object 34"/>
          <p:cNvSpPr txBox="1">
            <a:spLocks/>
          </p:cNvSpPr>
          <p:nvPr/>
        </p:nvSpPr>
        <p:spPr>
          <a:xfrm>
            <a:off x="3306618" y="4731598"/>
            <a:ext cx="1870364" cy="628377"/>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000" b="1" dirty="0" smtClean="0">
                <a:solidFill>
                  <a:schemeClr val="tx2">
                    <a:lumMod val="75000"/>
                  </a:schemeClr>
                </a:solidFill>
              </a:rPr>
              <a:t>23.11.2023</a:t>
            </a:r>
          </a:p>
          <a:p>
            <a:pPr algn="ctr"/>
            <a:r>
              <a:rPr lang="ru-RU" sz="2000" dirty="0" smtClean="0">
                <a:solidFill>
                  <a:schemeClr val="tx2">
                    <a:lumMod val="75000"/>
                  </a:schemeClr>
                </a:solidFill>
              </a:rPr>
              <a:t>11:00-13:00</a:t>
            </a:r>
          </a:p>
        </p:txBody>
      </p:sp>
      <p:sp>
        <p:nvSpPr>
          <p:cNvPr id="95" name="object 34"/>
          <p:cNvSpPr txBox="1">
            <a:spLocks/>
          </p:cNvSpPr>
          <p:nvPr/>
        </p:nvSpPr>
        <p:spPr>
          <a:xfrm>
            <a:off x="5689600" y="4577710"/>
            <a:ext cx="8696960" cy="936154"/>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000" dirty="0">
                <a:solidFill>
                  <a:schemeClr val="tx2">
                    <a:lumMod val="75000"/>
                  </a:schemeClr>
                </a:solidFill>
              </a:rPr>
              <a:t>Расширенное заседание  районного совета ветеранов, общества  инвалидов, союза пенсионеров. </a:t>
            </a:r>
          </a:p>
          <a:p>
            <a:r>
              <a:rPr lang="ru-RU" sz="2000" dirty="0">
                <a:solidFill>
                  <a:schemeClr val="tx2">
                    <a:lumMod val="75000"/>
                  </a:schemeClr>
                </a:solidFill>
              </a:rPr>
              <a:t>Чествование активистов, </a:t>
            </a:r>
            <a:r>
              <a:rPr lang="ru-RU" sz="2000" dirty="0" smtClean="0">
                <a:solidFill>
                  <a:schemeClr val="tx2">
                    <a:lumMod val="75000"/>
                  </a:schemeClr>
                </a:solidFill>
              </a:rPr>
              <a:t>чаепитие</a:t>
            </a:r>
            <a:endParaRPr lang="ru-RU" sz="2000" dirty="0">
              <a:solidFill>
                <a:schemeClr val="tx2">
                  <a:lumMod val="75000"/>
                </a:schemeClr>
              </a:solidFill>
            </a:endParaRPr>
          </a:p>
        </p:txBody>
      </p:sp>
      <p:sp>
        <p:nvSpPr>
          <p:cNvPr id="105" name="object 34"/>
          <p:cNvSpPr txBox="1">
            <a:spLocks/>
          </p:cNvSpPr>
          <p:nvPr/>
        </p:nvSpPr>
        <p:spPr>
          <a:xfrm>
            <a:off x="5384800" y="7661290"/>
            <a:ext cx="9952685" cy="720710"/>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200" b="1" dirty="0" smtClean="0">
                <a:solidFill>
                  <a:schemeClr val="tx2">
                    <a:lumMod val="75000"/>
                  </a:schemeClr>
                </a:solidFill>
              </a:rPr>
              <a:t>Ждём вас по адресу пгт</a:t>
            </a:r>
            <a:r>
              <a:rPr lang="ru-RU" sz="2400" b="1" dirty="0" smtClean="0">
                <a:solidFill>
                  <a:schemeClr val="tx2">
                    <a:lumMod val="75000"/>
                  </a:schemeClr>
                </a:solidFill>
              </a:rPr>
              <a:t>. Красная Яруга, ул. Центральная, д. 31 </a:t>
            </a:r>
            <a:r>
              <a:rPr lang="ru-RU" sz="2400" b="1" dirty="0"/>
              <a:t/>
            </a:r>
            <a:br>
              <a:rPr lang="ru-RU" sz="2400" b="1" dirty="0"/>
            </a:br>
            <a:endParaRPr lang="ru-RU" sz="2200" b="1" spc="-100" dirty="0">
              <a:solidFill>
                <a:schemeClr val="tx2">
                  <a:lumMod val="75000"/>
                </a:schemeClr>
              </a:solidFill>
              <a:latin typeface="Calibri-Light"/>
              <a:cs typeface="Calibri-Light"/>
            </a:endParaRPr>
          </a:p>
        </p:txBody>
      </p:sp>
    </p:spTree>
    <p:extLst>
      <p:ext uri="{BB962C8B-B14F-4D97-AF65-F5344CB8AC3E}">
        <p14:creationId xmlns:p14="http://schemas.microsoft.com/office/powerpoint/2010/main" val="54005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 name="object 3">
            <a:extLst>
              <a:ext uri="{FF2B5EF4-FFF2-40B4-BE49-F238E27FC236}">
                <a16:creationId xmlns="" xmlns:a16="http://schemas.microsoft.com/office/drawing/2014/main" id="{E29114B4-D23B-2A40-BF81-4F4A2A1644BC}"/>
              </a:ext>
            </a:extLst>
          </p:cNvPr>
          <p:cNvSpPr/>
          <p:nvPr/>
        </p:nvSpPr>
        <p:spPr>
          <a:xfrm>
            <a:off x="165711" y="143827"/>
            <a:ext cx="2247290" cy="8856345"/>
          </a:xfrm>
          <a:custGeom>
            <a:avLst/>
            <a:gdLst/>
            <a:ahLst/>
            <a:cxnLst/>
            <a:rect l="l" t="t" r="r" b="b"/>
            <a:pathLst>
              <a:path w="3034665" h="8856345">
                <a:moveTo>
                  <a:pt x="2310396" y="0"/>
                </a:moveTo>
                <a:lnTo>
                  <a:pt x="0" y="0"/>
                </a:lnTo>
                <a:lnTo>
                  <a:pt x="0" y="8856002"/>
                </a:lnTo>
                <a:lnTo>
                  <a:pt x="3034550" y="8856002"/>
                </a:lnTo>
                <a:lnTo>
                  <a:pt x="3007347" y="8795408"/>
                </a:lnTo>
                <a:lnTo>
                  <a:pt x="2980688" y="8735033"/>
                </a:lnTo>
                <a:lnTo>
                  <a:pt x="2954568" y="8674876"/>
                </a:lnTo>
                <a:lnTo>
                  <a:pt x="2928983" y="8614936"/>
                </a:lnTo>
                <a:lnTo>
                  <a:pt x="2903927" y="8555211"/>
                </a:lnTo>
                <a:lnTo>
                  <a:pt x="2879397" y="8495701"/>
                </a:lnTo>
                <a:lnTo>
                  <a:pt x="2855387" y="8436404"/>
                </a:lnTo>
                <a:lnTo>
                  <a:pt x="2831893" y="8377321"/>
                </a:lnTo>
                <a:lnTo>
                  <a:pt x="2808910" y="8318448"/>
                </a:lnTo>
                <a:lnTo>
                  <a:pt x="2786434" y="8259787"/>
                </a:lnTo>
                <a:lnTo>
                  <a:pt x="2764459" y="8201335"/>
                </a:lnTo>
                <a:lnTo>
                  <a:pt x="2742981" y="8143091"/>
                </a:lnTo>
                <a:lnTo>
                  <a:pt x="2721995" y="8085055"/>
                </a:lnTo>
                <a:lnTo>
                  <a:pt x="2701497" y="8027225"/>
                </a:lnTo>
                <a:lnTo>
                  <a:pt x="2681481" y="7969600"/>
                </a:lnTo>
                <a:lnTo>
                  <a:pt x="2661944" y="7912180"/>
                </a:lnTo>
                <a:lnTo>
                  <a:pt x="2642880" y="7854963"/>
                </a:lnTo>
                <a:lnTo>
                  <a:pt x="2624285" y="7797949"/>
                </a:lnTo>
                <a:lnTo>
                  <a:pt x="2606154" y="7741136"/>
                </a:lnTo>
                <a:lnTo>
                  <a:pt x="2588482" y="7684523"/>
                </a:lnTo>
                <a:lnTo>
                  <a:pt x="2571264" y="7628109"/>
                </a:lnTo>
                <a:lnTo>
                  <a:pt x="2554497" y="7571894"/>
                </a:lnTo>
                <a:lnTo>
                  <a:pt x="2538174" y="7515875"/>
                </a:lnTo>
                <a:lnTo>
                  <a:pt x="2522292" y="7460053"/>
                </a:lnTo>
                <a:lnTo>
                  <a:pt x="2506846" y="7404426"/>
                </a:lnTo>
                <a:lnTo>
                  <a:pt x="2491831" y="7348993"/>
                </a:lnTo>
                <a:lnTo>
                  <a:pt x="2477242" y="7293752"/>
                </a:lnTo>
                <a:lnTo>
                  <a:pt x="2463075" y="7238704"/>
                </a:lnTo>
                <a:lnTo>
                  <a:pt x="2449325" y="7183847"/>
                </a:lnTo>
                <a:lnTo>
                  <a:pt x="2435986" y="7129180"/>
                </a:lnTo>
                <a:lnTo>
                  <a:pt x="2423056" y="7074702"/>
                </a:lnTo>
                <a:lnTo>
                  <a:pt x="2410528" y="7020411"/>
                </a:lnTo>
                <a:lnTo>
                  <a:pt x="2398398" y="6966308"/>
                </a:lnTo>
                <a:lnTo>
                  <a:pt x="2386662" y="6912390"/>
                </a:lnTo>
                <a:lnTo>
                  <a:pt x="2375314" y="6858657"/>
                </a:lnTo>
                <a:lnTo>
                  <a:pt x="2364350" y="6805108"/>
                </a:lnTo>
                <a:lnTo>
                  <a:pt x="2353765" y="6751741"/>
                </a:lnTo>
                <a:lnTo>
                  <a:pt x="2343555" y="6698557"/>
                </a:lnTo>
                <a:lnTo>
                  <a:pt x="2333715" y="6645553"/>
                </a:lnTo>
                <a:lnTo>
                  <a:pt x="2324240" y="6592728"/>
                </a:lnTo>
                <a:lnTo>
                  <a:pt x="2315125" y="6540082"/>
                </a:lnTo>
                <a:lnTo>
                  <a:pt x="2306366" y="6487614"/>
                </a:lnTo>
                <a:lnTo>
                  <a:pt x="2297958" y="6435322"/>
                </a:lnTo>
                <a:lnTo>
                  <a:pt x="2289897" y="6383206"/>
                </a:lnTo>
                <a:lnTo>
                  <a:pt x="2282176" y="6331265"/>
                </a:lnTo>
                <a:lnTo>
                  <a:pt x="2274793" y="6279496"/>
                </a:lnTo>
                <a:lnTo>
                  <a:pt x="2267742" y="6227900"/>
                </a:lnTo>
                <a:lnTo>
                  <a:pt x="2261018" y="6176476"/>
                </a:lnTo>
                <a:lnTo>
                  <a:pt x="2254617" y="6125222"/>
                </a:lnTo>
                <a:lnTo>
                  <a:pt x="2248535" y="6074137"/>
                </a:lnTo>
                <a:lnTo>
                  <a:pt x="2242765" y="6023221"/>
                </a:lnTo>
                <a:lnTo>
                  <a:pt x="2237304" y="5972472"/>
                </a:lnTo>
                <a:lnTo>
                  <a:pt x="2232147" y="5921889"/>
                </a:lnTo>
                <a:lnTo>
                  <a:pt x="2227289" y="5871471"/>
                </a:lnTo>
                <a:lnTo>
                  <a:pt x="2222726" y="5821218"/>
                </a:lnTo>
                <a:lnTo>
                  <a:pt x="2218453" y="5771128"/>
                </a:lnTo>
                <a:lnTo>
                  <a:pt x="2214464" y="5721200"/>
                </a:lnTo>
                <a:lnTo>
                  <a:pt x="2210756" y="5671433"/>
                </a:lnTo>
                <a:lnTo>
                  <a:pt x="2207324" y="5621826"/>
                </a:lnTo>
                <a:lnTo>
                  <a:pt x="2204162" y="5572378"/>
                </a:lnTo>
                <a:lnTo>
                  <a:pt x="2198633" y="5473955"/>
                </a:lnTo>
                <a:lnTo>
                  <a:pt x="2194132" y="5376156"/>
                </a:lnTo>
                <a:lnTo>
                  <a:pt x="2190620" y="5278972"/>
                </a:lnTo>
                <a:lnTo>
                  <a:pt x="2188061" y="5182396"/>
                </a:lnTo>
                <a:lnTo>
                  <a:pt x="2186415" y="5086419"/>
                </a:lnTo>
                <a:lnTo>
                  <a:pt x="2185647" y="4991033"/>
                </a:lnTo>
                <a:lnTo>
                  <a:pt x="2185717" y="4896229"/>
                </a:lnTo>
                <a:lnTo>
                  <a:pt x="2186589" y="4802000"/>
                </a:lnTo>
                <a:lnTo>
                  <a:pt x="2188224" y="4708337"/>
                </a:lnTo>
                <a:lnTo>
                  <a:pt x="2190586" y="4615231"/>
                </a:lnTo>
                <a:lnTo>
                  <a:pt x="2193636" y="4522676"/>
                </a:lnTo>
                <a:lnTo>
                  <a:pt x="2197336" y="4430662"/>
                </a:lnTo>
                <a:lnTo>
                  <a:pt x="2201650" y="4339181"/>
                </a:lnTo>
                <a:lnTo>
                  <a:pt x="2206539" y="4248225"/>
                </a:lnTo>
                <a:lnTo>
                  <a:pt x="2211966" y="4157785"/>
                </a:lnTo>
                <a:lnTo>
                  <a:pt x="2221032" y="4023077"/>
                </a:lnTo>
                <a:lnTo>
                  <a:pt x="2231096" y="3889485"/>
                </a:lnTo>
                <a:lnTo>
                  <a:pt x="2242031" y="3756981"/>
                </a:lnTo>
                <a:lnTo>
                  <a:pt x="2257746" y="3581954"/>
                </a:lnTo>
                <a:lnTo>
                  <a:pt x="2278790" y="3365722"/>
                </a:lnTo>
                <a:lnTo>
                  <a:pt x="2367152" y="2526647"/>
                </a:lnTo>
                <a:lnTo>
                  <a:pt x="2387346" y="2322699"/>
                </a:lnTo>
                <a:lnTo>
                  <a:pt x="2402135" y="2161037"/>
                </a:lnTo>
                <a:lnTo>
                  <a:pt x="2412234" y="2040621"/>
                </a:lnTo>
                <a:lnTo>
                  <a:pt x="2421338" y="1920885"/>
                </a:lnTo>
                <a:lnTo>
                  <a:pt x="2426794" y="1841425"/>
                </a:lnTo>
                <a:lnTo>
                  <a:pt x="2431713" y="1762248"/>
                </a:lnTo>
                <a:lnTo>
                  <a:pt x="2436059" y="1683344"/>
                </a:lnTo>
                <a:lnTo>
                  <a:pt x="2439795" y="1604705"/>
                </a:lnTo>
                <a:lnTo>
                  <a:pt x="2442881" y="1526323"/>
                </a:lnTo>
                <a:lnTo>
                  <a:pt x="2445282" y="1448191"/>
                </a:lnTo>
                <a:lnTo>
                  <a:pt x="2446958" y="1370298"/>
                </a:lnTo>
                <a:lnTo>
                  <a:pt x="2447873" y="1292639"/>
                </a:lnTo>
                <a:lnTo>
                  <a:pt x="2447988" y="1215203"/>
                </a:lnTo>
                <a:lnTo>
                  <a:pt x="2447266" y="1137984"/>
                </a:lnTo>
                <a:lnTo>
                  <a:pt x="2445670" y="1060972"/>
                </a:lnTo>
                <a:lnTo>
                  <a:pt x="2443162" y="984160"/>
                </a:lnTo>
                <a:lnTo>
                  <a:pt x="2439703" y="907538"/>
                </a:lnTo>
                <a:lnTo>
                  <a:pt x="2435257" y="831100"/>
                </a:lnTo>
                <a:lnTo>
                  <a:pt x="2432652" y="792947"/>
                </a:lnTo>
                <a:lnTo>
                  <a:pt x="2429786" y="754837"/>
                </a:lnTo>
                <a:lnTo>
                  <a:pt x="2426654" y="716768"/>
                </a:lnTo>
                <a:lnTo>
                  <a:pt x="2423252" y="678740"/>
                </a:lnTo>
                <a:lnTo>
                  <a:pt x="2419574" y="640751"/>
                </a:lnTo>
                <a:lnTo>
                  <a:pt x="2415617" y="602801"/>
                </a:lnTo>
                <a:lnTo>
                  <a:pt x="2411375" y="564888"/>
                </a:lnTo>
                <a:lnTo>
                  <a:pt x="2406843" y="527012"/>
                </a:lnTo>
                <a:lnTo>
                  <a:pt x="2402018" y="489172"/>
                </a:lnTo>
                <a:lnTo>
                  <a:pt x="2396894" y="451365"/>
                </a:lnTo>
                <a:lnTo>
                  <a:pt x="2391467" y="413592"/>
                </a:lnTo>
                <a:lnTo>
                  <a:pt x="2385732" y="375852"/>
                </a:lnTo>
                <a:lnTo>
                  <a:pt x="2379683" y="338143"/>
                </a:lnTo>
                <a:lnTo>
                  <a:pt x="2373318" y="300464"/>
                </a:lnTo>
                <a:lnTo>
                  <a:pt x="2366630" y="262814"/>
                </a:lnTo>
                <a:lnTo>
                  <a:pt x="2359615" y="225193"/>
                </a:lnTo>
                <a:lnTo>
                  <a:pt x="2352268" y="187599"/>
                </a:lnTo>
                <a:lnTo>
                  <a:pt x="2344585" y="150031"/>
                </a:lnTo>
                <a:lnTo>
                  <a:pt x="2336562" y="112488"/>
                </a:lnTo>
                <a:lnTo>
                  <a:pt x="2328192" y="74969"/>
                </a:lnTo>
                <a:lnTo>
                  <a:pt x="2319472" y="37473"/>
                </a:lnTo>
                <a:lnTo>
                  <a:pt x="2310396" y="0"/>
                </a:lnTo>
                <a:close/>
              </a:path>
            </a:pathLst>
          </a:custGeom>
          <a:solidFill>
            <a:srgbClr val="CCDDE7"/>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dirty="0"/>
          </a:p>
        </p:txBody>
      </p:sp>
      <p:sp>
        <p:nvSpPr>
          <p:cNvPr id="34" name="object 34"/>
          <p:cNvSpPr txBox="1">
            <a:spLocks noGrp="1"/>
          </p:cNvSpPr>
          <p:nvPr>
            <p:ph type="title"/>
          </p:nvPr>
        </p:nvSpPr>
        <p:spPr>
          <a:xfrm>
            <a:off x="3556000" y="562039"/>
            <a:ext cx="11049000" cy="2028761"/>
          </a:xfrm>
          <a:prstGeom prst="rect">
            <a:avLst/>
          </a:prstGeom>
        </p:spPr>
        <p:txBody>
          <a:bodyPr vert="horz" wrap="square" lIns="0" tIns="12700" rIns="0" bIns="0" rtlCol="0">
            <a:spAutoFit/>
          </a:bodyPr>
          <a:lstStyle/>
          <a:p>
            <a:pPr algn="ctr"/>
            <a:r>
              <a:rPr lang="ru-RU" sz="2500" b="1" dirty="0" smtClean="0">
                <a:solidFill>
                  <a:schemeClr val="accent1">
                    <a:lumMod val="50000"/>
                  </a:schemeClr>
                </a:solidFill>
              </a:rPr>
              <a:t>Афиша </a:t>
            </a:r>
            <a:r>
              <a:rPr lang="ru-RU" sz="2500" b="1" dirty="0">
                <a:solidFill>
                  <a:schemeClr val="accent1">
                    <a:lumMod val="50000"/>
                  </a:schemeClr>
                </a:solidFill>
              </a:rPr>
              <a:t>мероприятий </a:t>
            </a:r>
            <a:r>
              <a:rPr lang="ru-RU" sz="2500" dirty="0">
                <a:solidFill>
                  <a:schemeClr val="accent1">
                    <a:lumMod val="50000"/>
                  </a:schemeClr>
                </a:solidFill>
              </a:rPr>
              <a:t/>
            </a:r>
            <a:br>
              <a:rPr lang="ru-RU" sz="2500" dirty="0">
                <a:solidFill>
                  <a:schemeClr val="accent1">
                    <a:lumMod val="50000"/>
                  </a:schemeClr>
                </a:solidFill>
              </a:rPr>
            </a:br>
            <a:r>
              <a:rPr lang="ru-RU" sz="2500" b="1" dirty="0">
                <a:solidFill>
                  <a:schemeClr val="accent1">
                    <a:lumMod val="50000"/>
                  </a:schemeClr>
                </a:solidFill>
              </a:rPr>
              <a:t>в Центре общения старшего поколения </a:t>
            </a:r>
            <a:r>
              <a:rPr lang="ru-RU" sz="2500" dirty="0">
                <a:solidFill>
                  <a:schemeClr val="accent1">
                    <a:lumMod val="50000"/>
                  </a:schemeClr>
                </a:solidFill>
              </a:rPr>
              <a:t/>
            </a:r>
            <a:br>
              <a:rPr lang="ru-RU" sz="2500" dirty="0">
                <a:solidFill>
                  <a:schemeClr val="accent1">
                    <a:lumMod val="50000"/>
                  </a:schemeClr>
                </a:solidFill>
              </a:rPr>
            </a:br>
            <a:r>
              <a:rPr lang="ru-RU" sz="2500" b="1" dirty="0">
                <a:solidFill>
                  <a:schemeClr val="accent1">
                    <a:lumMod val="50000"/>
                  </a:schemeClr>
                </a:solidFill>
              </a:rPr>
              <a:t>в Клиентской службе </a:t>
            </a:r>
            <a:r>
              <a:rPr lang="ru-RU" sz="2500" b="1" dirty="0" smtClean="0">
                <a:solidFill>
                  <a:schemeClr val="accent1">
                    <a:lumMod val="50000"/>
                  </a:schemeClr>
                </a:solidFill>
              </a:rPr>
              <a:t>Новооскольского района ОСФР </a:t>
            </a:r>
            <a:br>
              <a:rPr lang="ru-RU" sz="2500" b="1" dirty="0" smtClean="0">
                <a:solidFill>
                  <a:schemeClr val="accent1">
                    <a:lumMod val="50000"/>
                  </a:schemeClr>
                </a:solidFill>
              </a:rPr>
            </a:br>
            <a:r>
              <a:rPr lang="ru-RU" sz="2500" b="1" dirty="0" smtClean="0">
                <a:solidFill>
                  <a:schemeClr val="accent1">
                    <a:lumMod val="50000"/>
                  </a:schemeClr>
                </a:solidFill>
              </a:rPr>
              <a:t>по </a:t>
            </a:r>
            <a:r>
              <a:rPr lang="ru-RU" sz="2500" b="1" dirty="0">
                <a:solidFill>
                  <a:schemeClr val="accent1">
                    <a:lumMod val="50000"/>
                  </a:schemeClr>
                </a:solidFill>
              </a:rPr>
              <a:t>Белгородской </a:t>
            </a:r>
            <a:r>
              <a:rPr lang="ru-RU" sz="2500" b="1" dirty="0" smtClean="0">
                <a:solidFill>
                  <a:schemeClr val="accent1">
                    <a:lumMod val="50000"/>
                  </a:schemeClr>
                </a:solidFill>
              </a:rPr>
              <a:t>области</a:t>
            </a:r>
            <a:r>
              <a:rPr lang="ru-RU" sz="2500" dirty="0">
                <a:solidFill>
                  <a:schemeClr val="accent1">
                    <a:lumMod val="50000"/>
                  </a:schemeClr>
                </a:solidFill>
              </a:rPr>
              <a:t> </a:t>
            </a:r>
            <a:r>
              <a:rPr lang="ru-RU" sz="2500" b="1" dirty="0" smtClean="0">
                <a:solidFill>
                  <a:schemeClr val="accent1">
                    <a:lumMod val="50000"/>
                  </a:schemeClr>
                </a:solidFill>
              </a:rPr>
              <a:t>на ноябрь </a:t>
            </a:r>
            <a:r>
              <a:rPr lang="ru-RU" sz="2500" b="1" dirty="0">
                <a:solidFill>
                  <a:schemeClr val="accent1">
                    <a:lumMod val="50000"/>
                  </a:schemeClr>
                </a:solidFill>
              </a:rPr>
              <a:t>2023 года </a:t>
            </a:r>
            <a:r>
              <a:rPr lang="ru-RU" sz="2800" dirty="0"/>
              <a:t/>
            </a:r>
            <a:br>
              <a:rPr lang="ru-RU" sz="2800" dirty="0"/>
            </a:br>
            <a:endParaRPr sz="2800" spc="-100" dirty="0">
              <a:latin typeface="Calibri-Light"/>
              <a:cs typeface="Calibri-Light"/>
            </a:endParaRPr>
          </a:p>
        </p:txBody>
      </p:sp>
      <p:pic>
        <p:nvPicPr>
          <p:cNvPr id="73" name="object 4">
            <a:extLst>
              <a:ext uri="{FF2B5EF4-FFF2-40B4-BE49-F238E27FC236}">
                <a16:creationId xmlns="" xmlns:a16="http://schemas.microsoft.com/office/drawing/2014/main" id="{6588F54A-E23E-FF49-838F-55CC2FDE64DE}"/>
              </a:ext>
            </a:extLst>
          </p:cNvPr>
          <p:cNvPicPr/>
          <p:nvPr/>
        </p:nvPicPr>
        <p:blipFill>
          <a:blip r:embed="rId2" cstate="print"/>
          <a:stretch>
            <a:fillRect/>
          </a:stretch>
        </p:blipFill>
        <p:spPr>
          <a:xfrm>
            <a:off x="1680805" y="143827"/>
            <a:ext cx="732195" cy="8858650"/>
          </a:xfrm>
          <a:prstGeom prst="rect">
            <a:avLst/>
          </a:prstGeom>
        </p:spPr>
      </p:pic>
      <p:grpSp>
        <p:nvGrpSpPr>
          <p:cNvPr id="74" name="Group 73">
            <a:extLst>
              <a:ext uri="{FF2B5EF4-FFF2-40B4-BE49-F238E27FC236}">
                <a16:creationId xmlns="" xmlns:a16="http://schemas.microsoft.com/office/drawing/2014/main" id="{20F5D676-E236-D84F-AE2F-D718B81E0C87}"/>
              </a:ext>
            </a:extLst>
          </p:cNvPr>
          <p:cNvGrpSpPr/>
          <p:nvPr/>
        </p:nvGrpSpPr>
        <p:grpSpPr>
          <a:xfrm>
            <a:off x="537515" y="349062"/>
            <a:ext cx="967919" cy="1310438"/>
            <a:chOff x="634994" y="7556702"/>
            <a:chExt cx="914452" cy="1075534"/>
          </a:xfrm>
        </p:grpSpPr>
        <p:pic>
          <p:nvPicPr>
            <p:cNvPr id="75" name="object 5">
              <a:extLst>
                <a:ext uri="{FF2B5EF4-FFF2-40B4-BE49-F238E27FC236}">
                  <a16:creationId xmlns="" xmlns:a16="http://schemas.microsoft.com/office/drawing/2014/main" id="{8AE9C3F9-595E-1C4E-99E9-7C93D66F0E7A}"/>
                </a:ext>
              </a:extLst>
            </p:cNvPr>
            <p:cNvPicPr/>
            <p:nvPr/>
          </p:nvPicPr>
          <p:blipFill>
            <a:blip r:embed="rId3" cstate="print"/>
            <a:stretch>
              <a:fillRect/>
            </a:stretch>
          </p:blipFill>
          <p:spPr>
            <a:xfrm>
              <a:off x="637218" y="8429396"/>
              <a:ext cx="163266" cy="78676"/>
            </a:xfrm>
            <a:prstGeom prst="rect">
              <a:avLst/>
            </a:prstGeom>
          </p:spPr>
        </p:pic>
        <p:pic>
          <p:nvPicPr>
            <p:cNvPr id="76" name="object 6">
              <a:extLst>
                <a:ext uri="{FF2B5EF4-FFF2-40B4-BE49-F238E27FC236}">
                  <a16:creationId xmlns="" xmlns:a16="http://schemas.microsoft.com/office/drawing/2014/main" id="{472D9660-E25E-174D-8E49-E08660851B7F}"/>
                </a:ext>
              </a:extLst>
            </p:cNvPr>
            <p:cNvPicPr/>
            <p:nvPr/>
          </p:nvPicPr>
          <p:blipFill>
            <a:blip r:embed="rId4" cstate="print"/>
            <a:stretch>
              <a:fillRect/>
            </a:stretch>
          </p:blipFill>
          <p:spPr>
            <a:xfrm>
              <a:off x="822641" y="8430279"/>
              <a:ext cx="341118" cy="89959"/>
            </a:xfrm>
            <a:prstGeom prst="rect">
              <a:avLst/>
            </a:prstGeom>
          </p:spPr>
        </p:pic>
        <p:sp>
          <p:nvSpPr>
            <p:cNvPr id="77" name="object 7">
              <a:extLst>
                <a:ext uri="{FF2B5EF4-FFF2-40B4-BE49-F238E27FC236}">
                  <a16:creationId xmlns="" xmlns:a16="http://schemas.microsoft.com/office/drawing/2014/main" id="{E385B0AA-9606-004C-91FF-291BD32CC62D}"/>
                </a:ext>
              </a:extLst>
            </p:cNvPr>
            <p:cNvSpPr/>
            <p:nvPr/>
          </p:nvSpPr>
          <p:spPr>
            <a:xfrm>
              <a:off x="1192096" y="8430277"/>
              <a:ext cx="62230" cy="77470"/>
            </a:xfrm>
            <a:custGeom>
              <a:avLst/>
              <a:gdLst/>
              <a:ahLst/>
              <a:cxnLst/>
              <a:rect l="l" t="t" r="r" b="b"/>
              <a:pathLst>
                <a:path w="62230" h="77470">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70">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dirty="0"/>
            </a:p>
          </p:txBody>
        </p:sp>
        <p:pic>
          <p:nvPicPr>
            <p:cNvPr id="78" name="object 8">
              <a:extLst>
                <a:ext uri="{FF2B5EF4-FFF2-40B4-BE49-F238E27FC236}">
                  <a16:creationId xmlns="" xmlns:a16="http://schemas.microsoft.com/office/drawing/2014/main" id="{F9DDD202-1689-9345-941F-9329EC81CF2D}"/>
                </a:ext>
              </a:extLst>
            </p:cNvPr>
            <p:cNvPicPr/>
            <p:nvPr/>
          </p:nvPicPr>
          <p:blipFill>
            <a:blip r:embed="rId5" cstate="print"/>
            <a:stretch>
              <a:fillRect/>
            </a:stretch>
          </p:blipFill>
          <p:spPr>
            <a:xfrm>
              <a:off x="1274796" y="8430279"/>
              <a:ext cx="66154" cy="76911"/>
            </a:xfrm>
            <a:prstGeom prst="rect">
              <a:avLst/>
            </a:prstGeom>
          </p:spPr>
        </p:pic>
        <p:pic>
          <p:nvPicPr>
            <p:cNvPr id="79" name="object 9">
              <a:extLst>
                <a:ext uri="{FF2B5EF4-FFF2-40B4-BE49-F238E27FC236}">
                  <a16:creationId xmlns="" xmlns:a16="http://schemas.microsoft.com/office/drawing/2014/main" id="{E6D90ABF-E531-2C44-A07D-FB7A025D54AE}"/>
                </a:ext>
              </a:extLst>
            </p:cNvPr>
            <p:cNvPicPr/>
            <p:nvPr/>
          </p:nvPicPr>
          <p:blipFill>
            <a:blip r:embed="rId6" cstate="print"/>
            <a:stretch>
              <a:fillRect/>
            </a:stretch>
          </p:blipFill>
          <p:spPr>
            <a:xfrm>
              <a:off x="1369272" y="8430277"/>
              <a:ext cx="85153" cy="76923"/>
            </a:xfrm>
            <a:prstGeom prst="rect">
              <a:avLst/>
            </a:prstGeom>
          </p:spPr>
        </p:pic>
        <p:sp>
          <p:nvSpPr>
            <p:cNvPr id="80" name="object 10">
              <a:extLst>
                <a:ext uri="{FF2B5EF4-FFF2-40B4-BE49-F238E27FC236}">
                  <a16:creationId xmlns="" xmlns:a16="http://schemas.microsoft.com/office/drawing/2014/main" id="{9AC239B6-FFFB-6B45-BCBC-C4761EE0E4A2}"/>
                </a:ext>
              </a:extLst>
            </p:cNvPr>
            <p:cNvSpPr/>
            <p:nvPr/>
          </p:nvSpPr>
          <p:spPr>
            <a:xfrm>
              <a:off x="1482771" y="8430279"/>
              <a:ext cx="66675" cy="77470"/>
            </a:xfrm>
            <a:custGeom>
              <a:avLst/>
              <a:gdLst/>
              <a:ahLst/>
              <a:cxnLst/>
              <a:rect l="l" t="t" r="r" b="b"/>
              <a:pathLst>
                <a:path w="66675" h="77470">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dirty="0"/>
            </a:p>
          </p:txBody>
        </p:sp>
        <p:pic>
          <p:nvPicPr>
            <p:cNvPr id="81" name="object 11">
              <a:extLst>
                <a:ext uri="{FF2B5EF4-FFF2-40B4-BE49-F238E27FC236}">
                  <a16:creationId xmlns="" xmlns:a16="http://schemas.microsoft.com/office/drawing/2014/main" id="{BB8DA70F-8086-BE4A-88B0-C54D4509D3EB}"/>
                </a:ext>
              </a:extLst>
            </p:cNvPr>
            <p:cNvPicPr/>
            <p:nvPr/>
          </p:nvPicPr>
          <p:blipFill>
            <a:blip r:embed="rId7" cstate="print"/>
            <a:stretch>
              <a:fillRect/>
            </a:stretch>
          </p:blipFill>
          <p:spPr>
            <a:xfrm>
              <a:off x="634994" y="8541165"/>
              <a:ext cx="188554" cy="82626"/>
            </a:xfrm>
            <a:prstGeom prst="rect">
              <a:avLst/>
            </a:prstGeom>
          </p:spPr>
        </p:pic>
        <p:pic>
          <p:nvPicPr>
            <p:cNvPr id="82" name="object 12">
              <a:extLst>
                <a:ext uri="{FF2B5EF4-FFF2-40B4-BE49-F238E27FC236}">
                  <a16:creationId xmlns="" xmlns:a16="http://schemas.microsoft.com/office/drawing/2014/main" id="{F61F53E2-53C6-4646-9298-ADD052CAC6D5}"/>
                </a:ext>
              </a:extLst>
            </p:cNvPr>
            <p:cNvPicPr/>
            <p:nvPr/>
          </p:nvPicPr>
          <p:blipFill>
            <a:blip r:embed="rId8" cstate="print"/>
            <a:stretch>
              <a:fillRect/>
            </a:stretch>
          </p:blipFill>
          <p:spPr>
            <a:xfrm>
              <a:off x="845724" y="8544010"/>
              <a:ext cx="164275" cy="88226"/>
            </a:xfrm>
            <a:prstGeom prst="rect">
              <a:avLst/>
            </a:prstGeom>
          </p:spPr>
        </p:pic>
        <p:pic>
          <p:nvPicPr>
            <p:cNvPr id="83" name="object 13">
              <a:extLst>
                <a:ext uri="{FF2B5EF4-FFF2-40B4-BE49-F238E27FC236}">
                  <a16:creationId xmlns="" xmlns:a16="http://schemas.microsoft.com/office/drawing/2014/main" id="{5AECEDBD-41AD-144E-8C65-85EE44130273}"/>
                </a:ext>
              </a:extLst>
            </p:cNvPr>
            <p:cNvPicPr/>
            <p:nvPr/>
          </p:nvPicPr>
          <p:blipFill>
            <a:blip r:embed="rId9" cstate="print"/>
            <a:stretch>
              <a:fillRect/>
            </a:stretch>
          </p:blipFill>
          <p:spPr>
            <a:xfrm>
              <a:off x="1057757" y="8543142"/>
              <a:ext cx="319289" cy="78663"/>
            </a:xfrm>
            <a:prstGeom prst="rect">
              <a:avLst/>
            </a:prstGeom>
          </p:spPr>
        </p:pic>
        <p:pic>
          <p:nvPicPr>
            <p:cNvPr id="84" name="object 14">
              <a:extLst>
                <a:ext uri="{FF2B5EF4-FFF2-40B4-BE49-F238E27FC236}">
                  <a16:creationId xmlns="" xmlns:a16="http://schemas.microsoft.com/office/drawing/2014/main" id="{96D31B5A-667A-4245-8476-B3B7636CD2C8}"/>
                </a:ext>
              </a:extLst>
            </p:cNvPr>
            <p:cNvPicPr/>
            <p:nvPr/>
          </p:nvPicPr>
          <p:blipFill>
            <a:blip r:embed="rId10" cstate="print"/>
            <a:stretch>
              <a:fillRect/>
            </a:stretch>
          </p:blipFill>
          <p:spPr>
            <a:xfrm>
              <a:off x="1396605" y="8544012"/>
              <a:ext cx="66471" cy="76911"/>
            </a:xfrm>
            <a:prstGeom prst="rect">
              <a:avLst/>
            </a:prstGeom>
          </p:spPr>
        </p:pic>
        <p:pic>
          <p:nvPicPr>
            <p:cNvPr id="85" name="object 15">
              <a:extLst>
                <a:ext uri="{FF2B5EF4-FFF2-40B4-BE49-F238E27FC236}">
                  <a16:creationId xmlns="" xmlns:a16="http://schemas.microsoft.com/office/drawing/2014/main" id="{64F59B50-F07B-C04F-BAAF-361C208FEA8A}"/>
                </a:ext>
              </a:extLst>
            </p:cNvPr>
            <p:cNvPicPr/>
            <p:nvPr/>
          </p:nvPicPr>
          <p:blipFill>
            <a:blip r:embed="rId11" cstate="print"/>
            <a:stretch>
              <a:fillRect/>
            </a:stretch>
          </p:blipFill>
          <p:spPr>
            <a:xfrm>
              <a:off x="1482771" y="8544012"/>
              <a:ext cx="66471" cy="76911"/>
            </a:xfrm>
            <a:prstGeom prst="rect">
              <a:avLst/>
            </a:prstGeom>
          </p:spPr>
        </p:pic>
        <p:sp>
          <p:nvSpPr>
            <p:cNvPr id="86" name="object 16">
              <a:extLst>
                <a:ext uri="{FF2B5EF4-FFF2-40B4-BE49-F238E27FC236}">
                  <a16:creationId xmlns="" xmlns:a16="http://schemas.microsoft.com/office/drawing/2014/main" id="{8F34719E-BCE0-E94F-8BF1-3A09A326921C}"/>
                </a:ext>
              </a:extLst>
            </p:cNvPr>
            <p:cNvSpPr/>
            <p:nvPr/>
          </p:nvSpPr>
          <p:spPr>
            <a:xfrm>
              <a:off x="1489430" y="8408555"/>
              <a:ext cx="54610" cy="8255"/>
            </a:xfrm>
            <a:custGeom>
              <a:avLst/>
              <a:gdLst/>
              <a:ahLst/>
              <a:cxnLst/>
              <a:rect l="l" t="t" r="r" b="b"/>
              <a:pathLst>
                <a:path w="54609" h="8254">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dirty="0"/>
            </a:p>
          </p:txBody>
        </p:sp>
        <p:pic>
          <p:nvPicPr>
            <p:cNvPr id="87" name="object 17">
              <a:extLst>
                <a:ext uri="{FF2B5EF4-FFF2-40B4-BE49-F238E27FC236}">
                  <a16:creationId xmlns="" xmlns:a16="http://schemas.microsoft.com/office/drawing/2014/main" id="{96558440-5DFC-094A-927A-EC7068203E50}"/>
                </a:ext>
              </a:extLst>
            </p:cNvPr>
            <p:cNvPicPr/>
            <p:nvPr/>
          </p:nvPicPr>
          <p:blipFill>
            <a:blip r:embed="rId12" cstate="print"/>
            <a:stretch>
              <a:fillRect/>
            </a:stretch>
          </p:blipFill>
          <p:spPr>
            <a:xfrm>
              <a:off x="644093" y="7556702"/>
              <a:ext cx="895848" cy="769188"/>
            </a:xfrm>
            <a:prstGeom prst="rect">
              <a:avLst/>
            </a:prstGeom>
          </p:spPr>
        </p:pic>
      </p:grpSp>
      <p:graphicFrame>
        <p:nvGraphicFramePr>
          <p:cNvPr id="3" name="Таблица 2"/>
          <p:cNvGraphicFramePr>
            <a:graphicFrameLocks noGrp="1"/>
          </p:cNvGraphicFramePr>
          <p:nvPr>
            <p:extLst>
              <p:ext uri="{D42A27DB-BD31-4B8C-83A1-F6EECF244321}">
                <p14:modId xmlns:p14="http://schemas.microsoft.com/office/powerpoint/2010/main" val="1753397647"/>
              </p:ext>
            </p:extLst>
          </p:nvPr>
        </p:nvGraphicFramePr>
        <p:xfrm>
          <a:off x="4165600" y="3200400"/>
          <a:ext cx="9753600" cy="2590800"/>
        </p:xfrm>
        <a:graphic>
          <a:graphicData uri="http://schemas.openxmlformats.org/drawingml/2006/table">
            <a:tbl>
              <a:tblPr firstRow="1" bandRow="1">
                <a:tableStyleId>{69CF1AB2-1976-4502-BF36-3FF5EA218861}</a:tableStyleId>
              </a:tblPr>
              <a:tblGrid>
                <a:gridCol w="2286000"/>
                <a:gridCol w="7467600"/>
              </a:tblGrid>
              <a:tr h="914400">
                <a:tc>
                  <a:txBody>
                    <a:bodyPr/>
                    <a:lstStyle/>
                    <a:p>
                      <a:endParaRPr lang="ru-RU" dirty="0" smtClean="0"/>
                    </a:p>
                  </a:txBody>
                  <a:tcPr/>
                </a:tc>
                <a:tc>
                  <a:txBody>
                    <a:bodyPr/>
                    <a:lstStyle/>
                    <a:p>
                      <a:endParaRPr lang="ru-RU" dirty="0"/>
                    </a:p>
                  </a:txBody>
                  <a:tcPr/>
                </a:tc>
              </a:tr>
              <a:tr h="803893">
                <a:tc>
                  <a:txBody>
                    <a:bodyPr/>
                    <a:lstStyle/>
                    <a:p>
                      <a:endParaRPr lang="ru-RU" dirty="0"/>
                    </a:p>
                  </a:txBody>
                  <a:tcPr/>
                </a:tc>
                <a:tc>
                  <a:txBody>
                    <a:bodyPr/>
                    <a:lstStyle/>
                    <a:p>
                      <a:endParaRPr lang="ru-RU" dirty="0"/>
                    </a:p>
                  </a:txBody>
                  <a:tcPr/>
                </a:tc>
              </a:tr>
              <a:tr h="872507">
                <a:tc>
                  <a:txBody>
                    <a:bodyPr/>
                    <a:lstStyle/>
                    <a:p>
                      <a:endParaRPr lang="ru-RU" dirty="0"/>
                    </a:p>
                  </a:txBody>
                  <a:tcPr/>
                </a:tc>
                <a:tc>
                  <a:txBody>
                    <a:bodyPr/>
                    <a:lstStyle/>
                    <a:p>
                      <a:endParaRPr lang="ru-RU" dirty="0"/>
                    </a:p>
                  </a:txBody>
                  <a:tcPr/>
                </a:tc>
              </a:tr>
            </a:tbl>
          </a:graphicData>
        </a:graphic>
      </p:graphicFrame>
      <p:sp>
        <p:nvSpPr>
          <p:cNvPr id="90" name="object 34"/>
          <p:cNvSpPr txBox="1">
            <a:spLocks/>
          </p:cNvSpPr>
          <p:nvPr/>
        </p:nvSpPr>
        <p:spPr>
          <a:xfrm>
            <a:off x="2794000" y="4298432"/>
            <a:ext cx="2895600" cy="443711"/>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endParaRPr lang="ru-RU" sz="2800" spc="-100" dirty="0">
              <a:latin typeface="Calibri-Light"/>
              <a:cs typeface="Calibri-Light"/>
            </a:endParaRPr>
          </a:p>
        </p:txBody>
      </p:sp>
      <p:sp>
        <p:nvSpPr>
          <p:cNvPr id="91" name="object 34"/>
          <p:cNvSpPr txBox="1">
            <a:spLocks/>
          </p:cNvSpPr>
          <p:nvPr/>
        </p:nvSpPr>
        <p:spPr>
          <a:xfrm>
            <a:off x="3860800" y="349062"/>
            <a:ext cx="11049000" cy="874598"/>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800" dirty="0" smtClean="0"/>
              <a:t/>
            </a:r>
            <a:br>
              <a:rPr lang="ru-RU" sz="2800" dirty="0" smtClean="0"/>
            </a:br>
            <a:endParaRPr lang="ru-RU" sz="2800" spc="-100" dirty="0">
              <a:latin typeface="Calibri-Light"/>
              <a:cs typeface="Calibri-Light"/>
            </a:endParaRPr>
          </a:p>
        </p:txBody>
      </p:sp>
      <p:sp>
        <p:nvSpPr>
          <p:cNvPr id="92" name="object 34"/>
          <p:cNvSpPr txBox="1">
            <a:spLocks/>
          </p:cNvSpPr>
          <p:nvPr/>
        </p:nvSpPr>
        <p:spPr>
          <a:xfrm>
            <a:off x="4657436" y="3352800"/>
            <a:ext cx="1870364" cy="628377"/>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000" b="1" dirty="0" smtClean="0">
                <a:solidFill>
                  <a:schemeClr val="tx2">
                    <a:lumMod val="75000"/>
                  </a:schemeClr>
                </a:solidFill>
              </a:rPr>
              <a:t>10.11.2023</a:t>
            </a:r>
          </a:p>
          <a:p>
            <a:r>
              <a:rPr lang="ru-RU" sz="2000" dirty="0">
                <a:solidFill>
                  <a:schemeClr val="tx2">
                    <a:lumMod val="75000"/>
                  </a:schemeClr>
                </a:solidFill>
              </a:rPr>
              <a:t> </a:t>
            </a:r>
            <a:r>
              <a:rPr lang="ru-RU" sz="2000" dirty="0" smtClean="0">
                <a:solidFill>
                  <a:schemeClr val="tx2">
                    <a:lumMod val="75000"/>
                  </a:schemeClr>
                </a:solidFill>
              </a:rPr>
              <a:t>   11:00</a:t>
            </a:r>
            <a:endParaRPr lang="ru-RU" sz="2000" dirty="0">
              <a:solidFill>
                <a:schemeClr val="tx2">
                  <a:lumMod val="75000"/>
                </a:schemeClr>
              </a:solidFill>
            </a:endParaRPr>
          </a:p>
        </p:txBody>
      </p:sp>
      <p:sp>
        <p:nvSpPr>
          <p:cNvPr id="93" name="object 34"/>
          <p:cNvSpPr txBox="1">
            <a:spLocks/>
          </p:cNvSpPr>
          <p:nvPr/>
        </p:nvSpPr>
        <p:spPr>
          <a:xfrm>
            <a:off x="6746240" y="3489399"/>
            <a:ext cx="9662160" cy="320601"/>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000" dirty="0">
                <a:solidFill>
                  <a:schemeClr val="tx2">
                    <a:lumMod val="75000"/>
                  </a:schemeClr>
                </a:solidFill>
              </a:rPr>
              <a:t>Занятия по основам компьютерной грамотности</a:t>
            </a:r>
          </a:p>
        </p:txBody>
      </p:sp>
      <p:sp>
        <p:nvSpPr>
          <p:cNvPr id="94" name="object 34"/>
          <p:cNvSpPr txBox="1">
            <a:spLocks/>
          </p:cNvSpPr>
          <p:nvPr/>
        </p:nvSpPr>
        <p:spPr>
          <a:xfrm>
            <a:off x="4373418" y="4191000"/>
            <a:ext cx="1870364" cy="628377"/>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000" b="1" dirty="0" smtClean="0">
                <a:solidFill>
                  <a:schemeClr val="tx2">
                    <a:lumMod val="75000"/>
                  </a:schemeClr>
                </a:solidFill>
              </a:rPr>
              <a:t>17.11.2023</a:t>
            </a:r>
          </a:p>
          <a:p>
            <a:pPr algn="ctr"/>
            <a:r>
              <a:rPr lang="ru-RU" sz="2000" dirty="0" smtClean="0">
                <a:solidFill>
                  <a:schemeClr val="tx2">
                    <a:lumMod val="75000"/>
                  </a:schemeClr>
                </a:solidFill>
              </a:rPr>
              <a:t>11:00</a:t>
            </a:r>
          </a:p>
        </p:txBody>
      </p:sp>
      <p:sp>
        <p:nvSpPr>
          <p:cNvPr id="95" name="object 34"/>
          <p:cNvSpPr txBox="1">
            <a:spLocks/>
          </p:cNvSpPr>
          <p:nvPr/>
        </p:nvSpPr>
        <p:spPr>
          <a:xfrm>
            <a:off x="6771640" y="4327599"/>
            <a:ext cx="9662160" cy="320601"/>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000" dirty="0">
                <a:solidFill>
                  <a:schemeClr val="tx2">
                    <a:lumMod val="75000"/>
                  </a:schemeClr>
                </a:solidFill>
              </a:rPr>
              <a:t>Турниры по настольным играм</a:t>
            </a:r>
          </a:p>
        </p:txBody>
      </p:sp>
      <p:sp>
        <p:nvSpPr>
          <p:cNvPr id="96" name="object 34"/>
          <p:cNvSpPr txBox="1">
            <a:spLocks/>
          </p:cNvSpPr>
          <p:nvPr/>
        </p:nvSpPr>
        <p:spPr>
          <a:xfrm>
            <a:off x="4307378" y="5029200"/>
            <a:ext cx="1870364" cy="628377"/>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000" b="1" dirty="0" smtClean="0">
                <a:solidFill>
                  <a:schemeClr val="tx2">
                    <a:lumMod val="75000"/>
                  </a:schemeClr>
                </a:solidFill>
              </a:rPr>
              <a:t>24.11.2023</a:t>
            </a:r>
          </a:p>
          <a:p>
            <a:pPr algn="ctr"/>
            <a:r>
              <a:rPr lang="ru-RU" sz="2000" dirty="0" smtClean="0">
                <a:solidFill>
                  <a:schemeClr val="tx2">
                    <a:lumMod val="75000"/>
                  </a:schemeClr>
                </a:solidFill>
              </a:rPr>
              <a:t>11:00</a:t>
            </a:r>
          </a:p>
        </p:txBody>
      </p:sp>
      <p:sp>
        <p:nvSpPr>
          <p:cNvPr id="98" name="object 34"/>
          <p:cNvSpPr txBox="1">
            <a:spLocks/>
          </p:cNvSpPr>
          <p:nvPr/>
        </p:nvSpPr>
        <p:spPr>
          <a:xfrm>
            <a:off x="6771640" y="5165799"/>
            <a:ext cx="9662160" cy="320601"/>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000" dirty="0">
                <a:solidFill>
                  <a:schemeClr val="tx2">
                    <a:lumMod val="75000"/>
                  </a:schemeClr>
                </a:solidFill>
              </a:rPr>
              <a:t>Правовой марафон (день финансовой грамотности</a:t>
            </a:r>
            <a:r>
              <a:rPr lang="ru-RU" sz="2000" dirty="0" smtClean="0">
                <a:solidFill>
                  <a:schemeClr val="tx2">
                    <a:lumMod val="75000"/>
                  </a:schemeClr>
                </a:solidFill>
              </a:rPr>
              <a:t>)</a:t>
            </a:r>
            <a:endParaRPr lang="ru-RU" sz="2000" dirty="0">
              <a:solidFill>
                <a:schemeClr val="tx2">
                  <a:lumMod val="75000"/>
                </a:schemeClr>
              </a:solidFill>
            </a:endParaRPr>
          </a:p>
        </p:txBody>
      </p:sp>
      <p:sp>
        <p:nvSpPr>
          <p:cNvPr id="105" name="object 34"/>
          <p:cNvSpPr txBox="1">
            <a:spLocks/>
          </p:cNvSpPr>
          <p:nvPr/>
        </p:nvSpPr>
        <p:spPr>
          <a:xfrm>
            <a:off x="4373418" y="7889890"/>
            <a:ext cx="9952685" cy="720710"/>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200" b="1" dirty="0" smtClean="0">
                <a:solidFill>
                  <a:schemeClr val="tx2">
                    <a:lumMod val="75000"/>
                  </a:schemeClr>
                </a:solidFill>
              </a:rPr>
              <a:t>Ждём вас по адресу г. Новый Оскол</a:t>
            </a:r>
            <a:r>
              <a:rPr lang="ru-RU" sz="2400" b="1" dirty="0" smtClean="0">
                <a:solidFill>
                  <a:schemeClr val="tx2">
                    <a:lumMod val="75000"/>
                  </a:schemeClr>
                </a:solidFill>
              </a:rPr>
              <a:t>, ул. Красноармейская, </a:t>
            </a:r>
            <a:r>
              <a:rPr lang="ru-RU" sz="2400" b="1" dirty="0">
                <a:solidFill>
                  <a:schemeClr val="tx2">
                    <a:lumMod val="75000"/>
                  </a:schemeClr>
                </a:solidFill>
              </a:rPr>
              <a:t>д. 2</a:t>
            </a:r>
            <a:r>
              <a:rPr lang="ru-RU" sz="2400" b="1" dirty="0" smtClean="0">
                <a:solidFill>
                  <a:schemeClr val="tx2">
                    <a:lumMod val="75000"/>
                  </a:schemeClr>
                </a:solidFill>
              </a:rPr>
              <a:t> </a:t>
            </a:r>
            <a:r>
              <a:rPr lang="ru-RU" sz="2400" b="1" dirty="0"/>
              <a:t/>
            </a:r>
            <a:br>
              <a:rPr lang="ru-RU" sz="2400" b="1" dirty="0"/>
            </a:br>
            <a:endParaRPr lang="ru-RU" sz="2200" b="1" spc="-100" dirty="0">
              <a:solidFill>
                <a:schemeClr val="tx2">
                  <a:lumMod val="75000"/>
                </a:schemeClr>
              </a:solidFill>
              <a:latin typeface="Calibri-Light"/>
              <a:cs typeface="Calibri-Light"/>
            </a:endParaRPr>
          </a:p>
        </p:txBody>
      </p:sp>
    </p:spTree>
    <p:extLst>
      <p:ext uri="{BB962C8B-B14F-4D97-AF65-F5344CB8AC3E}">
        <p14:creationId xmlns:p14="http://schemas.microsoft.com/office/powerpoint/2010/main" val="1203386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 name="object 3">
            <a:extLst>
              <a:ext uri="{FF2B5EF4-FFF2-40B4-BE49-F238E27FC236}">
                <a16:creationId xmlns="" xmlns:a16="http://schemas.microsoft.com/office/drawing/2014/main" id="{E29114B4-D23B-2A40-BF81-4F4A2A1644BC}"/>
              </a:ext>
            </a:extLst>
          </p:cNvPr>
          <p:cNvSpPr/>
          <p:nvPr/>
        </p:nvSpPr>
        <p:spPr>
          <a:xfrm>
            <a:off x="165711" y="143827"/>
            <a:ext cx="2247290" cy="8856345"/>
          </a:xfrm>
          <a:custGeom>
            <a:avLst/>
            <a:gdLst/>
            <a:ahLst/>
            <a:cxnLst/>
            <a:rect l="l" t="t" r="r" b="b"/>
            <a:pathLst>
              <a:path w="3034665" h="8856345">
                <a:moveTo>
                  <a:pt x="2310396" y="0"/>
                </a:moveTo>
                <a:lnTo>
                  <a:pt x="0" y="0"/>
                </a:lnTo>
                <a:lnTo>
                  <a:pt x="0" y="8856002"/>
                </a:lnTo>
                <a:lnTo>
                  <a:pt x="3034550" y="8856002"/>
                </a:lnTo>
                <a:lnTo>
                  <a:pt x="3007347" y="8795408"/>
                </a:lnTo>
                <a:lnTo>
                  <a:pt x="2980688" y="8735033"/>
                </a:lnTo>
                <a:lnTo>
                  <a:pt x="2954568" y="8674876"/>
                </a:lnTo>
                <a:lnTo>
                  <a:pt x="2928983" y="8614936"/>
                </a:lnTo>
                <a:lnTo>
                  <a:pt x="2903927" y="8555211"/>
                </a:lnTo>
                <a:lnTo>
                  <a:pt x="2879397" y="8495701"/>
                </a:lnTo>
                <a:lnTo>
                  <a:pt x="2855387" y="8436404"/>
                </a:lnTo>
                <a:lnTo>
                  <a:pt x="2831893" y="8377321"/>
                </a:lnTo>
                <a:lnTo>
                  <a:pt x="2808910" y="8318448"/>
                </a:lnTo>
                <a:lnTo>
                  <a:pt x="2786434" y="8259787"/>
                </a:lnTo>
                <a:lnTo>
                  <a:pt x="2764459" y="8201335"/>
                </a:lnTo>
                <a:lnTo>
                  <a:pt x="2742981" y="8143091"/>
                </a:lnTo>
                <a:lnTo>
                  <a:pt x="2721995" y="8085055"/>
                </a:lnTo>
                <a:lnTo>
                  <a:pt x="2701497" y="8027225"/>
                </a:lnTo>
                <a:lnTo>
                  <a:pt x="2681481" y="7969600"/>
                </a:lnTo>
                <a:lnTo>
                  <a:pt x="2661944" y="7912180"/>
                </a:lnTo>
                <a:lnTo>
                  <a:pt x="2642880" y="7854963"/>
                </a:lnTo>
                <a:lnTo>
                  <a:pt x="2624285" y="7797949"/>
                </a:lnTo>
                <a:lnTo>
                  <a:pt x="2606154" y="7741136"/>
                </a:lnTo>
                <a:lnTo>
                  <a:pt x="2588482" y="7684523"/>
                </a:lnTo>
                <a:lnTo>
                  <a:pt x="2571264" y="7628109"/>
                </a:lnTo>
                <a:lnTo>
                  <a:pt x="2554497" y="7571894"/>
                </a:lnTo>
                <a:lnTo>
                  <a:pt x="2538174" y="7515875"/>
                </a:lnTo>
                <a:lnTo>
                  <a:pt x="2522292" y="7460053"/>
                </a:lnTo>
                <a:lnTo>
                  <a:pt x="2506846" y="7404426"/>
                </a:lnTo>
                <a:lnTo>
                  <a:pt x="2491831" y="7348993"/>
                </a:lnTo>
                <a:lnTo>
                  <a:pt x="2477242" y="7293752"/>
                </a:lnTo>
                <a:lnTo>
                  <a:pt x="2463075" y="7238704"/>
                </a:lnTo>
                <a:lnTo>
                  <a:pt x="2449325" y="7183847"/>
                </a:lnTo>
                <a:lnTo>
                  <a:pt x="2435986" y="7129180"/>
                </a:lnTo>
                <a:lnTo>
                  <a:pt x="2423056" y="7074702"/>
                </a:lnTo>
                <a:lnTo>
                  <a:pt x="2410528" y="7020411"/>
                </a:lnTo>
                <a:lnTo>
                  <a:pt x="2398398" y="6966308"/>
                </a:lnTo>
                <a:lnTo>
                  <a:pt x="2386662" y="6912390"/>
                </a:lnTo>
                <a:lnTo>
                  <a:pt x="2375314" y="6858657"/>
                </a:lnTo>
                <a:lnTo>
                  <a:pt x="2364350" y="6805108"/>
                </a:lnTo>
                <a:lnTo>
                  <a:pt x="2353765" y="6751741"/>
                </a:lnTo>
                <a:lnTo>
                  <a:pt x="2343555" y="6698557"/>
                </a:lnTo>
                <a:lnTo>
                  <a:pt x="2333715" y="6645553"/>
                </a:lnTo>
                <a:lnTo>
                  <a:pt x="2324240" y="6592728"/>
                </a:lnTo>
                <a:lnTo>
                  <a:pt x="2315125" y="6540082"/>
                </a:lnTo>
                <a:lnTo>
                  <a:pt x="2306366" y="6487614"/>
                </a:lnTo>
                <a:lnTo>
                  <a:pt x="2297958" y="6435322"/>
                </a:lnTo>
                <a:lnTo>
                  <a:pt x="2289897" y="6383206"/>
                </a:lnTo>
                <a:lnTo>
                  <a:pt x="2282176" y="6331265"/>
                </a:lnTo>
                <a:lnTo>
                  <a:pt x="2274793" y="6279496"/>
                </a:lnTo>
                <a:lnTo>
                  <a:pt x="2267742" y="6227900"/>
                </a:lnTo>
                <a:lnTo>
                  <a:pt x="2261018" y="6176476"/>
                </a:lnTo>
                <a:lnTo>
                  <a:pt x="2254617" y="6125222"/>
                </a:lnTo>
                <a:lnTo>
                  <a:pt x="2248535" y="6074137"/>
                </a:lnTo>
                <a:lnTo>
                  <a:pt x="2242765" y="6023221"/>
                </a:lnTo>
                <a:lnTo>
                  <a:pt x="2237304" y="5972472"/>
                </a:lnTo>
                <a:lnTo>
                  <a:pt x="2232147" y="5921889"/>
                </a:lnTo>
                <a:lnTo>
                  <a:pt x="2227289" y="5871471"/>
                </a:lnTo>
                <a:lnTo>
                  <a:pt x="2222726" y="5821218"/>
                </a:lnTo>
                <a:lnTo>
                  <a:pt x="2218453" y="5771128"/>
                </a:lnTo>
                <a:lnTo>
                  <a:pt x="2214464" y="5721200"/>
                </a:lnTo>
                <a:lnTo>
                  <a:pt x="2210756" y="5671433"/>
                </a:lnTo>
                <a:lnTo>
                  <a:pt x="2207324" y="5621826"/>
                </a:lnTo>
                <a:lnTo>
                  <a:pt x="2204162" y="5572378"/>
                </a:lnTo>
                <a:lnTo>
                  <a:pt x="2198633" y="5473955"/>
                </a:lnTo>
                <a:lnTo>
                  <a:pt x="2194132" y="5376156"/>
                </a:lnTo>
                <a:lnTo>
                  <a:pt x="2190620" y="5278972"/>
                </a:lnTo>
                <a:lnTo>
                  <a:pt x="2188061" y="5182396"/>
                </a:lnTo>
                <a:lnTo>
                  <a:pt x="2186415" y="5086419"/>
                </a:lnTo>
                <a:lnTo>
                  <a:pt x="2185647" y="4991033"/>
                </a:lnTo>
                <a:lnTo>
                  <a:pt x="2185717" y="4896229"/>
                </a:lnTo>
                <a:lnTo>
                  <a:pt x="2186589" y="4802000"/>
                </a:lnTo>
                <a:lnTo>
                  <a:pt x="2188224" y="4708337"/>
                </a:lnTo>
                <a:lnTo>
                  <a:pt x="2190586" y="4615231"/>
                </a:lnTo>
                <a:lnTo>
                  <a:pt x="2193636" y="4522676"/>
                </a:lnTo>
                <a:lnTo>
                  <a:pt x="2197336" y="4430662"/>
                </a:lnTo>
                <a:lnTo>
                  <a:pt x="2201650" y="4339181"/>
                </a:lnTo>
                <a:lnTo>
                  <a:pt x="2206539" y="4248225"/>
                </a:lnTo>
                <a:lnTo>
                  <a:pt x="2211966" y="4157785"/>
                </a:lnTo>
                <a:lnTo>
                  <a:pt x="2221032" y="4023077"/>
                </a:lnTo>
                <a:lnTo>
                  <a:pt x="2231096" y="3889485"/>
                </a:lnTo>
                <a:lnTo>
                  <a:pt x="2242031" y="3756981"/>
                </a:lnTo>
                <a:lnTo>
                  <a:pt x="2257746" y="3581954"/>
                </a:lnTo>
                <a:lnTo>
                  <a:pt x="2278790" y="3365722"/>
                </a:lnTo>
                <a:lnTo>
                  <a:pt x="2367152" y="2526647"/>
                </a:lnTo>
                <a:lnTo>
                  <a:pt x="2387346" y="2322699"/>
                </a:lnTo>
                <a:lnTo>
                  <a:pt x="2402135" y="2161037"/>
                </a:lnTo>
                <a:lnTo>
                  <a:pt x="2412234" y="2040621"/>
                </a:lnTo>
                <a:lnTo>
                  <a:pt x="2421338" y="1920885"/>
                </a:lnTo>
                <a:lnTo>
                  <a:pt x="2426794" y="1841425"/>
                </a:lnTo>
                <a:lnTo>
                  <a:pt x="2431713" y="1762248"/>
                </a:lnTo>
                <a:lnTo>
                  <a:pt x="2436059" y="1683344"/>
                </a:lnTo>
                <a:lnTo>
                  <a:pt x="2439795" y="1604705"/>
                </a:lnTo>
                <a:lnTo>
                  <a:pt x="2442881" y="1526323"/>
                </a:lnTo>
                <a:lnTo>
                  <a:pt x="2445282" y="1448191"/>
                </a:lnTo>
                <a:lnTo>
                  <a:pt x="2446958" y="1370298"/>
                </a:lnTo>
                <a:lnTo>
                  <a:pt x="2447873" y="1292639"/>
                </a:lnTo>
                <a:lnTo>
                  <a:pt x="2447988" y="1215203"/>
                </a:lnTo>
                <a:lnTo>
                  <a:pt x="2447266" y="1137984"/>
                </a:lnTo>
                <a:lnTo>
                  <a:pt x="2445670" y="1060972"/>
                </a:lnTo>
                <a:lnTo>
                  <a:pt x="2443162" y="984160"/>
                </a:lnTo>
                <a:lnTo>
                  <a:pt x="2439703" y="907538"/>
                </a:lnTo>
                <a:lnTo>
                  <a:pt x="2435257" y="831100"/>
                </a:lnTo>
                <a:lnTo>
                  <a:pt x="2432652" y="792947"/>
                </a:lnTo>
                <a:lnTo>
                  <a:pt x="2429786" y="754837"/>
                </a:lnTo>
                <a:lnTo>
                  <a:pt x="2426654" y="716768"/>
                </a:lnTo>
                <a:lnTo>
                  <a:pt x="2423252" y="678740"/>
                </a:lnTo>
                <a:lnTo>
                  <a:pt x="2419574" y="640751"/>
                </a:lnTo>
                <a:lnTo>
                  <a:pt x="2415617" y="602801"/>
                </a:lnTo>
                <a:lnTo>
                  <a:pt x="2411375" y="564888"/>
                </a:lnTo>
                <a:lnTo>
                  <a:pt x="2406843" y="527012"/>
                </a:lnTo>
                <a:lnTo>
                  <a:pt x="2402018" y="489172"/>
                </a:lnTo>
                <a:lnTo>
                  <a:pt x="2396894" y="451365"/>
                </a:lnTo>
                <a:lnTo>
                  <a:pt x="2391467" y="413592"/>
                </a:lnTo>
                <a:lnTo>
                  <a:pt x="2385732" y="375852"/>
                </a:lnTo>
                <a:lnTo>
                  <a:pt x="2379683" y="338143"/>
                </a:lnTo>
                <a:lnTo>
                  <a:pt x="2373318" y="300464"/>
                </a:lnTo>
                <a:lnTo>
                  <a:pt x="2366630" y="262814"/>
                </a:lnTo>
                <a:lnTo>
                  <a:pt x="2359615" y="225193"/>
                </a:lnTo>
                <a:lnTo>
                  <a:pt x="2352268" y="187599"/>
                </a:lnTo>
                <a:lnTo>
                  <a:pt x="2344585" y="150031"/>
                </a:lnTo>
                <a:lnTo>
                  <a:pt x="2336562" y="112488"/>
                </a:lnTo>
                <a:lnTo>
                  <a:pt x="2328192" y="74969"/>
                </a:lnTo>
                <a:lnTo>
                  <a:pt x="2319472" y="37473"/>
                </a:lnTo>
                <a:lnTo>
                  <a:pt x="2310396" y="0"/>
                </a:lnTo>
                <a:close/>
              </a:path>
            </a:pathLst>
          </a:custGeom>
          <a:solidFill>
            <a:srgbClr val="CCDDE7"/>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dirty="0"/>
          </a:p>
        </p:txBody>
      </p:sp>
      <p:sp>
        <p:nvSpPr>
          <p:cNvPr id="34" name="object 34"/>
          <p:cNvSpPr txBox="1">
            <a:spLocks noGrp="1"/>
          </p:cNvSpPr>
          <p:nvPr>
            <p:ph type="title"/>
          </p:nvPr>
        </p:nvSpPr>
        <p:spPr>
          <a:xfrm>
            <a:off x="3556000" y="786361"/>
            <a:ext cx="11049000" cy="2028761"/>
          </a:xfrm>
          <a:prstGeom prst="rect">
            <a:avLst/>
          </a:prstGeom>
        </p:spPr>
        <p:txBody>
          <a:bodyPr vert="horz" wrap="square" lIns="0" tIns="12700" rIns="0" bIns="0" rtlCol="0">
            <a:spAutoFit/>
          </a:bodyPr>
          <a:lstStyle/>
          <a:p>
            <a:pPr algn="ctr"/>
            <a:r>
              <a:rPr lang="ru-RU" sz="2500" b="1" dirty="0" smtClean="0">
                <a:solidFill>
                  <a:schemeClr val="accent1">
                    <a:lumMod val="50000"/>
                  </a:schemeClr>
                </a:solidFill>
              </a:rPr>
              <a:t>Афиша </a:t>
            </a:r>
            <a:r>
              <a:rPr lang="ru-RU" sz="2500" b="1" dirty="0">
                <a:solidFill>
                  <a:schemeClr val="accent1">
                    <a:lumMod val="50000"/>
                  </a:schemeClr>
                </a:solidFill>
              </a:rPr>
              <a:t>мероприятий </a:t>
            </a:r>
            <a:r>
              <a:rPr lang="ru-RU" sz="2500" dirty="0">
                <a:solidFill>
                  <a:schemeClr val="accent1">
                    <a:lumMod val="50000"/>
                  </a:schemeClr>
                </a:solidFill>
              </a:rPr>
              <a:t/>
            </a:r>
            <a:br>
              <a:rPr lang="ru-RU" sz="2500" dirty="0">
                <a:solidFill>
                  <a:schemeClr val="accent1">
                    <a:lumMod val="50000"/>
                  </a:schemeClr>
                </a:solidFill>
              </a:rPr>
            </a:br>
            <a:r>
              <a:rPr lang="ru-RU" sz="2500" b="1" dirty="0">
                <a:solidFill>
                  <a:schemeClr val="accent1">
                    <a:lumMod val="50000"/>
                  </a:schemeClr>
                </a:solidFill>
              </a:rPr>
              <a:t>в Центре общения старшего поколения </a:t>
            </a:r>
            <a:r>
              <a:rPr lang="ru-RU" sz="2500" dirty="0">
                <a:solidFill>
                  <a:schemeClr val="accent1">
                    <a:lumMod val="50000"/>
                  </a:schemeClr>
                </a:solidFill>
              </a:rPr>
              <a:t/>
            </a:r>
            <a:br>
              <a:rPr lang="ru-RU" sz="2500" dirty="0">
                <a:solidFill>
                  <a:schemeClr val="accent1">
                    <a:lumMod val="50000"/>
                  </a:schemeClr>
                </a:solidFill>
              </a:rPr>
            </a:br>
            <a:r>
              <a:rPr lang="ru-RU" sz="2500" b="1" dirty="0">
                <a:solidFill>
                  <a:schemeClr val="accent1">
                    <a:lumMod val="50000"/>
                  </a:schemeClr>
                </a:solidFill>
              </a:rPr>
              <a:t>в Клиентской службе </a:t>
            </a:r>
            <a:r>
              <a:rPr lang="ru-RU" sz="2500" b="1" dirty="0" smtClean="0">
                <a:solidFill>
                  <a:schemeClr val="accent1">
                    <a:lumMod val="50000"/>
                  </a:schemeClr>
                </a:solidFill>
              </a:rPr>
              <a:t>Ракитянского района ОСФР </a:t>
            </a:r>
            <a:br>
              <a:rPr lang="ru-RU" sz="2500" b="1" dirty="0" smtClean="0">
                <a:solidFill>
                  <a:schemeClr val="accent1">
                    <a:lumMod val="50000"/>
                  </a:schemeClr>
                </a:solidFill>
              </a:rPr>
            </a:br>
            <a:r>
              <a:rPr lang="ru-RU" sz="2500" b="1" dirty="0" smtClean="0">
                <a:solidFill>
                  <a:schemeClr val="accent1">
                    <a:lumMod val="50000"/>
                  </a:schemeClr>
                </a:solidFill>
              </a:rPr>
              <a:t>по </a:t>
            </a:r>
            <a:r>
              <a:rPr lang="ru-RU" sz="2500" b="1" dirty="0">
                <a:solidFill>
                  <a:schemeClr val="accent1">
                    <a:lumMod val="50000"/>
                  </a:schemeClr>
                </a:solidFill>
              </a:rPr>
              <a:t>Белгородской </a:t>
            </a:r>
            <a:r>
              <a:rPr lang="ru-RU" sz="2500" b="1" dirty="0" smtClean="0">
                <a:solidFill>
                  <a:schemeClr val="accent1">
                    <a:lumMod val="50000"/>
                  </a:schemeClr>
                </a:solidFill>
              </a:rPr>
              <a:t>области</a:t>
            </a:r>
            <a:r>
              <a:rPr lang="ru-RU" sz="2500" dirty="0">
                <a:solidFill>
                  <a:schemeClr val="accent1">
                    <a:lumMod val="50000"/>
                  </a:schemeClr>
                </a:solidFill>
              </a:rPr>
              <a:t> </a:t>
            </a:r>
            <a:r>
              <a:rPr lang="ru-RU" sz="2500" b="1" dirty="0" smtClean="0">
                <a:solidFill>
                  <a:schemeClr val="accent1">
                    <a:lumMod val="50000"/>
                  </a:schemeClr>
                </a:solidFill>
              </a:rPr>
              <a:t>на ноябрь </a:t>
            </a:r>
            <a:r>
              <a:rPr lang="ru-RU" sz="2500" b="1" dirty="0">
                <a:solidFill>
                  <a:schemeClr val="accent1">
                    <a:lumMod val="50000"/>
                  </a:schemeClr>
                </a:solidFill>
              </a:rPr>
              <a:t>2023 года </a:t>
            </a:r>
            <a:r>
              <a:rPr lang="ru-RU" sz="2800" dirty="0"/>
              <a:t/>
            </a:r>
            <a:br>
              <a:rPr lang="ru-RU" sz="2800" dirty="0"/>
            </a:br>
            <a:endParaRPr sz="2800" spc="-100" dirty="0">
              <a:latin typeface="Calibri-Light"/>
              <a:cs typeface="Calibri-Light"/>
            </a:endParaRPr>
          </a:p>
        </p:txBody>
      </p:sp>
      <p:pic>
        <p:nvPicPr>
          <p:cNvPr id="73" name="object 4">
            <a:extLst>
              <a:ext uri="{FF2B5EF4-FFF2-40B4-BE49-F238E27FC236}">
                <a16:creationId xmlns="" xmlns:a16="http://schemas.microsoft.com/office/drawing/2014/main" id="{6588F54A-E23E-FF49-838F-55CC2FDE64DE}"/>
              </a:ext>
            </a:extLst>
          </p:cNvPr>
          <p:cNvPicPr/>
          <p:nvPr/>
        </p:nvPicPr>
        <p:blipFill>
          <a:blip r:embed="rId2" cstate="print"/>
          <a:stretch>
            <a:fillRect/>
          </a:stretch>
        </p:blipFill>
        <p:spPr>
          <a:xfrm>
            <a:off x="1680805" y="143827"/>
            <a:ext cx="732195" cy="8858650"/>
          </a:xfrm>
          <a:prstGeom prst="rect">
            <a:avLst/>
          </a:prstGeom>
        </p:spPr>
      </p:pic>
      <p:grpSp>
        <p:nvGrpSpPr>
          <p:cNvPr id="74" name="Group 73">
            <a:extLst>
              <a:ext uri="{FF2B5EF4-FFF2-40B4-BE49-F238E27FC236}">
                <a16:creationId xmlns="" xmlns:a16="http://schemas.microsoft.com/office/drawing/2014/main" id="{20F5D676-E236-D84F-AE2F-D718B81E0C87}"/>
              </a:ext>
            </a:extLst>
          </p:cNvPr>
          <p:cNvGrpSpPr/>
          <p:nvPr/>
        </p:nvGrpSpPr>
        <p:grpSpPr>
          <a:xfrm>
            <a:off x="537515" y="349062"/>
            <a:ext cx="967919" cy="1310438"/>
            <a:chOff x="634994" y="7556702"/>
            <a:chExt cx="914452" cy="1075534"/>
          </a:xfrm>
        </p:grpSpPr>
        <p:pic>
          <p:nvPicPr>
            <p:cNvPr id="75" name="object 5">
              <a:extLst>
                <a:ext uri="{FF2B5EF4-FFF2-40B4-BE49-F238E27FC236}">
                  <a16:creationId xmlns="" xmlns:a16="http://schemas.microsoft.com/office/drawing/2014/main" id="{8AE9C3F9-595E-1C4E-99E9-7C93D66F0E7A}"/>
                </a:ext>
              </a:extLst>
            </p:cNvPr>
            <p:cNvPicPr/>
            <p:nvPr/>
          </p:nvPicPr>
          <p:blipFill>
            <a:blip r:embed="rId3" cstate="print"/>
            <a:stretch>
              <a:fillRect/>
            </a:stretch>
          </p:blipFill>
          <p:spPr>
            <a:xfrm>
              <a:off x="637218" y="8429396"/>
              <a:ext cx="163266" cy="78676"/>
            </a:xfrm>
            <a:prstGeom prst="rect">
              <a:avLst/>
            </a:prstGeom>
          </p:spPr>
        </p:pic>
        <p:pic>
          <p:nvPicPr>
            <p:cNvPr id="76" name="object 6">
              <a:extLst>
                <a:ext uri="{FF2B5EF4-FFF2-40B4-BE49-F238E27FC236}">
                  <a16:creationId xmlns="" xmlns:a16="http://schemas.microsoft.com/office/drawing/2014/main" id="{472D9660-E25E-174D-8E49-E08660851B7F}"/>
                </a:ext>
              </a:extLst>
            </p:cNvPr>
            <p:cNvPicPr/>
            <p:nvPr/>
          </p:nvPicPr>
          <p:blipFill>
            <a:blip r:embed="rId4" cstate="print"/>
            <a:stretch>
              <a:fillRect/>
            </a:stretch>
          </p:blipFill>
          <p:spPr>
            <a:xfrm>
              <a:off x="822641" y="8430279"/>
              <a:ext cx="341118" cy="89959"/>
            </a:xfrm>
            <a:prstGeom prst="rect">
              <a:avLst/>
            </a:prstGeom>
          </p:spPr>
        </p:pic>
        <p:sp>
          <p:nvSpPr>
            <p:cNvPr id="77" name="object 7">
              <a:extLst>
                <a:ext uri="{FF2B5EF4-FFF2-40B4-BE49-F238E27FC236}">
                  <a16:creationId xmlns="" xmlns:a16="http://schemas.microsoft.com/office/drawing/2014/main" id="{E385B0AA-9606-004C-91FF-291BD32CC62D}"/>
                </a:ext>
              </a:extLst>
            </p:cNvPr>
            <p:cNvSpPr/>
            <p:nvPr/>
          </p:nvSpPr>
          <p:spPr>
            <a:xfrm>
              <a:off x="1192096" y="8430277"/>
              <a:ext cx="62230" cy="77470"/>
            </a:xfrm>
            <a:custGeom>
              <a:avLst/>
              <a:gdLst/>
              <a:ahLst/>
              <a:cxnLst/>
              <a:rect l="l" t="t" r="r" b="b"/>
              <a:pathLst>
                <a:path w="62230" h="77470">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70">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dirty="0"/>
            </a:p>
          </p:txBody>
        </p:sp>
        <p:pic>
          <p:nvPicPr>
            <p:cNvPr id="78" name="object 8">
              <a:extLst>
                <a:ext uri="{FF2B5EF4-FFF2-40B4-BE49-F238E27FC236}">
                  <a16:creationId xmlns="" xmlns:a16="http://schemas.microsoft.com/office/drawing/2014/main" id="{F9DDD202-1689-9345-941F-9329EC81CF2D}"/>
                </a:ext>
              </a:extLst>
            </p:cNvPr>
            <p:cNvPicPr/>
            <p:nvPr/>
          </p:nvPicPr>
          <p:blipFill>
            <a:blip r:embed="rId5" cstate="print"/>
            <a:stretch>
              <a:fillRect/>
            </a:stretch>
          </p:blipFill>
          <p:spPr>
            <a:xfrm>
              <a:off x="1274796" y="8430279"/>
              <a:ext cx="66154" cy="76911"/>
            </a:xfrm>
            <a:prstGeom prst="rect">
              <a:avLst/>
            </a:prstGeom>
          </p:spPr>
        </p:pic>
        <p:pic>
          <p:nvPicPr>
            <p:cNvPr id="79" name="object 9">
              <a:extLst>
                <a:ext uri="{FF2B5EF4-FFF2-40B4-BE49-F238E27FC236}">
                  <a16:creationId xmlns="" xmlns:a16="http://schemas.microsoft.com/office/drawing/2014/main" id="{E6D90ABF-E531-2C44-A07D-FB7A025D54AE}"/>
                </a:ext>
              </a:extLst>
            </p:cNvPr>
            <p:cNvPicPr/>
            <p:nvPr/>
          </p:nvPicPr>
          <p:blipFill>
            <a:blip r:embed="rId6" cstate="print"/>
            <a:stretch>
              <a:fillRect/>
            </a:stretch>
          </p:blipFill>
          <p:spPr>
            <a:xfrm>
              <a:off x="1369272" y="8430277"/>
              <a:ext cx="85153" cy="76923"/>
            </a:xfrm>
            <a:prstGeom prst="rect">
              <a:avLst/>
            </a:prstGeom>
          </p:spPr>
        </p:pic>
        <p:sp>
          <p:nvSpPr>
            <p:cNvPr id="80" name="object 10">
              <a:extLst>
                <a:ext uri="{FF2B5EF4-FFF2-40B4-BE49-F238E27FC236}">
                  <a16:creationId xmlns="" xmlns:a16="http://schemas.microsoft.com/office/drawing/2014/main" id="{9AC239B6-FFFB-6B45-BCBC-C4761EE0E4A2}"/>
                </a:ext>
              </a:extLst>
            </p:cNvPr>
            <p:cNvSpPr/>
            <p:nvPr/>
          </p:nvSpPr>
          <p:spPr>
            <a:xfrm>
              <a:off x="1482771" y="8430279"/>
              <a:ext cx="66675" cy="77470"/>
            </a:xfrm>
            <a:custGeom>
              <a:avLst/>
              <a:gdLst/>
              <a:ahLst/>
              <a:cxnLst/>
              <a:rect l="l" t="t" r="r" b="b"/>
              <a:pathLst>
                <a:path w="66675" h="77470">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dirty="0"/>
            </a:p>
          </p:txBody>
        </p:sp>
        <p:pic>
          <p:nvPicPr>
            <p:cNvPr id="81" name="object 11">
              <a:extLst>
                <a:ext uri="{FF2B5EF4-FFF2-40B4-BE49-F238E27FC236}">
                  <a16:creationId xmlns="" xmlns:a16="http://schemas.microsoft.com/office/drawing/2014/main" id="{BB8DA70F-8086-BE4A-88B0-C54D4509D3EB}"/>
                </a:ext>
              </a:extLst>
            </p:cNvPr>
            <p:cNvPicPr/>
            <p:nvPr/>
          </p:nvPicPr>
          <p:blipFill>
            <a:blip r:embed="rId7" cstate="print"/>
            <a:stretch>
              <a:fillRect/>
            </a:stretch>
          </p:blipFill>
          <p:spPr>
            <a:xfrm>
              <a:off x="634994" y="8541165"/>
              <a:ext cx="188554" cy="82626"/>
            </a:xfrm>
            <a:prstGeom prst="rect">
              <a:avLst/>
            </a:prstGeom>
          </p:spPr>
        </p:pic>
        <p:pic>
          <p:nvPicPr>
            <p:cNvPr id="82" name="object 12">
              <a:extLst>
                <a:ext uri="{FF2B5EF4-FFF2-40B4-BE49-F238E27FC236}">
                  <a16:creationId xmlns="" xmlns:a16="http://schemas.microsoft.com/office/drawing/2014/main" id="{F61F53E2-53C6-4646-9298-ADD052CAC6D5}"/>
                </a:ext>
              </a:extLst>
            </p:cNvPr>
            <p:cNvPicPr/>
            <p:nvPr/>
          </p:nvPicPr>
          <p:blipFill>
            <a:blip r:embed="rId8" cstate="print"/>
            <a:stretch>
              <a:fillRect/>
            </a:stretch>
          </p:blipFill>
          <p:spPr>
            <a:xfrm>
              <a:off x="845724" y="8544010"/>
              <a:ext cx="164275" cy="88226"/>
            </a:xfrm>
            <a:prstGeom prst="rect">
              <a:avLst/>
            </a:prstGeom>
          </p:spPr>
        </p:pic>
        <p:pic>
          <p:nvPicPr>
            <p:cNvPr id="83" name="object 13">
              <a:extLst>
                <a:ext uri="{FF2B5EF4-FFF2-40B4-BE49-F238E27FC236}">
                  <a16:creationId xmlns="" xmlns:a16="http://schemas.microsoft.com/office/drawing/2014/main" id="{5AECEDBD-41AD-144E-8C65-85EE44130273}"/>
                </a:ext>
              </a:extLst>
            </p:cNvPr>
            <p:cNvPicPr/>
            <p:nvPr/>
          </p:nvPicPr>
          <p:blipFill>
            <a:blip r:embed="rId9" cstate="print"/>
            <a:stretch>
              <a:fillRect/>
            </a:stretch>
          </p:blipFill>
          <p:spPr>
            <a:xfrm>
              <a:off x="1057757" y="8543142"/>
              <a:ext cx="319289" cy="78663"/>
            </a:xfrm>
            <a:prstGeom prst="rect">
              <a:avLst/>
            </a:prstGeom>
          </p:spPr>
        </p:pic>
        <p:pic>
          <p:nvPicPr>
            <p:cNvPr id="84" name="object 14">
              <a:extLst>
                <a:ext uri="{FF2B5EF4-FFF2-40B4-BE49-F238E27FC236}">
                  <a16:creationId xmlns="" xmlns:a16="http://schemas.microsoft.com/office/drawing/2014/main" id="{96D31B5A-667A-4245-8476-B3B7636CD2C8}"/>
                </a:ext>
              </a:extLst>
            </p:cNvPr>
            <p:cNvPicPr/>
            <p:nvPr/>
          </p:nvPicPr>
          <p:blipFill>
            <a:blip r:embed="rId10" cstate="print"/>
            <a:stretch>
              <a:fillRect/>
            </a:stretch>
          </p:blipFill>
          <p:spPr>
            <a:xfrm>
              <a:off x="1396605" y="8544012"/>
              <a:ext cx="66471" cy="76911"/>
            </a:xfrm>
            <a:prstGeom prst="rect">
              <a:avLst/>
            </a:prstGeom>
          </p:spPr>
        </p:pic>
        <p:pic>
          <p:nvPicPr>
            <p:cNvPr id="85" name="object 15">
              <a:extLst>
                <a:ext uri="{FF2B5EF4-FFF2-40B4-BE49-F238E27FC236}">
                  <a16:creationId xmlns="" xmlns:a16="http://schemas.microsoft.com/office/drawing/2014/main" id="{64F59B50-F07B-C04F-BAAF-361C208FEA8A}"/>
                </a:ext>
              </a:extLst>
            </p:cNvPr>
            <p:cNvPicPr/>
            <p:nvPr/>
          </p:nvPicPr>
          <p:blipFill>
            <a:blip r:embed="rId11" cstate="print"/>
            <a:stretch>
              <a:fillRect/>
            </a:stretch>
          </p:blipFill>
          <p:spPr>
            <a:xfrm>
              <a:off x="1482771" y="8544012"/>
              <a:ext cx="66471" cy="76911"/>
            </a:xfrm>
            <a:prstGeom prst="rect">
              <a:avLst/>
            </a:prstGeom>
          </p:spPr>
        </p:pic>
        <p:sp>
          <p:nvSpPr>
            <p:cNvPr id="86" name="object 16">
              <a:extLst>
                <a:ext uri="{FF2B5EF4-FFF2-40B4-BE49-F238E27FC236}">
                  <a16:creationId xmlns="" xmlns:a16="http://schemas.microsoft.com/office/drawing/2014/main" id="{8F34719E-BCE0-E94F-8BF1-3A09A326921C}"/>
                </a:ext>
              </a:extLst>
            </p:cNvPr>
            <p:cNvSpPr/>
            <p:nvPr/>
          </p:nvSpPr>
          <p:spPr>
            <a:xfrm>
              <a:off x="1489430" y="8408555"/>
              <a:ext cx="54610" cy="8255"/>
            </a:xfrm>
            <a:custGeom>
              <a:avLst/>
              <a:gdLst/>
              <a:ahLst/>
              <a:cxnLst/>
              <a:rect l="l" t="t" r="r" b="b"/>
              <a:pathLst>
                <a:path w="54609" h="8254">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dirty="0"/>
            </a:p>
          </p:txBody>
        </p:sp>
        <p:pic>
          <p:nvPicPr>
            <p:cNvPr id="87" name="object 17">
              <a:extLst>
                <a:ext uri="{FF2B5EF4-FFF2-40B4-BE49-F238E27FC236}">
                  <a16:creationId xmlns="" xmlns:a16="http://schemas.microsoft.com/office/drawing/2014/main" id="{96558440-5DFC-094A-927A-EC7068203E50}"/>
                </a:ext>
              </a:extLst>
            </p:cNvPr>
            <p:cNvPicPr/>
            <p:nvPr/>
          </p:nvPicPr>
          <p:blipFill>
            <a:blip r:embed="rId12" cstate="print"/>
            <a:stretch>
              <a:fillRect/>
            </a:stretch>
          </p:blipFill>
          <p:spPr>
            <a:xfrm>
              <a:off x="644093" y="7556702"/>
              <a:ext cx="895848" cy="769188"/>
            </a:xfrm>
            <a:prstGeom prst="rect">
              <a:avLst/>
            </a:prstGeom>
          </p:spPr>
        </p:pic>
      </p:grpSp>
      <p:graphicFrame>
        <p:nvGraphicFramePr>
          <p:cNvPr id="3" name="Таблица 2"/>
          <p:cNvGraphicFramePr>
            <a:graphicFrameLocks noGrp="1"/>
          </p:cNvGraphicFramePr>
          <p:nvPr>
            <p:extLst>
              <p:ext uri="{D42A27DB-BD31-4B8C-83A1-F6EECF244321}">
                <p14:modId xmlns:p14="http://schemas.microsoft.com/office/powerpoint/2010/main" val="3830111953"/>
              </p:ext>
            </p:extLst>
          </p:nvPr>
        </p:nvGraphicFramePr>
        <p:xfrm>
          <a:off x="3733800" y="3691907"/>
          <a:ext cx="10972800" cy="2556493"/>
        </p:xfrm>
        <a:graphic>
          <a:graphicData uri="http://schemas.openxmlformats.org/drawingml/2006/table">
            <a:tbl>
              <a:tblPr firstRow="1" bandRow="1">
                <a:tableStyleId>{69CF1AB2-1976-4502-BF36-3FF5EA218861}</a:tableStyleId>
              </a:tblPr>
              <a:tblGrid>
                <a:gridCol w="2032000"/>
                <a:gridCol w="8940800"/>
              </a:tblGrid>
              <a:tr h="1360454">
                <a:tc>
                  <a:txBody>
                    <a:bodyPr/>
                    <a:lstStyle/>
                    <a:p>
                      <a:endParaRPr lang="ru-RU" dirty="0" smtClean="0"/>
                    </a:p>
                  </a:txBody>
                  <a:tcPr/>
                </a:tc>
                <a:tc>
                  <a:txBody>
                    <a:bodyPr/>
                    <a:lstStyle/>
                    <a:p>
                      <a:endParaRPr lang="ru-RU" dirty="0"/>
                    </a:p>
                  </a:txBody>
                  <a:tcPr/>
                </a:tc>
              </a:tr>
              <a:tr h="1196039">
                <a:tc>
                  <a:txBody>
                    <a:bodyPr/>
                    <a:lstStyle/>
                    <a:p>
                      <a:endParaRPr lang="ru-RU" dirty="0"/>
                    </a:p>
                  </a:txBody>
                  <a:tcPr/>
                </a:tc>
                <a:tc>
                  <a:txBody>
                    <a:bodyPr/>
                    <a:lstStyle/>
                    <a:p>
                      <a:endParaRPr lang="ru-RU" dirty="0"/>
                    </a:p>
                  </a:txBody>
                  <a:tcPr/>
                </a:tc>
              </a:tr>
            </a:tbl>
          </a:graphicData>
        </a:graphic>
      </p:graphicFrame>
      <p:sp>
        <p:nvSpPr>
          <p:cNvPr id="90" name="object 34"/>
          <p:cNvSpPr txBox="1">
            <a:spLocks/>
          </p:cNvSpPr>
          <p:nvPr/>
        </p:nvSpPr>
        <p:spPr>
          <a:xfrm>
            <a:off x="2794000" y="4298432"/>
            <a:ext cx="2895600" cy="443711"/>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endParaRPr lang="ru-RU" sz="2800" spc="-100" dirty="0">
              <a:latin typeface="Calibri-Light"/>
              <a:cs typeface="Calibri-Light"/>
            </a:endParaRPr>
          </a:p>
        </p:txBody>
      </p:sp>
      <p:sp>
        <p:nvSpPr>
          <p:cNvPr id="91" name="object 34"/>
          <p:cNvSpPr txBox="1">
            <a:spLocks/>
          </p:cNvSpPr>
          <p:nvPr/>
        </p:nvSpPr>
        <p:spPr>
          <a:xfrm>
            <a:off x="3860800" y="349062"/>
            <a:ext cx="11049000" cy="874598"/>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800" dirty="0" smtClean="0"/>
              <a:t/>
            </a:r>
            <a:br>
              <a:rPr lang="ru-RU" sz="2800" dirty="0" smtClean="0"/>
            </a:br>
            <a:endParaRPr lang="ru-RU" sz="2800" spc="-100" dirty="0">
              <a:latin typeface="Calibri-Light"/>
              <a:cs typeface="Calibri-Light"/>
            </a:endParaRPr>
          </a:p>
        </p:txBody>
      </p:sp>
      <p:sp>
        <p:nvSpPr>
          <p:cNvPr id="92" name="object 34"/>
          <p:cNvSpPr txBox="1">
            <a:spLocks/>
          </p:cNvSpPr>
          <p:nvPr/>
        </p:nvSpPr>
        <p:spPr>
          <a:xfrm>
            <a:off x="4007196" y="4007813"/>
            <a:ext cx="1433484" cy="689932"/>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200" b="1" dirty="0" smtClean="0">
                <a:solidFill>
                  <a:schemeClr val="tx2">
                    <a:lumMod val="75000"/>
                  </a:schemeClr>
                </a:solidFill>
              </a:rPr>
              <a:t>10.11.2023</a:t>
            </a:r>
          </a:p>
          <a:p>
            <a:r>
              <a:rPr lang="ru-RU" sz="2200" b="1" dirty="0">
                <a:solidFill>
                  <a:schemeClr val="tx2">
                    <a:lumMod val="75000"/>
                  </a:schemeClr>
                </a:solidFill>
              </a:rPr>
              <a:t> </a:t>
            </a:r>
            <a:r>
              <a:rPr lang="ru-RU" sz="2200" b="1" dirty="0" smtClean="0">
                <a:solidFill>
                  <a:schemeClr val="tx2">
                    <a:lumMod val="75000"/>
                  </a:schemeClr>
                </a:solidFill>
              </a:rPr>
              <a:t>    </a:t>
            </a:r>
            <a:r>
              <a:rPr lang="ru-RU" sz="2200" dirty="0" smtClean="0">
                <a:solidFill>
                  <a:schemeClr val="tx2">
                    <a:lumMod val="75000"/>
                  </a:schemeClr>
                </a:solidFill>
              </a:rPr>
              <a:t>10:00</a:t>
            </a:r>
            <a:endParaRPr lang="ru-RU" sz="2200" dirty="0">
              <a:solidFill>
                <a:schemeClr val="tx2">
                  <a:lumMod val="75000"/>
                </a:schemeClr>
              </a:solidFill>
            </a:endParaRPr>
          </a:p>
        </p:txBody>
      </p:sp>
      <p:sp>
        <p:nvSpPr>
          <p:cNvPr id="93" name="object 34"/>
          <p:cNvSpPr txBox="1">
            <a:spLocks/>
          </p:cNvSpPr>
          <p:nvPr/>
        </p:nvSpPr>
        <p:spPr>
          <a:xfrm>
            <a:off x="6085840" y="3810000"/>
            <a:ext cx="8519160" cy="1028487"/>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200" dirty="0">
                <a:solidFill>
                  <a:schemeClr val="tx2">
                    <a:lumMod val="75000"/>
                  </a:schemeClr>
                </a:solidFill>
              </a:rPr>
              <a:t>Встреча с представителями управления социальной защиты населения по социальным вопросам – новеллы законодательства в 2023 году</a:t>
            </a:r>
          </a:p>
        </p:txBody>
      </p:sp>
      <p:sp>
        <p:nvSpPr>
          <p:cNvPr id="94" name="object 34"/>
          <p:cNvSpPr txBox="1">
            <a:spLocks/>
          </p:cNvSpPr>
          <p:nvPr/>
        </p:nvSpPr>
        <p:spPr>
          <a:xfrm>
            <a:off x="3788756" y="5269296"/>
            <a:ext cx="1870364" cy="689932"/>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200" b="1" dirty="0" smtClean="0">
                <a:solidFill>
                  <a:schemeClr val="tx2">
                    <a:lumMod val="75000"/>
                  </a:schemeClr>
                </a:solidFill>
              </a:rPr>
              <a:t>24.11.2023</a:t>
            </a:r>
          </a:p>
          <a:p>
            <a:pPr algn="ctr"/>
            <a:r>
              <a:rPr lang="ru-RU" sz="2200" dirty="0" smtClean="0">
                <a:solidFill>
                  <a:schemeClr val="tx2">
                    <a:lumMod val="75000"/>
                  </a:schemeClr>
                </a:solidFill>
              </a:rPr>
              <a:t>10:00</a:t>
            </a:r>
          </a:p>
        </p:txBody>
      </p:sp>
      <p:sp>
        <p:nvSpPr>
          <p:cNvPr id="95" name="object 34"/>
          <p:cNvSpPr txBox="1">
            <a:spLocks/>
          </p:cNvSpPr>
          <p:nvPr/>
        </p:nvSpPr>
        <p:spPr>
          <a:xfrm>
            <a:off x="6096000" y="5438573"/>
            <a:ext cx="8153400" cy="351378"/>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200" dirty="0">
                <a:solidFill>
                  <a:schemeClr val="tx2">
                    <a:lumMod val="75000"/>
                  </a:schemeClr>
                </a:solidFill>
              </a:rPr>
              <a:t>Торжественное мероприятие, посвященное Дню </a:t>
            </a:r>
            <a:r>
              <a:rPr lang="ru-RU" sz="2200" dirty="0" smtClean="0">
                <a:solidFill>
                  <a:schemeClr val="tx2">
                    <a:lumMod val="75000"/>
                  </a:schemeClr>
                </a:solidFill>
              </a:rPr>
              <a:t>матери</a:t>
            </a:r>
            <a:endParaRPr lang="ru-RU" sz="2200" dirty="0">
              <a:solidFill>
                <a:schemeClr val="tx2">
                  <a:lumMod val="75000"/>
                </a:schemeClr>
              </a:solidFill>
            </a:endParaRPr>
          </a:p>
        </p:txBody>
      </p:sp>
      <p:sp>
        <p:nvSpPr>
          <p:cNvPr id="105" name="object 34"/>
          <p:cNvSpPr txBox="1">
            <a:spLocks/>
          </p:cNvSpPr>
          <p:nvPr/>
        </p:nvSpPr>
        <p:spPr>
          <a:xfrm>
            <a:off x="5414315" y="8057681"/>
            <a:ext cx="9952685" cy="720710"/>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200" b="1" dirty="0" smtClean="0">
                <a:solidFill>
                  <a:schemeClr val="tx2">
                    <a:lumMod val="75000"/>
                  </a:schemeClr>
                </a:solidFill>
              </a:rPr>
              <a:t>Ждём вас по адресу пгт. Ракитное</a:t>
            </a:r>
            <a:r>
              <a:rPr lang="ru-RU" sz="2400" b="1" dirty="0" smtClean="0">
                <a:solidFill>
                  <a:schemeClr val="tx2">
                    <a:lumMod val="75000"/>
                  </a:schemeClr>
                </a:solidFill>
              </a:rPr>
              <a:t>, ул. Пролетарская, </a:t>
            </a:r>
            <a:r>
              <a:rPr lang="ru-RU" sz="2400" b="1" dirty="0">
                <a:solidFill>
                  <a:schemeClr val="tx2">
                    <a:lumMod val="75000"/>
                  </a:schemeClr>
                </a:solidFill>
              </a:rPr>
              <a:t>д. </a:t>
            </a:r>
            <a:r>
              <a:rPr lang="ru-RU" sz="2400" b="1" dirty="0" smtClean="0">
                <a:solidFill>
                  <a:schemeClr val="tx2">
                    <a:lumMod val="75000"/>
                  </a:schemeClr>
                </a:solidFill>
              </a:rPr>
              <a:t>29А </a:t>
            </a:r>
            <a:r>
              <a:rPr lang="ru-RU" sz="2400" b="1" dirty="0"/>
              <a:t/>
            </a:r>
            <a:br>
              <a:rPr lang="ru-RU" sz="2400" b="1" dirty="0"/>
            </a:br>
            <a:endParaRPr lang="ru-RU" sz="2200" b="1" spc="-100" dirty="0">
              <a:solidFill>
                <a:schemeClr val="tx2">
                  <a:lumMod val="75000"/>
                </a:schemeClr>
              </a:solidFill>
              <a:latin typeface="Calibri-Light"/>
              <a:cs typeface="Calibri-Light"/>
            </a:endParaRPr>
          </a:p>
        </p:txBody>
      </p:sp>
    </p:spTree>
    <p:extLst>
      <p:ext uri="{BB962C8B-B14F-4D97-AF65-F5344CB8AC3E}">
        <p14:creationId xmlns:p14="http://schemas.microsoft.com/office/powerpoint/2010/main" val="493726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 name="object 3">
            <a:extLst>
              <a:ext uri="{FF2B5EF4-FFF2-40B4-BE49-F238E27FC236}">
                <a16:creationId xmlns="" xmlns:a16="http://schemas.microsoft.com/office/drawing/2014/main" id="{E29114B4-D23B-2A40-BF81-4F4A2A1644BC}"/>
              </a:ext>
            </a:extLst>
          </p:cNvPr>
          <p:cNvSpPr/>
          <p:nvPr/>
        </p:nvSpPr>
        <p:spPr>
          <a:xfrm>
            <a:off x="165711" y="143827"/>
            <a:ext cx="2247290" cy="8856345"/>
          </a:xfrm>
          <a:custGeom>
            <a:avLst/>
            <a:gdLst/>
            <a:ahLst/>
            <a:cxnLst/>
            <a:rect l="l" t="t" r="r" b="b"/>
            <a:pathLst>
              <a:path w="3034665" h="8856345">
                <a:moveTo>
                  <a:pt x="2310396" y="0"/>
                </a:moveTo>
                <a:lnTo>
                  <a:pt x="0" y="0"/>
                </a:lnTo>
                <a:lnTo>
                  <a:pt x="0" y="8856002"/>
                </a:lnTo>
                <a:lnTo>
                  <a:pt x="3034550" y="8856002"/>
                </a:lnTo>
                <a:lnTo>
                  <a:pt x="3007347" y="8795408"/>
                </a:lnTo>
                <a:lnTo>
                  <a:pt x="2980688" y="8735033"/>
                </a:lnTo>
                <a:lnTo>
                  <a:pt x="2954568" y="8674876"/>
                </a:lnTo>
                <a:lnTo>
                  <a:pt x="2928983" y="8614936"/>
                </a:lnTo>
                <a:lnTo>
                  <a:pt x="2903927" y="8555211"/>
                </a:lnTo>
                <a:lnTo>
                  <a:pt x="2879397" y="8495701"/>
                </a:lnTo>
                <a:lnTo>
                  <a:pt x="2855387" y="8436404"/>
                </a:lnTo>
                <a:lnTo>
                  <a:pt x="2831893" y="8377321"/>
                </a:lnTo>
                <a:lnTo>
                  <a:pt x="2808910" y="8318448"/>
                </a:lnTo>
                <a:lnTo>
                  <a:pt x="2786434" y="8259787"/>
                </a:lnTo>
                <a:lnTo>
                  <a:pt x="2764459" y="8201335"/>
                </a:lnTo>
                <a:lnTo>
                  <a:pt x="2742981" y="8143091"/>
                </a:lnTo>
                <a:lnTo>
                  <a:pt x="2721995" y="8085055"/>
                </a:lnTo>
                <a:lnTo>
                  <a:pt x="2701497" y="8027225"/>
                </a:lnTo>
                <a:lnTo>
                  <a:pt x="2681481" y="7969600"/>
                </a:lnTo>
                <a:lnTo>
                  <a:pt x="2661944" y="7912180"/>
                </a:lnTo>
                <a:lnTo>
                  <a:pt x="2642880" y="7854963"/>
                </a:lnTo>
                <a:lnTo>
                  <a:pt x="2624285" y="7797949"/>
                </a:lnTo>
                <a:lnTo>
                  <a:pt x="2606154" y="7741136"/>
                </a:lnTo>
                <a:lnTo>
                  <a:pt x="2588482" y="7684523"/>
                </a:lnTo>
                <a:lnTo>
                  <a:pt x="2571264" y="7628109"/>
                </a:lnTo>
                <a:lnTo>
                  <a:pt x="2554497" y="7571894"/>
                </a:lnTo>
                <a:lnTo>
                  <a:pt x="2538174" y="7515875"/>
                </a:lnTo>
                <a:lnTo>
                  <a:pt x="2522292" y="7460053"/>
                </a:lnTo>
                <a:lnTo>
                  <a:pt x="2506846" y="7404426"/>
                </a:lnTo>
                <a:lnTo>
                  <a:pt x="2491831" y="7348993"/>
                </a:lnTo>
                <a:lnTo>
                  <a:pt x="2477242" y="7293752"/>
                </a:lnTo>
                <a:lnTo>
                  <a:pt x="2463075" y="7238704"/>
                </a:lnTo>
                <a:lnTo>
                  <a:pt x="2449325" y="7183847"/>
                </a:lnTo>
                <a:lnTo>
                  <a:pt x="2435986" y="7129180"/>
                </a:lnTo>
                <a:lnTo>
                  <a:pt x="2423056" y="7074702"/>
                </a:lnTo>
                <a:lnTo>
                  <a:pt x="2410528" y="7020411"/>
                </a:lnTo>
                <a:lnTo>
                  <a:pt x="2398398" y="6966308"/>
                </a:lnTo>
                <a:lnTo>
                  <a:pt x="2386662" y="6912390"/>
                </a:lnTo>
                <a:lnTo>
                  <a:pt x="2375314" y="6858657"/>
                </a:lnTo>
                <a:lnTo>
                  <a:pt x="2364350" y="6805108"/>
                </a:lnTo>
                <a:lnTo>
                  <a:pt x="2353765" y="6751741"/>
                </a:lnTo>
                <a:lnTo>
                  <a:pt x="2343555" y="6698557"/>
                </a:lnTo>
                <a:lnTo>
                  <a:pt x="2333715" y="6645553"/>
                </a:lnTo>
                <a:lnTo>
                  <a:pt x="2324240" y="6592728"/>
                </a:lnTo>
                <a:lnTo>
                  <a:pt x="2315125" y="6540082"/>
                </a:lnTo>
                <a:lnTo>
                  <a:pt x="2306366" y="6487614"/>
                </a:lnTo>
                <a:lnTo>
                  <a:pt x="2297958" y="6435322"/>
                </a:lnTo>
                <a:lnTo>
                  <a:pt x="2289897" y="6383206"/>
                </a:lnTo>
                <a:lnTo>
                  <a:pt x="2282176" y="6331265"/>
                </a:lnTo>
                <a:lnTo>
                  <a:pt x="2274793" y="6279496"/>
                </a:lnTo>
                <a:lnTo>
                  <a:pt x="2267742" y="6227900"/>
                </a:lnTo>
                <a:lnTo>
                  <a:pt x="2261018" y="6176476"/>
                </a:lnTo>
                <a:lnTo>
                  <a:pt x="2254617" y="6125222"/>
                </a:lnTo>
                <a:lnTo>
                  <a:pt x="2248535" y="6074137"/>
                </a:lnTo>
                <a:lnTo>
                  <a:pt x="2242765" y="6023221"/>
                </a:lnTo>
                <a:lnTo>
                  <a:pt x="2237304" y="5972472"/>
                </a:lnTo>
                <a:lnTo>
                  <a:pt x="2232147" y="5921889"/>
                </a:lnTo>
                <a:lnTo>
                  <a:pt x="2227289" y="5871471"/>
                </a:lnTo>
                <a:lnTo>
                  <a:pt x="2222726" y="5821218"/>
                </a:lnTo>
                <a:lnTo>
                  <a:pt x="2218453" y="5771128"/>
                </a:lnTo>
                <a:lnTo>
                  <a:pt x="2214464" y="5721200"/>
                </a:lnTo>
                <a:lnTo>
                  <a:pt x="2210756" y="5671433"/>
                </a:lnTo>
                <a:lnTo>
                  <a:pt x="2207324" y="5621826"/>
                </a:lnTo>
                <a:lnTo>
                  <a:pt x="2204162" y="5572378"/>
                </a:lnTo>
                <a:lnTo>
                  <a:pt x="2198633" y="5473955"/>
                </a:lnTo>
                <a:lnTo>
                  <a:pt x="2194132" y="5376156"/>
                </a:lnTo>
                <a:lnTo>
                  <a:pt x="2190620" y="5278972"/>
                </a:lnTo>
                <a:lnTo>
                  <a:pt x="2188061" y="5182396"/>
                </a:lnTo>
                <a:lnTo>
                  <a:pt x="2186415" y="5086419"/>
                </a:lnTo>
                <a:lnTo>
                  <a:pt x="2185647" y="4991033"/>
                </a:lnTo>
                <a:lnTo>
                  <a:pt x="2185717" y="4896229"/>
                </a:lnTo>
                <a:lnTo>
                  <a:pt x="2186589" y="4802000"/>
                </a:lnTo>
                <a:lnTo>
                  <a:pt x="2188224" y="4708337"/>
                </a:lnTo>
                <a:lnTo>
                  <a:pt x="2190586" y="4615231"/>
                </a:lnTo>
                <a:lnTo>
                  <a:pt x="2193636" y="4522676"/>
                </a:lnTo>
                <a:lnTo>
                  <a:pt x="2197336" y="4430662"/>
                </a:lnTo>
                <a:lnTo>
                  <a:pt x="2201650" y="4339181"/>
                </a:lnTo>
                <a:lnTo>
                  <a:pt x="2206539" y="4248225"/>
                </a:lnTo>
                <a:lnTo>
                  <a:pt x="2211966" y="4157785"/>
                </a:lnTo>
                <a:lnTo>
                  <a:pt x="2221032" y="4023077"/>
                </a:lnTo>
                <a:lnTo>
                  <a:pt x="2231096" y="3889485"/>
                </a:lnTo>
                <a:lnTo>
                  <a:pt x="2242031" y="3756981"/>
                </a:lnTo>
                <a:lnTo>
                  <a:pt x="2257746" y="3581954"/>
                </a:lnTo>
                <a:lnTo>
                  <a:pt x="2278790" y="3365722"/>
                </a:lnTo>
                <a:lnTo>
                  <a:pt x="2367152" y="2526647"/>
                </a:lnTo>
                <a:lnTo>
                  <a:pt x="2387346" y="2322699"/>
                </a:lnTo>
                <a:lnTo>
                  <a:pt x="2402135" y="2161037"/>
                </a:lnTo>
                <a:lnTo>
                  <a:pt x="2412234" y="2040621"/>
                </a:lnTo>
                <a:lnTo>
                  <a:pt x="2421338" y="1920885"/>
                </a:lnTo>
                <a:lnTo>
                  <a:pt x="2426794" y="1841425"/>
                </a:lnTo>
                <a:lnTo>
                  <a:pt x="2431713" y="1762248"/>
                </a:lnTo>
                <a:lnTo>
                  <a:pt x="2436059" y="1683344"/>
                </a:lnTo>
                <a:lnTo>
                  <a:pt x="2439795" y="1604705"/>
                </a:lnTo>
                <a:lnTo>
                  <a:pt x="2442881" y="1526323"/>
                </a:lnTo>
                <a:lnTo>
                  <a:pt x="2445282" y="1448191"/>
                </a:lnTo>
                <a:lnTo>
                  <a:pt x="2446958" y="1370298"/>
                </a:lnTo>
                <a:lnTo>
                  <a:pt x="2447873" y="1292639"/>
                </a:lnTo>
                <a:lnTo>
                  <a:pt x="2447988" y="1215203"/>
                </a:lnTo>
                <a:lnTo>
                  <a:pt x="2447266" y="1137984"/>
                </a:lnTo>
                <a:lnTo>
                  <a:pt x="2445670" y="1060972"/>
                </a:lnTo>
                <a:lnTo>
                  <a:pt x="2443162" y="984160"/>
                </a:lnTo>
                <a:lnTo>
                  <a:pt x="2439703" y="907538"/>
                </a:lnTo>
                <a:lnTo>
                  <a:pt x="2435257" y="831100"/>
                </a:lnTo>
                <a:lnTo>
                  <a:pt x="2432652" y="792947"/>
                </a:lnTo>
                <a:lnTo>
                  <a:pt x="2429786" y="754837"/>
                </a:lnTo>
                <a:lnTo>
                  <a:pt x="2426654" y="716768"/>
                </a:lnTo>
                <a:lnTo>
                  <a:pt x="2423252" y="678740"/>
                </a:lnTo>
                <a:lnTo>
                  <a:pt x="2419574" y="640751"/>
                </a:lnTo>
                <a:lnTo>
                  <a:pt x="2415617" y="602801"/>
                </a:lnTo>
                <a:lnTo>
                  <a:pt x="2411375" y="564888"/>
                </a:lnTo>
                <a:lnTo>
                  <a:pt x="2406843" y="527012"/>
                </a:lnTo>
                <a:lnTo>
                  <a:pt x="2402018" y="489172"/>
                </a:lnTo>
                <a:lnTo>
                  <a:pt x="2396894" y="451365"/>
                </a:lnTo>
                <a:lnTo>
                  <a:pt x="2391467" y="413592"/>
                </a:lnTo>
                <a:lnTo>
                  <a:pt x="2385732" y="375852"/>
                </a:lnTo>
                <a:lnTo>
                  <a:pt x="2379683" y="338143"/>
                </a:lnTo>
                <a:lnTo>
                  <a:pt x="2373318" y="300464"/>
                </a:lnTo>
                <a:lnTo>
                  <a:pt x="2366630" y="262814"/>
                </a:lnTo>
                <a:lnTo>
                  <a:pt x="2359615" y="225193"/>
                </a:lnTo>
                <a:lnTo>
                  <a:pt x="2352268" y="187599"/>
                </a:lnTo>
                <a:lnTo>
                  <a:pt x="2344585" y="150031"/>
                </a:lnTo>
                <a:lnTo>
                  <a:pt x="2336562" y="112488"/>
                </a:lnTo>
                <a:lnTo>
                  <a:pt x="2328192" y="74969"/>
                </a:lnTo>
                <a:lnTo>
                  <a:pt x="2319472" y="37473"/>
                </a:lnTo>
                <a:lnTo>
                  <a:pt x="2310396" y="0"/>
                </a:lnTo>
                <a:close/>
              </a:path>
            </a:pathLst>
          </a:custGeom>
          <a:solidFill>
            <a:srgbClr val="CCDDE7"/>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dirty="0"/>
          </a:p>
        </p:txBody>
      </p:sp>
      <p:sp>
        <p:nvSpPr>
          <p:cNvPr id="34" name="object 34"/>
          <p:cNvSpPr txBox="1">
            <a:spLocks noGrp="1"/>
          </p:cNvSpPr>
          <p:nvPr>
            <p:ph type="title"/>
          </p:nvPr>
        </p:nvSpPr>
        <p:spPr>
          <a:xfrm>
            <a:off x="3556000" y="562039"/>
            <a:ext cx="11049000" cy="2028761"/>
          </a:xfrm>
          <a:prstGeom prst="rect">
            <a:avLst/>
          </a:prstGeom>
        </p:spPr>
        <p:txBody>
          <a:bodyPr vert="horz" wrap="square" lIns="0" tIns="12700" rIns="0" bIns="0" rtlCol="0">
            <a:spAutoFit/>
          </a:bodyPr>
          <a:lstStyle/>
          <a:p>
            <a:pPr algn="ctr"/>
            <a:r>
              <a:rPr lang="ru-RU" sz="2500" b="1" dirty="0" smtClean="0">
                <a:solidFill>
                  <a:schemeClr val="accent1">
                    <a:lumMod val="50000"/>
                  </a:schemeClr>
                </a:solidFill>
              </a:rPr>
              <a:t>Афиша </a:t>
            </a:r>
            <a:r>
              <a:rPr lang="ru-RU" sz="2500" b="1" dirty="0">
                <a:solidFill>
                  <a:schemeClr val="accent1">
                    <a:lumMod val="50000"/>
                  </a:schemeClr>
                </a:solidFill>
              </a:rPr>
              <a:t>мероприятий </a:t>
            </a:r>
            <a:r>
              <a:rPr lang="ru-RU" sz="2500" dirty="0">
                <a:solidFill>
                  <a:schemeClr val="accent1">
                    <a:lumMod val="50000"/>
                  </a:schemeClr>
                </a:solidFill>
              </a:rPr>
              <a:t/>
            </a:r>
            <a:br>
              <a:rPr lang="ru-RU" sz="2500" dirty="0">
                <a:solidFill>
                  <a:schemeClr val="accent1">
                    <a:lumMod val="50000"/>
                  </a:schemeClr>
                </a:solidFill>
              </a:rPr>
            </a:br>
            <a:r>
              <a:rPr lang="ru-RU" sz="2500" b="1" dirty="0">
                <a:solidFill>
                  <a:schemeClr val="accent1">
                    <a:lumMod val="50000"/>
                  </a:schemeClr>
                </a:solidFill>
              </a:rPr>
              <a:t>в Центре общения старшего поколения </a:t>
            </a:r>
            <a:r>
              <a:rPr lang="ru-RU" sz="2500" dirty="0">
                <a:solidFill>
                  <a:schemeClr val="accent1">
                    <a:lumMod val="50000"/>
                  </a:schemeClr>
                </a:solidFill>
              </a:rPr>
              <a:t/>
            </a:r>
            <a:br>
              <a:rPr lang="ru-RU" sz="2500" dirty="0">
                <a:solidFill>
                  <a:schemeClr val="accent1">
                    <a:lumMod val="50000"/>
                  </a:schemeClr>
                </a:solidFill>
              </a:rPr>
            </a:br>
            <a:r>
              <a:rPr lang="ru-RU" sz="2500" b="1" dirty="0">
                <a:solidFill>
                  <a:schemeClr val="accent1">
                    <a:lumMod val="50000"/>
                  </a:schemeClr>
                </a:solidFill>
              </a:rPr>
              <a:t>в Клиентской службе </a:t>
            </a:r>
            <a:r>
              <a:rPr lang="ru-RU" sz="2500" b="1" dirty="0" smtClean="0">
                <a:solidFill>
                  <a:schemeClr val="accent1">
                    <a:lumMod val="50000"/>
                  </a:schemeClr>
                </a:solidFill>
              </a:rPr>
              <a:t>Вейделевского района ОСФР </a:t>
            </a:r>
            <a:br>
              <a:rPr lang="ru-RU" sz="2500" b="1" dirty="0" smtClean="0">
                <a:solidFill>
                  <a:schemeClr val="accent1">
                    <a:lumMod val="50000"/>
                  </a:schemeClr>
                </a:solidFill>
              </a:rPr>
            </a:br>
            <a:r>
              <a:rPr lang="ru-RU" sz="2500" b="1" dirty="0" smtClean="0">
                <a:solidFill>
                  <a:schemeClr val="accent1">
                    <a:lumMod val="50000"/>
                  </a:schemeClr>
                </a:solidFill>
              </a:rPr>
              <a:t>по </a:t>
            </a:r>
            <a:r>
              <a:rPr lang="ru-RU" sz="2500" b="1" dirty="0">
                <a:solidFill>
                  <a:schemeClr val="accent1">
                    <a:lumMod val="50000"/>
                  </a:schemeClr>
                </a:solidFill>
              </a:rPr>
              <a:t>Белгородской </a:t>
            </a:r>
            <a:r>
              <a:rPr lang="ru-RU" sz="2500" b="1" dirty="0" smtClean="0">
                <a:solidFill>
                  <a:schemeClr val="accent1">
                    <a:lumMod val="50000"/>
                  </a:schemeClr>
                </a:solidFill>
              </a:rPr>
              <a:t>области</a:t>
            </a:r>
            <a:r>
              <a:rPr lang="ru-RU" sz="2500" dirty="0">
                <a:solidFill>
                  <a:schemeClr val="accent1">
                    <a:lumMod val="50000"/>
                  </a:schemeClr>
                </a:solidFill>
              </a:rPr>
              <a:t> </a:t>
            </a:r>
            <a:r>
              <a:rPr lang="ru-RU" sz="2500" b="1" dirty="0" smtClean="0">
                <a:solidFill>
                  <a:schemeClr val="accent1">
                    <a:lumMod val="50000"/>
                  </a:schemeClr>
                </a:solidFill>
              </a:rPr>
              <a:t>на ноябрь </a:t>
            </a:r>
            <a:r>
              <a:rPr lang="ru-RU" sz="2500" b="1" dirty="0">
                <a:solidFill>
                  <a:schemeClr val="accent1">
                    <a:lumMod val="50000"/>
                  </a:schemeClr>
                </a:solidFill>
              </a:rPr>
              <a:t>2023 года </a:t>
            </a:r>
            <a:r>
              <a:rPr lang="ru-RU" sz="2800" dirty="0">
                <a:solidFill>
                  <a:schemeClr val="accent1">
                    <a:lumMod val="50000"/>
                  </a:schemeClr>
                </a:solidFill>
              </a:rPr>
              <a:t/>
            </a:r>
            <a:br>
              <a:rPr lang="ru-RU" sz="2800" dirty="0">
                <a:solidFill>
                  <a:schemeClr val="accent1">
                    <a:lumMod val="50000"/>
                  </a:schemeClr>
                </a:solidFill>
              </a:rPr>
            </a:br>
            <a:endParaRPr sz="2800" spc="-100" dirty="0">
              <a:solidFill>
                <a:schemeClr val="accent1">
                  <a:lumMod val="50000"/>
                </a:schemeClr>
              </a:solidFill>
              <a:latin typeface="Calibri-Light"/>
              <a:cs typeface="Calibri-Light"/>
            </a:endParaRPr>
          </a:p>
        </p:txBody>
      </p:sp>
      <p:pic>
        <p:nvPicPr>
          <p:cNvPr id="73" name="object 4">
            <a:extLst>
              <a:ext uri="{FF2B5EF4-FFF2-40B4-BE49-F238E27FC236}">
                <a16:creationId xmlns="" xmlns:a16="http://schemas.microsoft.com/office/drawing/2014/main" id="{6588F54A-E23E-FF49-838F-55CC2FDE64DE}"/>
              </a:ext>
            </a:extLst>
          </p:cNvPr>
          <p:cNvPicPr/>
          <p:nvPr/>
        </p:nvPicPr>
        <p:blipFill>
          <a:blip r:embed="rId2" cstate="print"/>
          <a:stretch>
            <a:fillRect/>
          </a:stretch>
        </p:blipFill>
        <p:spPr>
          <a:xfrm>
            <a:off x="1680805" y="143827"/>
            <a:ext cx="732195" cy="8858650"/>
          </a:xfrm>
          <a:prstGeom prst="rect">
            <a:avLst/>
          </a:prstGeom>
        </p:spPr>
      </p:pic>
      <p:grpSp>
        <p:nvGrpSpPr>
          <p:cNvPr id="74" name="Group 73">
            <a:extLst>
              <a:ext uri="{FF2B5EF4-FFF2-40B4-BE49-F238E27FC236}">
                <a16:creationId xmlns="" xmlns:a16="http://schemas.microsoft.com/office/drawing/2014/main" id="{20F5D676-E236-D84F-AE2F-D718B81E0C87}"/>
              </a:ext>
            </a:extLst>
          </p:cNvPr>
          <p:cNvGrpSpPr/>
          <p:nvPr/>
        </p:nvGrpSpPr>
        <p:grpSpPr>
          <a:xfrm>
            <a:off x="537515" y="349062"/>
            <a:ext cx="967919" cy="1310438"/>
            <a:chOff x="634994" y="7556702"/>
            <a:chExt cx="914452" cy="1075534"/>
          </a:xfrm>
        </p:grpSpPr>
        <p:pic>
          <p:nvPicPr>
            <p:cNvPr id="75" name="object 5">
              <a:extLst>
                <a:ext uri="{FF2B5EF4-FFF2-40B4-BE49-F238E27FC236}">
                  <a16:creationId xmlns="" xmlns:a16="http://schemas.microsoft.com/office/drawing/2014/main" id="{8AE9C3F9-595E-1C4E-99E9-7C93D66F0E7A}"/>
                </a:ext>
              </a:extLst>
            </p:cNvPr>
            <p:cNvPicPr/>
            <p:nvPr/>
          </p:nvPicPr>
          <p:blipFill>
            <a:blip r:embed="rId3" cstate="print"/>
            <a:stretch>
              <a:fillRect/>
            </a:stretch>
          </p:blipFill>
          <p:spPr>
            <a:xfrm>
              <a:off x="637218" y="8429396"/>
              <a:ext cx="163266" cy="78676"/>
            </a:xfrm>
            <a:prstGeom prst="rect">
              <a:avLst/>
            </a:prstGeom>
          </p:spPr>
        </p:pic>
        <p:pic>
          <p:nvPicPr>
            <p:cNvPr id="76" name="object 6">
              <a:extLst>
                <a:ext uri="{FF2B5EF4-FFF2-40B4-BE49-F238E27FC236}">
                  <a16:creationId xmlns="" xmlns:a16="http://schemas.microsoft.com/office/drawing/2014/main" id="{472D9660-E25E-174D-8E49-E08660851B7F}"/>
                </a:ext>
              </a:extLst>
            </p:cNvPr>
            <p:cNvPicPr/>
            <p:nvPr/>
          </p:nvPicPr>
          <p:blipFill>
            <a:blip r:embed="rId4" cstate="print"/>
            <a:stretch>
              <a:fillRect/>
            </a:stretch>
          </p:blipFill>
          <p:spPr>
            <a:xfrm>
              <a:off x="822641" y="8430279"/>
              <a:ext cx="341118" cy="89959"/>
            </a:xfrm>
            <a:prstGeom prst="rect">
              <a:avLst/>
            </a:prstGeom>
          </p:spPr>
        </p:pic>
        <p:sp>
          <p:nvSpPr>
            <p:cNvPr id="77" name="object 7">
              <a:extLst>
                <a:ext uri="{FF2B5EF4-FFF2-40B4-BE49-F238E27FC236}">
                  <a16:creationId xmlns="" xmlns:a16="http://schemas.microsoft.com/office/drawing/2014/main" id="{E385B0AA-9606-004C-91FF-291BD32CC62D}"/>
                </a:ext>
              </a:extLst>
            </p:cNvPr>
            <p:cNvSpPr/>
            <p:nvPr/>
          </p:nvSpPr>
          <p:spPr>
            <a:xfrm>
              <a:off x="1192096" y="8430277"/>
              <a:ext cx="62230" cy="77470"/>
            </a:xfrm>
            <a:custGeom>
              <a:avLst/>
              <a:gdLst/>
              <a:ahLst/>
              <a:cxnLst/>
              <a:rect l="l" t="t" r="r" b="b"/>
              <a:pathLst>
                <a:path w="62230" h="77470">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70">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dirty="0"/>
            </a:p>
          </p:txBody>
        </p:sp>
        <p:pic>
          <p:nvPicPr>
            <p:cNvPr id="78" name="object 8">
              <a:extLst>
                <a:ext uri="{FF2B5EF4-FFF2-40B4-BE49-F238E27FC236}">
                  <a16:creationId xmlns="" xmlns:a16="http://schemas.microsoft.com/office/drawing/2014/main" id="{F9DDD202-1689-9345-941F-9329EC81CF2D}"/>
                </a:ext>
              </a:extLst>
            </p:cNvPr>
            <p:cNvPicPr/>
            <p:nvPr/>
          </p:nvPicPr>
          <p:blipFill>
            <a:blip r:embed="rId5" cstate="print"/>
            <a:stretch>
              <a:fillRect/>
            </a:stretch>
          </p:blipFill>
          <p:spPr>
            <a:xfrm>
              <a:off x="1274796" y="8430279"/>
              <a:ext cx="66154" cy="76911"/>
            </a:xfrm>
            <a:prstGeom prst="rect">
              <a:avLst/>
            </a:prstGeom>
          </p:spPr>
        </p:pic>
        <p:pic>
          <p:nvPicPr>
            <p:cNvPr id="79" name="object 9">
              <a:extLst>
                <a:ext uri="{FF2B5EF4-FFF2-40B4-BE49-F238E27FC236}">
                  <a16:creationId xmlns="" xmlns:a16="http://schemas.microsoft.com/office/drawing/2014/main" id="{E6D90ABF-E531-2C44-A07D-FB7A025D54AE}"/>
                </a:ext>
              </a:extLst>
            </p:cNvPr>
            <p:cNvPicPr/>
            <p:nvPr/>
          </p:nvPicPr>
          <p:blipFill>
            <a:blip r:embed="rId6" cstate="print"/>
            <a:stretch>
              <a:fillRect/>
            </a:stretch>
          </p:blipFill>
          <p:spPr>
            <a:xfrm>
              <a:off x="1369272" y="8430277"/>
              <a:ext cx="85153" cy="76923"/>
            </a:xfrm>
            <a:prstGeom prst="rect">
              <a:avLst/>
            </a:prstGeom>
          </p:spPr>
        </p:pic>
        <p:sp>
          <p:nvSpPr>
            <p:cNvPr id="80" name="object 10">
              <a:extLst>
                <a:ext uri="{FF2B5EF4-FFF2-40B4-BE49-F238E27FC236}">
                  <a16:creationId xmlns="" xmlns:a16="http://schemas.microsoft.com/office/drawing/2014/main" id="{9AC239B6-FFFB-6B45-BCBC-C4761EE0E4A2}"/>
                </a:ext>
              </a:extLst>
            </p:cNvPr>
            <p:cNvSpPr/>
            <p:nvPr/>
          </p:nvSpPr>
          <p:spPr>
            <a:xfrm>
              <a:off x="1482771" y="8430279"/>
              <a:ext cx="66675" cy="77470"/>
            </a:xfrm>
            <a:custGeom>
              <a:avLst/>
              <a:gdLst/>
              <a:ahLst/>
              <a:cxnLst/>
              <a:rect l="l" t="t" r="r" b="b"/>
              <a:pathLst>
                <a:path w="66675" h="77470">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dirty="0"/>
            </a:p>
          </p:txBody>
        </p:sp>
        <p:pic>
          <p:nvPicPr>
            <p:cNvPr id="81" name="object 11">
              <a:extLst>
                <a:ext uri="{FF2B5EF4-FFF2-40B4-BE49-F238E27FC236}">
                  <a16:creationId xmlns="" xmlns:a16="http://schemas.microsoft.com/office/drawing/2014/main" id="{BB8DA70F-8086-BE4A-88B0-C54D4509D3EB}"/>
                </a:ext>
              </a:extLst>
            </p:cNvPr>
            <p:cNvPicPr/>
            <p:nvPr/>
          </p:nvPicPr>
          <p:blipFill>
            <a:blip r:embed="rId7" cstate="print"/>
            <a:stretch>
              <a:fillRect/>
            </a:stretch>
          </p:blipFill>
          <p:spPr>
            <a:xfrm>
              <a:off x="634994" y="8541165"/>
              <a:ext cx="188554" cy="82626"/>
            </a:xfrm>
            <a:prstGeom prst="rect">
              <a:avLst/>
            </a:prstGeom>
          </p:spPr>
        </p:pic>
        <p:pic>
          <p:nvPicPr>
            <p:cNvPr id="82" name="object 12">
              <a:extLst>
                <a:ext uri="{FF2B5EF4-FFF2-40B4-BE49-F238E27FC236}">
                  <a16:creationId xmlns="" xmlns:a16="http://schemas.microsoft.com/office/drawing/2014/main" id="{F61F53E2-53C6-4646-9298-ADD052CAC6D5}"/>
                </a:ext>
              </a:extLst>
            </p:cNvPr>
            <p:cNvPicPr/>
            <p:nvPr/>
          </p:nvPicPr>
          <p:blipFill>
            <a:blip r:embed="rId8" cstate="print"/>
            <a:stretch>
              <a:fillRect/>
            </a:stretch>
          </p:blipFill>
          <p:spPr>
            <a:xfrm>
              <a:off x="845724" y="8544010"/>
              <a:ext cx="164275" cy="88226"/>
            </a:xfrm>
            <a:prstGeom prst="rect">
              <a:avLst/>
            </a:prstGeom>
          </p:spPr>
        </p:pic>
        <p:pic>
          <p:nvPicPr>
            <p:cNvPr id="83" name="object 13">
              <a:extLst>
                <a:ext uri="{FF2B5EF4-FFF2-40B4-BE49-F238E27FC236}">
                  <a16:creationId xmlns="" xmlns:a16="http://schemas.microsoft.com/office/drawing/2014/main" id="{5AECEDBD-41AD-144E-8C65-85EE44130273}"/>
                </a:ext>
              </a:extLst>
            </p:cNvPr>
            <p:cNvPicPr/>
            <p:nvPr/>
          </p:nvPicPr>
          <p:blipFill>
            <a:blip r:embed="rId9" cstate="print"/>
            <a:stretch>
              <a:fillRect/>
            </a:stretch>
          </p:blipFill>
          <p:spPr>
            <a:xfrm>
              <a:off x="1057757" y="8543142"/>
              <a:ext cx="319289" cy="78663"/>
            </a:xfrm>
            <a:prstGeom prst="rect">
              <a:avLst/>
            </a:prstGeom>
          </p:spPr>
        </p:pic>
        <p:pic>
          <p:nvPicPr>
            <p:cNvPr id="84" name="object 14">
              <a:extLst>
                <a:ext uri="{FF2B5EF4-FFF2-40B4-BE49-F238E27FC236}">
                  <a16:creationId xmlns="" xmlns:a16="http://schemas.microsoft.com/office/drawing/2014/main" id="{96D31B5A-667A-4245-8476-B3B7636CD2C8}"/>
                </a:ext>
              </a:extLst>
            </p:cNvPr>
            <p:cNvPicPr/>
            <p:nvPr/>
          </p:nvPicPr>
          <p:blipFill>
            <a:blip r:embed="rId10" cstate="print"/>
            <a:stretch>
              <a:fillRect/>
            </a:stretch>
          </p:blipFill>
          <p:spPr>
            <a:xfrm>
              <a:off x="1396605" y="8544012"/>
              <a:ext cx="66471" cy="76911"/>
            </a:xfrm>
            <a:prstGeom prst="rect">
              <a:avLst/>
            </a:prstGeom>
          </p:spPr>
        </p:pic>
        <p:pic>
          <p:nvPicPr>
            <p:cNvPr id="85" name="object 15">
              <a:extLst>
                <a:ext uri="{FF2B5EF4-FFF2-40B4-BE49-F238E27FC236}">
                  <a16:creationId xmlns="" xmlns:a16="http://schemas.microsoft.com/office/drawing/2014/main" id="{64F59B50-F07B-C04F-BAAF-361C208FEA8A}"/>
                </a:ext>
              </a:extLst>
            </p:cNvPr>
            <p:cNvPicPr/>
            <p:nvPr/>
          </p:nvPicPr>
          <p:blipFill>
            <a:blip r:embed="rId11" cstate="print"/>
            <a:stretch>
              <a:fillRect/>
            </a:stretch>
          </p:blipFill>
          <p:spPr>
            <a:xfrm>
              <a:off x="1482771" y="8544012"/>
              <a:ext cx="66471" cy="76911"/>
            </a:xfrm>
            <a:prstGeom prst="rect">
              <a:avLst/>
            </a:prstGeom>
          </p:spPr>
        </p:pic>
        <p:sp>
          <p:nvSpPr>
            <p:cNvPr id="86" name="object 16">
              <a:extLst>
                <a:ext uri="{FF2B5EF4-FFF2-40B4-BE49-F238E27FC236}">
                  <a16:creationId xmlns="" xmlns:a16="http://schemas.microsoft.com/office/drawing/2014/main" id="{8F34719E-BCE0-E94F-8BF1-3A09A326921C}"/>
                </a:ext>
              </a:extLst>
            </p:cNvPr>
            <p:cNvSpPr/>
            <p:nvPr/>
          </p:nvSpPr>
          <p:spPr>
            <a:xfrm>
              <a:off x="1489430" y="8408555"/>
              <a:ext cx="54610" cy="8255"/>
            </a:xfrm>
            <a:custGeom>
              <a:avLst/>
              <a:gdLst/>
              <a:ahLst/>
              <a:cxnLst/>
              <a:rect l="l" t="t" r="r" b="b"/>
              <a:pathLst>
                <a:path w="54609" h="8254">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dirty="0"/>
            </a:p>
          </p:txBody>
        </p:sp>
        <p:pic>
          <p:nvPicPr>
            <p:cNvPr id="87" name="object 17">
              <a:extLst>
                <a:ext uri="{FF2B5EF4-FFF2-40B4-BE49-F238E27FC236}">
                  <a16:creationId xmlns="" xmlns:a16="http://schemas.microsoft.com/office/drawing/2014/main" id="{96558440-5DFC-094A-927A-EC7068203E50}"/>
                </a:ext>
              </a:extLst>
            </p:cNvPr>
            <p:cNvPicPr/>
            <p:nvPr/>
          </p:nvPicPr>
          <p:blipFill>
            <a:blip r:embed="rId12" cstate="print"/>
            <a:stretch>
              <a:fillRect/>
            </a:stretch>
          </p:blipFill>
          <p:spPr>
            <a:xfrm>
              <a:off x="644093" y="7556702"/>
              <a:ext cx="895848" cy="769188"/>
            </a:xfrm>
            <a:prstGeom prst="rect">
              <a:avLst/>
            </a:prstGeom>
          </p:spPr>
        </p:pic>
      </p:grpSp>
      <p:graphicFrame>
        <p:nvGraphicFramePr>
          <p:cNvPr id="3" name="Таблица 2"/>
          <p:cNvGraphicFramePr>
            <a:graphicFrameLocks noGrp="1"/>
          </p:cNvGraphicFramePr>
          <p:nvPr>
            <p:extLst>
              <p:ext uri="{D42A27DB-BD31-4B8C-83A1-F6EECF244321}">
                <p14:modId xmlns:p14="http://schemas.microsoft.com/office/powerpoint/2010/main" val="1879558633"/>
              </p:ext>
            </p:extLst>
          </p:nvPr>
        </p:nvGraphicFramePr>
        <p:xfrm>
          <a:off x="4190076" y="3108960"/>
          <a:ext cx="9424324" cy="3048000"/>
        </p:xfrm>
        <a:graphic>
          <a:graphicData uri="http://schemas.openxmlformats.org/drawingml/2006/table">
            <a:tbl>
              <a:tblPr firstRow="1" bandRow="1">
                <a:tableStyleId>{69CF1AB2-1976-4502-BF36-3FF5EA218861}</a:tableStyleId>
              </a:tblPr>
              <a:tblGrid>
                <a:gridCol w="1745245"/>
                <a:gridCol w="7679079"/>
              </a:tblGrid>
              <a:tr h="762000">
                <a:tc>
                  <a:txBody>
                    <a:bodyPr/>
                    <a:lstStyle/>
                    <a:p>
                      <a:endParaRPr lang="ru-RU" dirty="0" smtClean="0"/>
                    </a:p>
                  </a:txBody>
                  <a:tcPr/>
                </a:tc>
                <a:tc>
                  <a:txBody>
                    <a:bodyPr/>
                    <a:lstStyle/>
                    <a:p>
                      <a:endParaRPr lang="ru-RU" dirty="0"/>
                    </a:p>
                  </a:txBody>
                  <a:tcPr/>
                </a:tc>
              </a:tr>
              <a:tr h="762000">
                <a:tc>
                  <a:txBody>
                    <a:bodyPr/>
                    <a:lstStyle/>
                    <a:p>
                      <a:endParaRPr lang="ru-RU" dirty="0"/>
                    </a:p>
                  </a:txBody>
                  <a:tcPr/>
                </a:tc>
                <a:tc>
                  <a:txBody>
                    <a:bodyPr/>
                    <a:lstStyle/>
                    <a:p>
                      <a:endParaRPr lang="ru-RU" dirty="0"/>
                    </a:p>
                  </a:txBody>
                  <a:tcPr/>
                </a:tc>
              </a:tr>
              <a:tr h="762000">
                <a:tc>
                  <a:txBody>
                    <a:bodyPr/>
                    <a:lstStyle/>
                    <a:p>
                      <a:endParaRPr lang="ru-RU" dirty="0"/>
                    </a:p>
                  </a:txBody>
                  <a:tcPr/>
                </a:tc>
                <a:tc>
                  <a:txBody>
                    <a:bodyPr/>
                    <a:lstStyle/>
                    <a:p>
                      <a:endParaRPr lang="ru-RU" dirty="0"/>
                    </a:p>
                  </a:txBody>
                  <a:tcPr/>
                </a:tc>
              </a:tr>
              <a:tr h="762000">
                <a:tc>
                  <a:txBody>
                    <a:bodyPr/>
                    <a:lstStyle/>
                    <a:p>
                      <a:endParaRPr lang="ru-RU" dirty="0"/>
                    </a:p>
                  </a:txBody>
                  <a:tcPr/>
                </a:tc>
                <a:tc>
                  <a:txBody>
                    <a:bodyPr/>
                    <a:lstStyle/>
                    <a:p>
                      <a:endParaRPr lang="ru-RU" dirty="0"/>
                    </a:p>
                  </a:txBody>
                  <a:tcPr/>
                </a:tc>
              </a:tr>
            </a:tbl>
          </a:graphicData>
        </a:graphic>
      </p:graphicFrame>
      <p:sp>
        <p:nvSpPr>
          <p:cNvPr id="90" name="object 34"/>
          <p:cNvSpPr txBox="1">
            <a:spLocks/>
          </p:cNvSpPr>
          <p:nvPr/>
        </p:nvSpPr>
        <p:spPr>
          <a:xfrm>
            <a:off x="2794000" y="4298432"/>
            <a:ext cx="2895600" cy="443711"/>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endParaRPr lang="ru-RU" sz="2800" spc="-100" dirty="0">
              <a:latin typeface="Calibri-Light"/>
              <a:cs typeface="Calibri-Light"/>
            </a:endParaRPr>
          </a:p>
        </p:txBody>
      </p:sp>
      <p:sp>
        <p:nvSpPr>
          <p:cNvPr id="91" name="object 34"/>
          <p:cNvSpPr txBox="1">
            <a:spLocks/>
          </p:cNvSpPr>
          <p:nvPr/>
        </p:nvSpPr>
        <p:spPr>
          <a:xfrm>
            <a:off x="3860800" y="349062"/>
            <a:ext cx="11049000" cy="874598"/>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800" dirty="0" smtClean="0"/>
              <a:t/>
            </a:r>
            <a:br>
              <a:rPr lang="ru-RU" sz="2800" dirty="0" smtClean="0"/>
            </a:br>
            <a:endParaRPr lang="ru-RU" sz="2800" spc="-100" dirty="0">
              <a:latin typeface="Calibri-Light"/>
              <a:cs typeface="Calibri-Light"/>
            </a:endParaRPr>
          </a:p>
        </p:txBody>
      </p:sp>
      <p:sp>
        <p:nvSpPr>
          <p:cNvPr id="92" name="object 34"/>
          <p:cNvSpPr txBox="1">
            <a:spLocks/>
          </p:cNvSpPr>
          <p:nvPr/>
        </p:nvSpPr>
        <p:spPr>
          <a:xfrm>
            <a:off x="4453312" y="3185160"/>
            <a:ext cx="1870364" cy="628377"/>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000" b="1" dirty="0" smtClean="0">
                <a:solidFill>
                  <a:schemeClr val="tx2">
                    <a:lumMod val="75000"/>
                  </a:schemeClr>
                </a:solidFill>
              </a:rPr>
              <a:t>02.11.2023</a:t>
            </a:r>
          </a:p>
          <a:p>
            <a:r>
              <a:rPr lang="ru-RU" sz="2000" b="1" dirty="0">
                <a:solidFill>
                  <a:schemeClr val="tx2">
                    <a:lumMod val="75000"/>
                  </a:schemeClr>
                </a:solidFill>
              </a:rPr>
              <a:t> </a:t>
            </a:r>
            <a:r>
              <a:rPr lang="ru-RU" sz="2000" b="1" dirty="0" smtClean="0">
                <a:solidFill>
                  <a:schemeClr val="tx2">
                    <a:lumMod val="75000"/>
                  </a:schemeClr>
                </a:solidFill>
              </a:rPr>
              <a:t>    </a:t>
            </a:r>
            <a:r>
              <a:rPr lang="ru-RU" sz="2000" dirty="0" smtClean="0">
                <a:solidFill>
                  <a:schemeClr val="tx2">
                    <a:lumMod val="75000"/>
                  </a:schemeClr>
                </a:solidFill>
              </a:rPr>
              <a:t>11:00</a:t>
            </a:r>
            <a:endParaRPr lang="ru-RU" sz="2000" dirty="0">
              <a:solidFill>
                <a:schemeClr val="tx2">
                  <a:lumMod val="75000"/>
                </a:schemeClr>
              </a:solidFill>
            </a:endParaRPr>
          </a:p>
        </p:txBody>
      </p:sp>
      <p:sp>
        <p:nvSpPr>
          <p:cNvPr id="93" name="object 34"/>
          <p:cNvSpPr txBox="1">
            <a:spLocks/>
          </p:cNvSpPr>
          <p:nvPr/>
        </p:nvSpPr>
        <p:spPr>
          <a:xfrm>
            <a:off x="6146800" y="3185160"/>
            <a:ext cx="6625244" cy="628377"/>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000" dirty="0">
                <a:solidFill>
                  <a:schemeClr val="tx2">
                    <a:lumMod val="75000"/>
                  </a:schemeClr>
                </a:solidFill>
              </a:rPr>
              <a:t>«</a:t>
            </a:r>
            <a:r>
              <a:rPr lang="ru-RU" sz="2000" dirty="0">
                <a:solidFill>
                  <a:schemeClr val="tx2">
                    <a:lumMod val="75000"/>
                  </a:schemeClr>
                </a:solidFill>
                <a:latin typeface="+mj-lt"/>
              </a:rPr>
              <a:t>Игры разума» с участием ветеранов Зенинского сельского поселения</a:t>
            </a:r>
          </a:p>
        </p:txBody>
      </p:sp>
      <p:sp>
        <p:nvSpPr>
          <p:cNvPr id="94" name="object 34"/>
          <p:cNvSpPr txBox="1">
            <a:spLocks/>
          </p:cNvSpPr>
          <p:nvPr/>
        </p:nvSpPr>
        <p:spPr>
          <a:xfrm>
            <a:off x="4148512" y="3947160"/>
            <a:ext cx="1870364" cy="628377"/>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000" b="1" dirty="0" smtClean="0">
                <a:solidFill>
                  <a:schemeClr val="tx2">
                    <a:lumMod val="75000"/>
                  </a:schemeClr>
                </a:solidFill>
              </a:rPr>
              <a:t>07.11.2023</a:t>
            </a:r>
          </a:p>
          <a:p>
            <a:pPr algn="ctr"/>
            <a:r>
              <a:rPr lang="ru-RU" sz="2000" dirty="0" smtClean="0">
                <a:solidFill>
                  <a:schemeClr val="tx2">
                    <a:lumMod val="75000"/>
                  </a:schemeClr>
                </a:solidFill>
              </a:rPr>
              <a:t>11:00</a:t>
            </a:r>
          </a:p>
        </p:txBody>
      </p:sp>
      <p:sp>
        <p:nvSpPr>
          <p:cNvPr id="95" name="object 34"/>
          <p:cNvSpPr txBox="1">
            <a:spLocks/>
          </p:cNvSpPr>
          <p:nvPr/>
        </p:nvSpPr>
        <p:spPr>
          <a:xfrm>
            <a:off x="6146800" y="4106338"/>
            <a:ext cx="9662160" cy="320601"/>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000" dirty="0">
                <a:solidFill>
                  <a:schemeClr val="accent1">
                    <a:lumMod val="50000"/>
                  </a:schemeClr>
                </a:solidFill>
                <a:latin typeface="+mj-lt"/>
                <a:ea typeface="Calibri"/>
                <a:cs typeface="Miriam Fixed" pitchFamily="49" charset="-79"/>
              </a:rPr>
              <a:t>«Поэтическая строка» Встреча с Раисой Сусловой </a:t>
            </a:r>
            <a:endParaRPr lang="ru-RU" sz="2000" dirty="0">
              <a:solidFill>
                <a:schemeClr val="accent1">
                  <a:lumMod val="50000"/>
                </a:schemeClr>
              </a:solidFill>
              <a:latin typeface="+mj-lt"/>
              <a:cs typeface="Miriam Fixed" pitchFamily="49" charset="-79"/>
            </a:endParaRPr>
          </a:p>
        </p:txBody>
      </p:sp>
      <p:sp>
        <p:nvSpPr>
          <p:cNvPr id="96" name="object 34"/>
          <p:cNvSpPr txBox="1">
            <a:spLocks/>
          </p:cNvSpPr>
          <p:nvPr/>
        </p:nvSpPr>
        <p:spPr>
          <a:xfrm>
            <a:off x="4148512" y="4709160"/>
            <a:ext cx="1870364" cy="628377"/>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000" b="1" dirty="0" smtClean="0">
                <a:solidFill>
                  <a:schemeClr val="tx2">
                    <a:lumMod val="75000"/>
                  </a:schemeClr>
                </a:solidFill>
              </a:rPr>
              <a:t>16.11.2023</a:t>
            </a:r>
          </a:p>
          <a:p>
            <a:pPr algn="ctr"/>
            <a:r>
              <a:rPr lang="ru-RU" sz="2000" dirty="0" smtClean="0">
                <a:solidFill>
                  <a:schemeClr val="tx2">
                    <a:lumMod val="75000"/>
                  </a:schemeClr>
                </a:solidFill>
              </a:rPr>
              <a:t>11:00</a:t>
            </a:r>
          </a:p>
        </p:txBody>
      </p:sp>
      <p:sp>
        <p:nvSpPr>
          <p:cNvPr id="98" name="object 34"/>
          <p:cNvSpPr txBox="1">
            <a:spLocks/>
          </p:cNvSpPr>
          <p:nvPr/>
        </p:nvSpPr>
        <p:spPr>
          <a:xfrm>
            <a:off x="6146800" y="4861560"/>
            <a:ext cx="9662160" cy="320601"/>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000" dirty="0">
                <a:solidFill>
                  <a:schemeClr val="tx2">
                    <a:lumMod val="75000"/>
                  </a:schemeClr>
                </a:solidFill>
              </a:rPr>
              <a:t>Встреча с работниками </a:t>
            </a:r>
            <a:r>
              <a:rPr lang="ru-RU" sz="2000" dirty="0" smtClean="0">
                <a:solidFill>
                  <a:schemeClr val="tx2">
                    <a:lumMod val="75000"/>
                  </a:schemeClr>
                </a:solidFill>
              </a:rPr>
              <a:t>Россельхозбанка</a:t>
            </a:r>
            <a:endParaRPr lang="ru-RU" sz="2000" dirty="0">
              <a:solidFill>
                <a:schemeClr val="tx2">
                  <a:lumMod val="75000"/>
                </a:schemeClr>
              </a:solidFill>
            </a:endParaRPr>
          </a:p>
        </p:txBody>
      </p:sp>
      <p:sp>
        <p:nvSpPr>
          <p:cNvPr id="105" name="object 34"/>
          <p:cNvSpPr txBox="1">
            <a:spLocks/>
          </p:cNvSpPr>
          <p:nvPr/>
        </p:nvSpPr>
        <p:spPr>
          <a:xfrm>
            <a:off x="4408957" y="7751755"/>
            <a:ext cx="9952685" cy="720710"/>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200" b="1" dirty="0" smtClean="0">
                <a:solidFill>
                  <a:schemeClr val="tx2">
                    <a:lumMod val="75000"/>
                  </a:schemeClr>
                </a:solidFill>
              </a:rPr>
              <a:t>Ждём вас по адресу пгт. Вейделевка</a:t>
            </a:r>
            <a:r>
              <a:rPr lang="ru-RU" sz="2400" b="1" dirty="0">
                <a:solidFill>
                  <a:schemeClr val="tx2">
                    <a:lumMod val="75000"/>
                  </a:schemeClr>
                </a:solidFill>
              </a:rPr>
              <a:t>, л. Центральная, д. 15 </a:t>
            </a:r>
            <a:r>
              <a:rPr lang="ru-RU" sz="2400" b="1" dirty="0"/>
              <a:t/>
            </a:r>
            <a:br>
              <a:rPr lang="ru-RU" sz="2400" b="1" dirty="0"/>
            </a:br>
            <a:endParaRPr lang="ru-RU" sz="2200" b="1" spc="-100" dirty="0">
              <a:solidFill>
                <a:schemeClr val="tx2">
                  <a:lumMod val="75000"/>
                </a:schemeClr>
              </a:solidFill>
              <a:latin typeface="Calibri-Light"/>
              <a:cs typeface="Calibri-Light"/>
            </a:endParaRPr>
          </a:p>
        </p:txBody>
      </p:sp>
      <p:sp>
        <p:nvSpPr>
          <p:cNvPr id="29" name="object 34"/>
          <p:cNvSpPr txBox="1">
            <a:spLocks/>
          </p:cNvSpPr>
          <p:nvPr/>
        </p:nvSpPr>
        <p:spPr>
          <a:xfrm>
            <a:off x="4148512" y="5471160"/>
            <a:ext cx="1870364" cy="628377"/>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000" b="1" dirty="0" smtClean="0">
                <a:solidFill>
                  <a:schemeClr val="tx2">
                    <a:lumMod val="75000"/>
                  </a:schemeClr>
                </a:solidFill>
              </a:rPr>
              <a:t>24.11.2023</a:t>
            </a:r>
          </a:p>
          <a:p>
            <a:pPr algn="ctr"/>
            <a:r>
              <a:rPr lang="ru-RU" sz="2000" dirty="0" smtClean="0">
                <a:solidFill>
                  <a:schemeClr val="tx2">
                    <a:lumMod val="75000"/>
                  </a:schemeClr>
                </a:solidFill>
              </a:rPr>
              <a:t>11:00</a:t>
            </a:r>
          </a:p>
        </p:txBody>
      </p:sp>
      <p:sp>
        <p:nvSpPr>
          <p:cNvPr id="30" name="object 34"/>
          <p:cNvSpPr txBox="1">
            <a:spLocks/>
          </p:cNvSpPr>
          <p:nvPr/>
        </p:nvSpPr>
        <p:spPr>
          <a:xfrm>
            <a:off x="6162040" y="5623560"/>
            <a:ext cx="9662160" cy="320601"/>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000" dirty="0">
                <a:solidFill>
                  <a:schemeClr val="tx2">
                    <a:lumMod val="75000"/>
                  </a:schemeClr>
                </a:solidFill>
              </a:rPr>
              <a:t>«День матери» праздничная программа</a:t>
            </a:r>
          </a:p>
        </p:txBody>
      </p:sp>
    </p:spTree>
    <p:extLst>
      <p:ext uri="{BB962C8B-B14F-4D97-AF65-F5344CB8AC3E}">
        <p14:creationId xmlns:p14="http://schemas.microsoft.com/office/powerpoint/2010/main" val="2948105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 name="object 3">
            <a:extLst>
              <a:ext uri="{FF2B5EF4-FFF2-40B4-BE49-F238E27FC236}">
                <a16:creationId xmlns="" xmlns:a16="http://schemas.microsoft.com/office/drawing/2014/main" id="{E29114B4-D23B-2A40-BF81-4F4A2A1644BC}"/>
              </a:ext>
            </a:extLst>
          </p:cNvPr>
          <p:cNvSpPr/>
          <p:nvPr/>
        </p:nvSpPr>
        <p:spPr>
          <a:xfrm>
            <a:off x="165711" y="143827"/>
            <a:ext cx="2247290" cy="8856345"/>
          </a:xfrm>
          <a:custGeom>
            <a:avLst/>
            <a:gdLst/>
            <a:ahLst/>
            <a:cxnLst/>
            <a:rect l="l" t="t" r="r" b="b"/>
            <a:pathLst>
              <a:path w="3034665" h="8856345">
                <a:moveTo>
                  <a:pt x="2310396" y="0"/>
                </a:moveTo>
                <a:lnTo>
                  <a:pt x="0" y="0"/>
                </a:lnTo>
                <a:lnTo>
                  <a:pt x="0" y="8856002"/>
                </a:lnTo>
                <a:lnTo>
                  <a:pt x="3034550" y="8856002"/>
                </a:lnTo>
                <a:lnTo>
                  <a:pt x="3007347" y="8795408"/>
                </a:lnTo>
                <a:lnTo>
                  <a:pt x="2980688" y="8735033"/>
                </a:lnTo>
                <a:lnTo>
                  <a:pt x="2954568" y="8674876"/>
                </a:lnTo>
                <a:lnTo>
                  <a:pt x="2928983" y="8614936"/>
                </a:lnTo>
                <a:lnTo>
                  <a:pt x="2903927" y="8555211"/>
                </a:lnTo>
                <a:lnTo>
                  <a:pt x="2879397" y="8495701"/>
                </a:lnTo>
                <a:lnTo>
                  <a:pt x="2855387" y="8436404"/>
                </a:lnTo>
                <a:lnTo>
                  <a:pt x="2831893" y="8377321"/>
                </a:lnTo>
                <a:lnTo>
                  <a:pt x="2808910" y="8318448"/>
                </a:lnTo>
                <a:lnTo>
                  <a:pt x="2786434" y="8259787"/>
                </a:lnTo>
                <a:lnTo>
                  <a:pt x="2764459" y="8201335"/>
                </a:lnTo>
                <a:lnTo>
                  <a:pt x="2742981" y="8143091"/>
                </a:lnTo>
                <a:lnTo>
                  <a:pt x="2721995" y="8085055"/>
                </a:lnTo>
                <a:lnTo>
                  <a:pt x="2701497" y="8027225"/>
                </a:lnTo>
                <a:lnTo>
                  <a:pt x="2681481" y="7969600"/>
                </a:lnTo>
                <a:lnTo>
                  <a:pt x="2661944" y="7912180"/>
                </a:lnTo>
                <a:lnTo>
                  <a:pt x="2642880" y="7854963"/>
                </a:lnTo>
                <a:lnTo>
                  <a:pt x="2624285" y="7797949"/>
                </a:lnTo>
                <a:lnTo>
                  <a:pt x="2606154" y="7741136"/>
                </a:lnTo>
                <a:lnTo>
                  <a:pt x="2588482" y="7684523"/>
                </a:lnTo>
                <a:lnTo>
                  <a:pt x="2571264" y="7628109"/>
                </a:lnTo>
                <a:lnTo>
                  <a:pt x="2554497" y="7571894"/>
                </a:lnTo>
                <a:lnTo>
                  <a:pt x="2538174" y="7515875"/>
                </a:lnTo>
                <a:lnTo>
                  <a:pt x="2522292" y="7460053"/>
                </a:lnTo>
                <a:lnTo>
                  <a:pt x="2506846" y="7404426"/>
                </a:lnTo>
                <a:lnTo>
                  <a:pt x="2491831" y="7348993"/>
                </a:lnTo>
                <a:lnTo>
                  <a:pt x="2477242" y="7293752"/>
                </a:lnTo>
                <a:lnTo>
                  <a:pt x="2463075" y="7238704"/>
                </a:lnTo>
                <a:lnTo>
                  <a:pt x="2449325" y="7183847"/>
                </a:lnTo>
                <a:lnTo>
                  <a:pt x="2435986" y="7129180"/>
                </a:lnTo>
                <a:lnTo>
                  <a:pt x="2423056" y="7074702"/>
                </a:lnTo>
                <a:lnTo>
                  <a:pt x="2410528" y="7020411"/>
                </a:lnTo>
                <a:lnTo>
                  <a:pt x="2398398" y="6966308"/>
                </a:lnTo>
                <a:lnTo>
                  <a:pt x="2386662" y="6912390"/>
                </a:lnTo>
                <a:lnTo>
                  <a:pt x="2375314" y="6858657"/>
                </a:lnTo>
                <a:lnTo>
                  <a:pt x="2364350" y="6805108"/>
                </a:lnTo>
                <a:lnTo>
                  <a:pt x="2353765" y="6751741"/>
                </a:lnTo>
                <a:lnTo>
                  <a:pt x="2343555" y="6698557"/>
                </a:lnTo>
                <a:lnTo>
                  <a:pt x="2333715" y="6645553"/>
                </a:lnTo>
                <a:lnTo>
                  <a:pt x="2324240" y="6592728"/>
                </a:lnTo>
                <a:lnTo>
                  <a:pt x="2315125" y="6540082"/>
                </a:lnTo>
                <a:lnTo>
                  <a:pt x="2306366" y="6487614"/>
                </a:lnTo>
                <a:lnTo>
                  <a:pt x="2297958" y="6435322"/>
                </a:lnTo>
                <a:lnTo>
                  <a:pt x="2289897" y="6383206"/>
                </a:lnTo>
                <a:lnTo>
                  <a:pt x="2282176" y="6331265"/>
                </a:lnTo>
                <a:lnTo>
                  <a:pt x="2274793" y="6279496"/>
                </a:lnTo>
                <a:lnTo>
                  <a:pt x="2267742" y="6227900"/>
                </a:lnTo>
                <a:lnTo>
                  <a:pt x="2261018" y="6176476"/>
                </a:lnTo>
                <a:lnTo>
                  <a:pt x="2254617" y="6125222"/>
                </a:lnTo>
                <a:lnTo>
                  <a:pt x="2248535" y="6074137"/>
                </a:lnTo>
                <a:lnTo>
                  <a:pt x="2242765" y="6023221"/>
                </a:lnTo>
                <a:lnTo>
                  <a:pt x="2237304" y="5972472"/>
                </a:lnTo>
                <a:lnTo>
                  <a:pt x="2232147" y="5921889"/>
                </a:lnTo>
                <a:lnTo>
                  <a:pt x="2227289" y="5871471"/>
                </a:lnTo>
                <a:lnTo>
                  <a:pt x="2222726" y="5821218"/>
                </a:lnTo>
                <a:lnTo>
                  <a:pt x="2218453" y="5771128"/>
                </a:lnTo>
                <a:lnTo>
                  <a:pt x="2214464" y="5721200"/>
                </a:lnTo>
                <a:lnTo>
                  <a:pt x="2210756" y="5671433"/>
                </a:lnTo>
                <a:lnTo>
                  <a:pt x="2207324" y="5621826"/>
                </a:lnTo>
                <a:lnTo>
                  <a:pt x="2204162" y="5572378"/>
                </a:lnTo>
                <a:lnTo>
                  <a:pt x="2198633" y="5473955"/>
                </a:lnTo>
                <a:lnTo>
                  <a:pt x="2194132" y="5376156"/>
                </a:lnTo>
                <a:lnTo>
                  <a:pt x="2190620" y="5278972"/>
                </a:lnTo>
                <a:lnTo>
                  <a:pt x="2188061" y="5182396"/>
                </a:lnTo>
                <a:lnTo>
                  <a:pt x="2186415" y="5086419"/>
                </a:lnTo>
                <a:lnTo>
                  <a:pt x="2185647" y="4991033"/>
                </a:lnTo>
                <a:lnTo>
                  <a:pt x="2185717" y="4896229"/>
                </a:lnTo>
                <a:lnTo>
                  <a:pt x="2186589" y="4802000"/>
                </a:lnTo>
                <a:lnTo>
                  <a:pt x="2188224" y="4708337"/>
                </a:lnTo>
                <a:lnTo>
                  <a:pt x="2190586" y="4615231"/>
                </a:lnTo>
                <a:lnTo>
                  <a:pt x="2193636" y="4522676"/>
                </a:lnTo>
                <a:lnTo>
                  <a:pt x="2197336" y="4430662"/>
                </a:lnTo>
                <a:lnTo>
                  <a:pt x="2201650" y="4339181"/>
                </a:lnTo>
                <a:lnTo>
                  <a:pt x="2206539" y="4248225"/>
                </a:lnTo>
                <a:lnTo>
                  <a:pt x="2211966" y="4157785"/>
                </a:lnTo>
                <a:lnTo>
                  <a:pt x="2221032" y="4023077"/>
                </a:lnTo>
                <a:lnTo>
                  <a:pt x="2231096" y="3889485"/>
                </a:lnTo>
                <a:lnTo>
                  <a:pt x="2242031" y="3756981"/>
                </a:lnTo>
                <a:lnTo>
                  <a:pt x="2257746" y="3581954"/>
                </a:lnTo>
                <a:lnTo>
                  <a:pt x="2278790" y="3365722"/>
                </a:lnTo>
                <a:lnTo>
                  <a:pt x="2367152" y="2526647"/>
                </a:lnTo>
                <a:lnTo>
                  <a:pt x="2387346" y="2322699"/>
                </a:lnTo>
                <a:lnTo>
                  <a:pt x="2402135" y="2161037"/>
                </a:lnTo>
                <a:lnTo>
                  <a:pt x="2412234" y="2040621"/>
                </a:lnTo>
                <a:lnTo>
                  <a:pt x="2421338" y="1920885"/>
                </a:lnTo>
                <a:lnTo>
                  <a:pt x="2426794" y="1841425"/>
                </a:lnTo>
                <a:lnTo>
                  <a:pt x="2431713" y="1762248"/>
                </a:lnTo>
                <a:lnTo>
                  <a:pt x="2436059" y="1683344"/>
                </a:lnTo>
                <a:lnTo>
                  <a:pt x="2439795" y="1604705"/>
                </a:lnTo>
                <a:lnTo>
                  <a:pt x="2442881" y="1526323"/>
                </a:lnTo>
                <a:lnTo>
                  <a:pt x="2445282" y="1448191"/>
                </a:lnTo>
                <a:lnTo>
                  <a:pt x="2446958" y="1370298"/>
                </a:lnTo>
                <a:lnTo>
                  <a:pt x="2447873" y="1292639"/>
                </a:lnTo>
                <a:lnTo>
                  <a:pt x="2447988" y="1215203"/>
                </a:lnTo>
                <a:lnTo>
                  <a:pt x="2447266" y="1137984"/>
                </a:lnTo>
                <a:lnTo>
                  <a:pt x="2445670" y="1060972"/>
                </a:lnTo>
                <a:lnTo>
                  <a:pt x="2443162" y="984160"/>
                </a:lnTo>
                <a:lnTo>
                  <a:pt x="2439703" y="907538"/>
                </a:lnTo>
                <a:lnTo>
                  <a:pt x="2435257" y="831100"/>
                </a:lnTo>
                <a:lnTo>
                  <a:pt x="2432652" y="792947"/>
                </a:lnTo>
                <a:lnTo>
                  <a:pt x="2429786" y="754837"/>
                </a:lnTo>
                <a:lnTo>
                  <a:pt x="2426654" y="716768"/>
                </a:lnTo>
                <a:lnTo>
                  <a:pt x="2423252" y="678740"/>
                </a:lnTo>
                <a:lnTo>
                  <a:pt x="2419574" y="640751"/>
                </a:lnTo>
                <a:lnTo>
                  <a:pt x="2415617" y="602801"/>
                </a:lnTo>
                <a:lnTo>
                  <a:pt x="2411375" y="564888"/>
                </a:lnTo>
                <a:lnTo>
                  <a:pt x="2406843" y="527012"/>
                </a:lnTo>
                <a:lnTo>
                  <a:pt x="2402018" y="489172"/>
                </a:lnTo>
                <a:lnTo>
                  <a:pt x="2396894" y="451365"/>
                </a:lnTo>
                <a:lnTo>
                  <a:pt x="2391467" y="413592"/>
                </a:lnTo>
                <a:lnTo>
                  <a:pt x="2385732" y="375852"/>
                </a:lnTo>
                <a:lnTo>
                  <a:pt x="2379683" y="338143"/>
                </a:lnTo>
                <a:lnTo>
                  <a:pt x="2373318" y="300464"/>
                </a:lnTo>
                <a:lnTo>
                  <a:pt x="2366630" y="262814"/>
                </a:lnTo>
                <a:lnTo>
                  <a:pt x="2359615" y="225193"/>
                </a:lnTo>
                <a:lnTo>
                  <a:pt x="2352268" y="187599"/>
                </a:lnTo>
                <a:lnTo>
                  <a:pt x="2344585" y="150031"/>
                </a:lnTo>
                <a:lnTo>
                  <a:pt x="2336562" y="112488"/>
                </a:lnTo>
                <a:lnTo>
                  <a:pt x="2328192" y="74969"/>
                </a:lnTo>
                <a:lnTo>
                  <a:pt x="2319472" y="37473"/>
                </a:lnTo>
                <a:lnTo>
                  <a:pt x="2310396" y="0"/>
                </a:lnTo>
                <a:close/>
              </a:path>
            </a:pathLst>
          </a:custGeom>
          <a:solidFill>
            <a:srgbClr val="CCDDE7"/>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dirty="0"/>
          </a:p>
        </p:txBody>
      </p:sp>
      <p:sp>
        <p:nvSpPr>
          <p:cNvPr id="34" name="object 34"/>
          <p:cNvSpPr txBox="1">
            <a:spLocks noGrp="1"/>
          </p:cNvSpPr>
          <p:nvPr>
            <p:ph type="title"/>
          </p:nvPr>
        </p:nvSpPr>
        <p:spPr>
          <a:xfrm>
            <a:off x="3556000" y="609600"/>
            <a:ext cx="11049000" cy="2028761"/>
          </a:xfrm>
          <a:prstGeom prst="rect">
            <a:avLst/>
          </a:prstGeom>
        </p:spPr>
        <p:txBody>
          <a:bodyPr vert="horz" wrap="square" lIns="0" tIns="12700" rIns="0" bIns="0" rtlCol="0">
            <a:spAutoFit/>
          </a:bodyPr>
          <a:lstStyle/>
          <a:p>
            <a:pPr algn="ctr"/>
            <a:r>
              <a:rPr lang="ru-RU" sz="2500" b="1" dirty="0" smtClean="0">
                <a:solidFill>
                  <a:schemeClr val="accent1">
                    <a:lumMod val="50000"/>
                  </a:schemeClr>
                </a:solidFill>
              </a:rPr>
              <a:t>Афиша </a:t>
            </a:r>
            <a:r>
              <a:rPr lang="ru-RU" sz="2500" b="1" dirty="0">
                <a:solidFill>
                  <a:schemeClr val="accent1">
                    <a:lumMod val="50000"/>
                  </a:schemeClr>
                </a:solidFill>
              </a:rPr>
              <a:t>мероприятий </a:t>
            </a:r>
            <a:r>
              <a:rPr lang="ru-RU" sz="2500" dirty="0">
                <a:solidFill>
                  <a:schemeClr val="accent1">
                    <a:lumMod val="50000"/>
                  </a:schemeClr>
                </a:solidFill>
              </a:rPr>
              <a:t/>
            </a:r>
            <a:br>
              <a:rPr lang="ru-RU" sz="2500" dirty="0">
                <a:solidFill>
                  <a:schemeClr val="accent1">
                    <a:lumMod val="50000"/>
                  </a:schemeClr>
                </a:solidFill>
              </a:rPr>
            </a:br>
            <a:r>
              <a:rPr lang="ru-RU" sz="2500" b="1" dirty="0">
                <a:solidFill>
                  <a:schemeClr val="accent1">
                    <a:lumMod val="50000"/>
                  </a:schemeClr>
                </a:solidFill>
              </a:rPr>
              <a:t>в Центре общения старшего поколения </a:t>
            </a:r>
            <a:r>
              <a:rPr lang="ru-RU" sz="2500" dirty="0">
                <a:solidFill>
                  <a:schemeClr val="accent1">
                    <a:lumMod val="50000"/>
                  </a:schemeClr>
                </a:solidFill>
              </a:rPr>
              <a:t/>
            </a:r>
            <a:br>
              <a:rPr lang="ru-RU" sz="2500" dirty="0">
                <a:solidFill>
                  <a:schemeClr val="accent1">
                    <a:lumMod val="50000"/>
                  </a:schemeClr>
                </a:solidFill>
              </a:rPr>
            </a:br>
            <a:r>
              <a:rPr lang="ru-RU" sz="2500" b="1" dirty="0">
                <a:solidFill>
                  <a:schemeClr val="accent1">
                    <a:lumMod val="50000"/>
                  </a:schemeClr>
                </a:solidFill>
              </a:rPr>
              <a:t>в Клиентской службе </a:t>
            </a:r>
            <a:r>
              <a:rPr lang="ru-RU" sz="2500" b="1" dirty="0" smtClean="0">
                <a:solidFill>
                  <a:schemeClr val="accent1">
                    <a:lumMod val="50000"/>
                  </a:schemeClr>
                </a:solidFill>
              </a:rPr>
              <a:t>Красногвардейского района ОСФР </a:t>
            </a:r>
            <a:br>
              <a:rPr lang="ru-RU" sz="2500" b="1" dirty="0" smtClean="0">
                <a:solidFill>
                  <a:schemeClr val="accent1">
                    <a:lumMod val="50000"/>
                  </a:schemeClr>
                </a:solidFill>
              </a:rPr>
            </a:br>
            <a:r>
              <a:rPr lang="ru-RU" sz="2500" b="1" dirty="0" smtClean="0">
                <a:solidFill>
                  <a:schemeClr val="accent1">
                    <a:lumMod val="50000"/>
                  </a:schemeClr>
                </a:solidFill>
              </a:rPr>
              <a:t>по </a:t>
            </a:r>
            <a:r>
              <a:rPr lang="ru-RU" sz="2500" b="1" dirty="0">
                <a:solidFill>
                  <a:schemeClr val="accent1">
                    <a:lumMod val="50000"/>
                  </a:schemeClr>
                </a:solidFill>
              </a:rPr>
              <a:t>Белгородской </a:t>
            </a:r>
            <a:r>
              <a:rPr lang="ru-RU" sz="2500" b="1" dirty="0" smtClean="0">
                <a:solidFill>
                  <a:schemeClr val="accent1">
                    <a:lumMod val="50000"/>
                  </a:schemeClr>
                </a:solidFill>
              </a:rPr>
              <a:t>области</a:t>
            </a:r>
            <a:r>
              <a:rPr lang="ru-RU" sz="2500" dirty="0">
                <a:solidFill>
                  <a:schemeClr val="accent1">
                    <a:lumMod val="50000"/>
                  </a:schemeClr>
                </a:solidFill>
              </a:rPr>
              <a:t> </a:t>
            </a:r>
            <a:r>
              <a:rPr lang="ru-RU" sz="2500" b="1" dirty="0" smtClean="0">
                <a:solidFill>
                  <a:schemeClr val="accent1">
                    <a:lumMod val="50000"/>
                  </a:schemeClr>
                </a:solidFill>
              </a:rPr>
              <a:t>на ноябрь </a:t>
            </a:r>
            <a:r>
              <a:rPr lang="ru-RU" sz="2500" b="1" dirty="0">
                <a:solidFill>
                  <a:schemeClr val="accent1">
                    <a:lumMod val="50000"/>
                  </a:schemeClr>
                </a:solidFill>
              </a:rPr>
              <a:t>2023 года </a:t>
            </a:r>
            <a:r>
              <a:rPr lang="ru-RU" sz="2800" dirty="0">
                <a:solidFill>
                  <a:schemeClr val="accent1">
                    <a:lumMod val="50000"/>
                  </a:schemeClr>
                </a:solidFill>
              </a:rPr>
              <a:t/>
            </a:r>
            <a:br>
              <a:rPr lang="ru-RU" sz="2800" dirty="0">
                <a:solidFill>
                  <a:schemeClr val="accent1">
                    <a:lumMod val="50000"/>
                  </a:schemeClr>
                </a:solidFill>
              </a:rPr>
            </a:br>
            <a:endParaRPr sz="2800" spc="-100" dirty="0">
              <a:solidFill>
                <a:schemeClr val="accent1">
                  <a:lumMod val="50000"/>
                </a:schemeClr>
              </a:solidFill>
              <a:latin typeface="Calibri-Light"/>
              <a:cs typeface="Calibri-Light"/>
            </a:endParaRPr>
          </a:p>
        </p:txBody>
      </p:sp>
      <p:pic>
        <p:nvPicPr>
          <p:cNvPr id="73" name="object 4">
            <a:extLst>
              <a:ext uri="{FF2B5EF4-FFF2-40B4-BE49-F238E27FC236}">
                <a16:creationId xmlns="" xmlns:a16="http://schemas.microsoft.com/office/drawing/2014/main" id="{6588F54A-E23E-FF49-838F-55CC2FDE64DE}"/>
              </a:ext>
            </a:extLst>
          </p:cNvPr>
          <p:cNvPicPr/>
          <p:nvPr/>
        </p:nvPicPr>
        <p:blipFill>
          <a:blip r:embed="rId2" cstate="print"/>
          <a:stretch>
            <a:fillRect/>
          </a:stretch>
        </p:blipFill>
        <p:spPr>
          <a:xfrm>
            <a:off x="1680805" y="143827"/>
            <a:ext cx="732195" cy="8858650"/>
          </a:xfrm>
          <a:prstGeom prst="rect">
            <a:avLst/>
          </a:prstGeom>
        </p:spPr>
      </p:pic>
      <p:grpSp>
        <p:nvGrpSpPr>
          <p:cNvPr id="74" name="Group 73">
            <a:extLst>
              <a:ext uri="{FF2B5EF4-FFF2-40B4-BE49-F238E27FC236}">
                <a16:creationId xmlns="" xmlns:a16="http://schemas.microsoft.com/office/drawing/2014/main" id="{20F5D676-E236-D84F-AE2F-D718B81E0C87}"/>
              </a:ext>
            </a:extLst>
          </p:cNvPr>
          <p:cNvGrpSpPr/>
          <p:nvPr/>
        </p:nvGrpSpPr>
        <p:grpSpPr>
          <a:xfrm>
            <a:off x="537515" y="349062"/>
            <a:ext cx="967919" cy="1310438"/>
            <a:chOff x="634994" y="7556702"/>
            <a:chExt cx="914452" cy="1075534"/>
          </a:xfrm>
        </p:grpSpPr>
        <p:pic>
          <p:nvPicPr>
            <p:cNvPr id="75" name="object 5">
              <a:extLst>
                <a:ext uri="{FF2B5EF4-FFF2-40B4-BE49-F238E27FC236}">
                  <a16:creationId xmlns="" xmlns:a16="http://schemas.microsoft.com/office/drawing/2014/main" id="{8AE9C3F9-595E-1C4E-99E9-7C93D66F0E7A}"/>
                </a:ext>
              </a:extLst>
            </p:cNvPr>
            <p:cNvPicPr/>
            <p:nvPr/>
          </p:nvPicPr>
          <p:blipFill>
            <a:blip r:embed="rId3" cstate="print"/>
            <a:stretch>
              <a:fillRect/>
            </a:stretch>
          </p:blipFill>
          <p:spPr>
            <a:xfrm>
              <a:off x="637218" y="8429396"/>
              <a:ext cx="163266" cy="78676"/>
            </a:xfrm>
            <a:prstGeom prst="rect">
              <a:avLst/>
            </a:prstGeom>
          </p:spPr>
        </p:pic>
        <p:pic>
          <p:nvPicPr>
            <p:cNvPr id="76" name="object 6">
              <a:extLst>
                <a:ext uri="{FF2B5EF4-FFF2-40B4-BE49-F238E27FC236}">
                  <a16:creationId xmlns="" xmlns:a16="http://schemas.microsoft.com/office/drawing/2014/main" id="{472D9660-E25E-174D-8E49-E08660851B7F}"/>
                </a:ext>
              </a:extLst>
            </p:cNvPr>
            <p:cNvPicPr/>
            <p:nvPr/>
          </p:nvPicPr>
          <p:blipFill>
            <a:blip r:embed="rId4" cstate="print"/>
            <a:stretch>
              <a:fillRect/>
            </a:stretch>
          </p:blipFill>
          <p:spPr>
            <a:xfrm>
              <a:off x="822641" y="8430279"/>
              <a:ext cx="341118" cy="89959"/>
            </a:xfrm>
            <a:prstGeom prst="rect">
              <a:avLst/>
            </a:prstGeom>
          </p:spPr>
        </p:pic>
        <p:sp>
          <p:nvSpPr>
            <p:cNvPr id="77" name="object 7">
              <a:extLst>
                <a:ext uri="{FF2B5EF4-FFF2-40B4-BE49-F238E27FC236}">
                  <a16:creationId xmlns="" xmlns:a16="http://schemas.microsoft.com/office/drawing/2014/main" id="{E385B0AA-9606-004C-91FF-291BD32CC62D}"/>
                </a:ext>
              </a:extLst>
            </p:cNvPr>
            <p:cNvSpPr/>
            <p:nvPr/>
          </p:nvSpPr>
          <p:spPr>
            <a:xfrm>
              <a:off x="1192096" y="8430277"/>
              <a:ext cx="62230" cy="77470"/>
            </a:xfrm>
            <a:custGeom>
              <a:avLst/>
              <a:gdLst/>
              <a:ahLst/>
              <a:cxnLst/>
              <a:rect l="l" t="t" r="r" b="b"/>
              <a:pathLst>
                <a:path w="62230" h="77470">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70">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dirty="0"/>
            </a:p>
          </p:txBody>
        </p:sp>
        <p:pic>
          <p:nvPicPr>
            <p:cNvPr id="78" name="object 8">
              <a:extLst>
                <a:ext uri="{FF2B5EF4-FFF2-40B4-BE49-F238E27FC236}">
                  <a16:creationId xmlns="" xmlns:a16="http://schemas.microsoft.com/office/drawing/2014/main" id="{F9DDD202-1689-9345-941F-9329EC81CF2D}"/>
                </a:ext>
              </a:extLst>
            </p:cNvPr>
            <p:cNvPicPr/>
            <p:nvPr/>
          </p:nvPicPr>
          <p:blipFill>
            <a:blip r:embed="rId5" cstate="print"/>
            <a:stretch>
              <a:fillRect/>
            </a:stretch>
          </p:blipFill>
          <p:spPr>
            <a:xfrm>
              <a:off x="1274796" y="8430279"/>
              <a:ext cx="66154" cy="76911"/>
            </a:xfrm>
            <a:prstGeom prst="rect">
              <a:avLst/>
            </a:prstGeom>
          </p:spPr>
        </p:pic>
        <p:pic>
          <p:nvPicPr>
            <p:cNvPr id="79" name="object 9">
              <a:extLst>
                <a:ext uri="{FF2B5EF4-FFF2-40B4-BE49-F238E27FC236}">
                  <a16:creationId xmlns="" xmlns:a16="http://schemas.microsoft.com/office/drawing/2014/main" id="{E6D90ABF-E531-2C44-A07D-FB7A025D54AE}"/>
                </a:ext>
              </a:extLst>
            </p:cNvPr>
            <p:cNvPicPr/>
            <p:nvPr/>
          </p:nvPicPr>
          <p:blipFill>
            <a:blip r:embed="rId6" cstate="print"/>
            <a:stretch>
              <a:fillRect/>
            </a:stretch>
          </p:blipFill>
          <p:spPr>
            <a:xfrm>
              <a:off x="1369272" y="8430277"/>
              <a:ext cx="85153" cy="76923"/>
            </a:xfrm>
            <a:prstGeom prst="rect">
              <a:avLst/>
            </a:prstGeom>
          </p:spPr>
        </p:pic>
        <p:sp>
          <p:nvSpPr>
            <p:cNvPr id="80" name="object 10">
              <a:extLst>
                <a:ext uri="{FF2B5EF4-FFF2-40B4-BE49-F238E27FC236}">
                  <a16:creationId xmlns="" xmlns:a16="http://schemas.microsoft.com/office/drawing/2014/main" id="{9AC239B6-FFFB-6B45-BCBC-C4761EE0E4A2}"/>
                </a:ext>
              </a:extLst>
            </p:cNvPr>
            <p:cNvSpPr/>
            <p:nvPr/>
          </p:nvSpPr>
          <p:spPr>
            <a:xfrm>
              <a:off x="1482771" y="8430279"/>
              <a:ext cx="66675" cy="77470"/>
            </a:xfrm>
            <a:custGeom>
              <a:avLst/>
              <a:gdLst/>
              <a:ahLst/>
              <a:cxnLst/>
              <a:rect l="l" t="t" r="r" b="b"/>
              <a:pathLst>
                <a:path w="66675" h="77470">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dirty="0"/>
            </a:p>
          </p:txBody>
        </p:sp>
        <p:pic>
          <p:nvPicPr>
            <p:cNvPr id="81" name="object 11">
              <a:extLst>
                <a:ext uri="{FF2B5EF4-FFF2-40B4-BE49-F238E27FC236}">
                  <a16:creationId xmlns="" xmlns:a16="http://schemas.microsoft.com/office/drawing/2014/main" id="{BB8DA70F-8086-BE4A-88B0-C54D4509D3EB}"/>
                </a:ext>
              </a:extLst>
            </p:cNvPr>
            <p:cNvPicPr/>
            <p:nvPr/>
          </p:nvPicPr>
          <p:blipFill>
            <a:blip r:embed="rId7" cstate="print"/>
            <a:stretch>
              <a:fillRect/>
            </a:stretch>
          </p:blipFill>
          <p:spPr>
            <a:xfrm>
              <a:off x="634994" y="8541165"/>
              <a:ext cx="188554" cy="82626"/>
            </a:xfrm>
            <a:prstGeom prst="rect">
              <a:avLst/>
            </a:prstGeom>
          </p:spPr>
        </p:pic>
        <p:pic>
          <p:nvPicPr>
            <p:cNvPr id="82" name="object 12">
              <a:extLst>
                <a:ext uri="{FF2B5EF4-FFF2-40B4-BE49-F238E27FC236}">
                  <a16:creationId xmlns="" xmlns:a16="http://schemas.microsoft.com/office/drawing/2014/main" id="{F61F53E2-53C6-4646-9298-ADD052CAC6D5}"/>
                </a:ext>
              </a:extLst>
            </p:cNvPr>
            <p:cNvPicPr/>
            <p:nvPr/>
          </p:nvPicPr>
          <p:blipFill>
            <a:blip r:embed="rId8" cstate="print"/>
            <a:stretch>
              <a:fillRect/>
            </a:stretch>
          </p:blipFill>
          <p:spPr>
            <a:xfrm>
              <a:off x="845724" y="8544010"/>
              <a:ext cx="164275" cy="88226"/>
            </a:xfrm>
            <a:prstGeom prst="rect">
              <a:avLst/>
            </a:prstGeom>
          </p:spPr>
        </p:pic>
        <p:pic>
          <p:nvPicPr>
            <p:cNvPr id="83" name="object 13">
              <a:extLst>
                <a:ext uri="{FF2B5EF4-FFF2-40B4-BE49-F238E27FC236}">
                  <a16:creationId xmlns="" xmlns:a16="http://schemas.microsoft.com/office/drawing/2014/main" id="{5AECEDBD-41AD-144E-8C65-85EE44130273}"/>
                </a:ext>
              </a:extLst>
            </p:cNvPr>
            <p:cNvPicPr/>
            <p:nvPr/>
          </p:nvPicPr>
          <p:blipFill>
            <a:blip r:embed="rId9" cstate="print"/>
            <a:stretch>
              <a:fillRect/>
            </a:stretch>
          </p:blipFill>
          <p:spPr>
            <a:xfrm>
              <a:off x="1057757" y="8543142"/>
              <a:ext cx="319289" cy="78663"/>
            </a:xfrm>
            <a:prstGeom prst="rect">
              <a:avLst/>
            </a:prstGeom>
          </p:spPr>
        </p:pic>
        <p:pic>
          <p:nvPicPr>
            <p:cNvPr id="84" name="object 14">
              <a:extLst>
                <a:ext uri="{FF2B5EF4-FFF2-40B4-BE49-F238E27FC236}">
                  <a16:creationId xmlns="" xmlns:a16="http://schemas.microsoft.com/office/drawing/2014/main" id="{96D31B5A-667A-4245-8476-B3B7636CD2C8}"/>
                </a:ext>
              </a:extLst>
            </p:cNvPr>
            <p:cNvPicPr/>
            <p:nvPr/>
          </p:nvPicPr>
          <p:blipFill>
            <a:blip r:embed="rId10" cstate="print"/>
            <a:stretch>
              <a:fillRect/>
            </a:stretch>
          </p:blipFill>
          <p:spPr>
            <a:xfrm>
              <a:off x="1396605" y="8544012"/>
              <a:ext cx="66471" cy="76911"/>
            </a:xfrm>
            <a:prstGeom prst="rect">
              <a:avLst/>
            </a:prstGeom>
          </p:spPr>
        </p:pic>
        <p:pic>
          <p:nvPicPr>
            <p:cNvPr id="85" name="object 15">
              <a:extLst>
                <a:ext uri="{FF2B5EF4-FFF2-40B4-BE49-F238E27FC236}">
                  <a16:creationId xmlns="" xmlns:a16="http://schemas.microsoft.com/office/drawing/2014/main" id="{64F59B50-F07B-C04F-BAAF-361C208FEA8A}"/>
                </a:ext>
              </a:extLst>
            </p:cNvPr>
            <p:cNvPicPr/>
            <p:nvPr/>
          </p:nvPicPr>
          <p:blipFill>
            <a:blip r:embed="rId11" cstate="print"/>
            <a:stretch>
              <a:fillRect/>
            </a:stretch>
          </p:blipFill>
          <p:spPr>
            <a:xfrm>
              <a:off x="1482771" y="8544012"/>
              <a:ext cx="66471" cy="76911"/>
            </a:xfrm>
            <a:prstGeom prst="rect">
              <a:avLst/>
            </a:prstGeom>
          </p:spPr>
        </p:pic>
        <p:sp>
          <p:nvSpPr>
            <p:cNvPr id="86" name="object 16">
              <a:extLst>
                <a:ext uri="{FF2B5EF4-FFF2-40B4-BE49-F238E27FC236}">
                  <a16:creationId xmlns="" xmlns:a16="http://schemas.microsoft.com/office/drawing/2014/main" id="{8F34719E-BCE0-E94F-8BF1-3A09A326921C}"/>
                </a:ext>
              </a:extLst>
            </p:cNvPr>
            <p:cNvSpPr/>
            <p:nvPr/>
          </p:nvSpPr>
          <p:spPr>
            <a:xfrm>
              <a:off x="1489430" y="8408555"/>
              <a:ext cx="54610" cy="8255"/>
            </a:xfrm>
            <a:custGeom>
              <a:avLst/>
              <a:gdLst/>
              <a:ahLst/>
              <a:cxnLst/>
              <a:rect l="l" t="t" r="r" b="b"/>
              <a:pathLst>
                <a:path w="54609" h="8254">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dirty="0"/>
            </a:p>
          </p:txBody>
        </p:sp>
        <p:pic>
          <p:nvPicPr>
            <p:cNvPr id="87" name="object 17">
              <a:extLst>
                <a:ext uri="{FF2B5EF4-FFF2-40B4-BE49-F238E27FC236}">
                  <a16:creationId xmlns="" xmlns:a16="http://schemas.microsoft.com/office/drawing/2014/main" id="{96558440-5DFC-094A-927A-EC7068203E50}"/>
                </a:ext>
              </a:extLst>
            </p:cNvPr>
            <p:cNvPicPr/>
            <p:nvPr/>
          </p:nvPicPr>
          <p:blipFill>
            <a:blip r:embed="rId12" cstate="print"/>
            <a:stretch>
              <a:fillRect/>
            </a:stretch>
          </p:blipFill>
          <p:spPr>
            <a:xfrm>
              <a:off x="644093" y="7556702"/>
              <a:ext cx="895848" cy="769188"/>
            </a:xfrm>
            <a:prstGeom prst="rect">
              <a:avLst/>
            </a:prstGeom>
          </p:spPr>
        </p:pic>
      </p:grpSp>
      <p:graphicFrame>
        <p:nvGraphicFramePr>
          <p:cNvPr id="3" name="Таблица 2"/>
          <p:cNvGraphicFramePr>
            <a:graphicFrameLocks noGrp="1"/>
          </p:cNvGraphicFramePr>
          <p:nvPr>
            <p:extLst>
              <p:ext uri="{D42A27DB-BD31-4B8C-83A1-F6EECF244321}">
                <p14:modId xmlns:p14="http://schemas.microsoft.com/office/powerpoint/2010/main" val="840939462"/>
              </p:ext>
            </p:extLst>
          </p:nvPr>
        </p:nvGraphicFramePr>
        <p:xfrm>
          <a:off x="4409440" y="3228278"/>
          <a:ext cx="9829800" cy="3096322"/>
        </p:xfrm>
        <a:graphic>
          <a:graphicData uri="http://schemas.openxmlformats.org/drawingml/2006/table">
            <a:tbl>
              <a:tblPr firstRow="1" bandRow="1">
                <a:tableStyleId>{69CF1AB2-1976-4502-BF36-3FF5EA218861}</a:tableStyleId>
              </a:tblPr>
              <a:tblGrid>
                <a:gridCol w="1975556"/>
                <a:gridCol w="7854244"/>
              </a:tblGrid>
              <a:tr h="1066800">
                <a:tc>
                  <a:txBody>
                    <a:bodyPr/>
                    <a:lstStyle/>
                    <a:p>
                      <a:endParaRPr lang="ru-RU" dirty="0" smtClean="0"/>
                    </a:p>
                  </a:txBody>
                  <a:tcPr/>
                </a:tc>
                <a:tc>
                  <a:txBody>
                    <a:bodyPr/>
                    <a:lstStyle/>
                    <a:p>
                      <a:endParaRPr lang="ru-RU" dirty="0"/>
                    </a:p>
                  </a:txBody>
                  <a:tcPr/>
                </a:tc>
              </a:tr>
              <a:tr h="1014761">
                <a:tc>
                  <a:txBody>
                    <a:bodyPr/>
                    <a:lstStyle/>
                    <a:p>
                      <a:endParaRPr lang="ru-RU" dirty="0"/>
                    </a:p>
                  </a:txBody>
                  <a:tcPr/>
                </a:tc>
                <a:tc>
                  <a:txBody>
                    <a:bodyPr/>
                    <a:lstStyle/>
                    <a:p>
                      <a:endParaRPr lang="ru-RU" dirty="0"/>
                    </a:p>
                  </a:txBody>
                  <a:tcPr/>
                </a:tc>
              </a:tr>
              <a:tr h="1014761">
                <a:tc>
                  <a:txBody>
                    <a:bodyPr/>
                    <a:lstStyle/>
                    <a:p>
                      <a:endParaRPr lang="ru-RU" dirty="0"/>
                    </a:p>
                  </a:txBody>
                  <a:tcPr/>
                </a:tc>
                <a:tc>
                  <a:txBody>
                    <a:bodyPr/>
                    <a:lstStyle/>
                    <a:p>
                      <a:endParaRPr lang="ru-RU" dirty="0"/>
                    </a:p>
                  </a:txBody>
                  <a:tcPr/>
                </a:tc>
              </a:tr>
            </a:tbl>
          </a:graphicData>
        </a:graphic>
      </p:graphicFrame>
      <p:sp>
        <p:nvSpPr>
          <p:cNvPr id="90" name="object 34"/>
          <p:cNvSpPr txBox="1">
            <a:spLocks/>
          </p:cNvSpPr>
          <p:nvPr/>
        </p:nvSpPr>
        <p:spPr>
          <a:xfrm>
            <a:off x="2794000" y="4298432"/>
            <a:ext cx="2895600" cy="443711"/>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endParaRPr lang="ru-RU" sz="2800" spc="-100" dirty="0">
              <a:latin typeface="Calibri-Light"/>
              <a:cs typeface="Calibri-Light"/>
            </a:endParaRPr>
          </a:p>
        </p:txBody>
      </p:sp>
      <p:sp>
        <p:nvSpPr>
          <p:cNvPr id="91" name="object 34"/>
          <p:cNvSpPr txBox="1">
            <a:spLocks/>
          </p:cNvSpPr>
          <p:nvPr/>
        </p:nvSpPr>
        <p:spPr>
          <a:xfrm>
            <a:off x="3860800" y="349062"/>
            <a:ext cx="11049000" cy="874598"/>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800" dirty="0" smtClean="0"/>
              <a:t/>
            </a:r>
            <a:br>
              <a:rPr lang="ru-RU" sz="2800" dirty="0" smtClean="0"/>
            </a:br>
            <a:endParaRPr lang="ru-RU" sz="2800" spc="-100" dirty="0">
              <a:latin typeface="Calibri-Light"/>
              <a:cs typeface="Calibri-Light"/>
            </a:endParaRPr>
          </a:p>
        </p:txBody>
      </p:sp>
      <p:sp>
        <p:nvSpPr>
          <p:cNvPr id="92" name="object 34"/>
          <p:cNvSpPr txBox="1">
            <a:spLocks/>
          </p:cNvSpPr>
          <p:nvPr/>
        </p:nvSpPr>
        <p:spPr>
          <a:xfrm>
            <a:off x="4672676" y="3447489"/>
            <a:ext cx="1870364" cy="689932"/>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200" b="1" dirty="0" smtClean="0">
                <a:solidFill>
                  <a:schemeClr val="tx2">
                    <a:lumMod val="75000"/>
                  </a:schemeClr>
                </a:solidFill>
              </a:rPr>
              <a:t>08.11.2023</a:t>
            </a:r>
          </a:p>
          <a:p>
            <a:r>
              <a:rPr lang="ru-RU" sz="2200" b="1" dirty="0">
                <a:solidFill>
                  <a:schemeClr val="tx2">
                    <a:lumMod val="75000"/>
                  </a:schemeClr>
                </a:solidFill>
              </a:rPr>
              <a:t> </a:t>
            </a:r>
            <a:r>
              <a:rPr lang="ru-RU" sz="2200" b="1" dirty="0" smtClean="0">
                <a:solidFill>
                  <a:schemeClr val="tx2">
                    <a:lumMod val="75000"/>
                  </a:schemeClr>
                </a:solidFill>
              </a:rPr>
              <a:t>    </a:t>
            </a:r>
            <a:r>
              <a:rPr lang="ru-RU" sz="2200" dirty="0" smtClean="0">
                <a:solidFill>
                  <a:schemeClr val="tx2">
                    <a:lumMod val="75000"/>
                  </a:schemeClr>
                </a:solidFill>
              </a:rPr>
              <a:t>11:00</a:t>
            </a:r>
            <a:endParaRPr lang="ru-RU" sz="2200" dirty="0">
              <a:solidFill>
                <a:schemeClr val="tx2">
                  <a:lumMod val="75000"/>
                </a:schemeClr>
              </a:solidFill>
            </a:endParaRPr>
          </a:p>
        </p:txBody>
      </p:sp>
      <p:sp>
        <p:nvSpPr>
          <p:cNvPr id="93" name="object 34"/>
          <p:cNvSpPr txBox="1">
            <a:spLocks/>
          </p:cNvSpPr>
          <p:nvPr/>
        </p:nvSpPr>
        <p:spPr>
          <a:xfrm>
            <a:off x="6543040" y="3611624"/>
            <a:ext cx="9662160" cy="351378"/>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200" dirty="0">
                <a:solidFill>
                  <a:schemeClr val="tx2">
                    <a:lumMod val="75000"/>
                  </a:schemeClr>
                </a:solidFill>
              </a:rPr>
              <a:t>Урок финансовой грамотности</a:t>
            </a:r>
          </a:p>
        </p:txBody>
      </p:sp>
      <p:sp>
        <p:nvSpPr>
          <p:cNvPr id="94" name="object 34"/>
          <p:cNvSpPr txBox="1">
            <a:spLocks/>
          </p:cNvSpPr>
          <p:nvPr/>
        </p:nvSpPr>
        <p:spPr>
          <a:xfrm>
            <a:off x="4464858" y="4482403"/>
            <a:ext cx="1870364" cy="689932"/>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200" b="1" dirty="0" smtClean="0">
                <a:solidFill>
                  <a:schemeClr val="tx2">
                    <a:lumMod val="75000"/>
                  </a:schemeClr>
                </a:solidFill>
              </a:rPr>
              <a:t>16.11.2023</a:t>
            </a:r>
          </a:p>
          <a:p>
            <a:pPr algn="ctr"/>
            <a:r>
              <a:rPr lang="ru-RU" sz="2200" dirty="0" smtClean="0">
                <a:solidFill>
                  <a:schemeClr val="tx2">
                    <a:lumMod val="75000"/>
                  </a:schemeClr>
                </a:solidFill>
              </a:rPr>
              <a:t>11:00</a:t>
            </a:r>
          </a:p>
        </p:txBody>
      </p:sp>
      <p:sp>
        <p:nvSpPr>
          <p:cNvPr id="95" name="object 34"/>
          <p:cNvSpPr txBox="1">
            <a:spLocks/>
          </p:cNvSpPr>
          <p:nvPr/>
        </p:nvSpPr>
        <p:spPr>
          <a:xfrm>
            <a:off x="6543040" y="4419600"/>
            <a:ext cx="7833360" cy="689932"/>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200" dirty="0">
                <a:solidFill>
                  <a:schemeClr val="tx2">
                    <a:lumMod val="75000"/>
                  </a:schemeClr>
                </a:solidFill>
              </a:rPr>
              <a:t>Моё хобби – моя радость. Встреча с увлеченными пенсионерами садоводами</a:t>
            </a:r>
          </a:p>
        </p:txBody>
      </p:sp>
      <p:sp>
        <p:nvSpPr>
          <p:cNvPr id="96" name="object 34"/>
          <p:cNvSpPr txBox="1">
            <a:spLocks/>
          </p:cNvSpPr>
          <p:nvPr/>
        </p:nvSpPr>
        <p:spPr>
          <a:xfrm>
            <a:off x="4464858" y="5514278"/>
            <a:ext cx="1870364" cy="689932"/>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200" b="1" dirty="0" smtClean="0">
                <a:solidFill>
                  <a:schemeClr val="tx2">
                    <a:lumMod val="75000"/>
                  </a:schemeClr>
                </a:solidFill>
              </a:rPr>
              <a:t>28.11.2023</a:t>
            </a:r>
          </a:p>
          <a:p>
            <a:pPr algn="ctr"/>
            <a:r>
              <a:rPr lang="ru-RU" sz="2200" dirty="0" smtClean="0">
                <a:solidFill>
                  <a:schemeClr val="tx2">
                    <a:lumMod val="75000"/>
                  </a:schemeClr>
                </a:solidFill>
              </a:rPr>
              <a:t>11:00</a:t>
            </a:r>
          </a:p>
        </p:txBody>
      </p:sp>
      <p:sp>
        <p:nvSpPr>
          <p:cNvPr id="98" name="object 34"/>
          <p:cNvSpPr txBox="1">
            <a:spLocks/>
          </p:cNvSpPr>
          <p:nvPr/>
        </p:nvSpPr>
        <p:spPr>
          <a:xfrm>
            <a:off x="6543040" y="5638800"/>
            <a:ext cx="6705600" cy="351378"/>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200" dirty="0">
                <a:solidFill>
                  <a:schemeClr val="tx2">
                    <a:lumMod val="75000"/>
                  </a:schemeClr>
                </a:solidFill>
              </a:rPr>
              <a:t>Моё хобби – моя радость «Бисерные сады</a:t>
            </a:r>
            <a:r>
              <a:rPr lang="ru-RU" sz="2200" dirty="0" smtClean="0">
                <a:solidFill>
                  <a:schemeClr val="tx2">
                    <a:lumMod val="75000"/>
                  </a:schemeClr>
                </a:solidFill>
              </a:rPr>
              <a:t>»</a:t>
            </a:r>
            <a:endParaRPr lang="ru-RU" sz="2200" dirty="0">
              <a:solidFill>
                <a:schemeClr val="tx2">
                  <a:lumMod val="75000"/>
                </a:schemeClr>
              </a:solidFill>
            </a:endParaRPr>
          </a:p>
        </p:txBody>
      </p:sp>
      <p:sp>
        <p:nvSpPr>
          <p:cNvPr id="105" name="object 34"/>
          <p:cNvSpPr txBox="1">
            <a:spLocks/>
          </p:cNvSpPr>
          <p:nvPr/>
        </p:nvSpPr>
        <p:spPr>
          <a:xfrm>
            <a:off x="6299200" y="7696200"/>
            <a:ext cx="8733485" cy="689932"/>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200" b="1" dirty="0" smtClean="0">
                <a:solidFill>
                  <a:schemeClr val="tx2">
                    <a:lumMod val="75000"/>
                  </a:schemeClr>
                </a:solidFill>
              </a:rPr>
              <a:t>Ждём вас по </a:t>
            </a:r>
            <a:r>
              <a:rPr lang="ru-RU" sz="2200" b="1" dirty="0">
                <a:solidFill>
                  <a:schemeClr val="tx2">
                    <a:lumMod val="75000"/>
                  </a:schemeClr>
                </a:solidFill>
              </a:rPr>
              <a:t>адресу </a:t>
            </a:r>
            <a:r>
              <a:rPr lang="ru-RU" sz="2200" b="1" dirty="0" smtClean="0">
                <a:solidFill>
                  <a:schemeClr val="tx2">
                    <a:lumMod val="75000"/>
                  </a:schemeClr>
                </a:solidFill>
              </a:rPr>
              <a:t>г. Бирюч</a:t>
            </a:r>
            <a:r>
              <a:rPr lang="ru-RU" sz="2200" b="1" dirty="0">
                <a:solidFill>
                  <a:schemeClr val="tx2">
                    <a:lumMod val="75000"/>
                  </a:schemeClr>
                </a:solidFill>
              </a:rPr>
              <a:t>, Соборная площадь, 10 </a:t>
            </a:r>
            <a:r>
              <a:rPr lang="ru-RU" sz="2400" b="1" dirty="0"/>
              <a:t/>
            </a:r>
            <a:br>
              <a:rPr lang="ru-RU" sz="2400" b="1" dirty="0"/>
            </a:br>
            <a:endParaRPr lang="ru-RU" sz="2200" b="1" spc="-100" dirty="0">
              <a:solidFill>
                <a:schemeClr val="tx2">
                  <a:lumMod val="75000"/>
                </a:schemeClr>
              </a:solidFill>
              <a:latin typeface="Calibri-Light"/>
              <a:cs typeface="Calibri-Light"/>
            </a:endParaRPr>
          </a:p>
        </p:txBody>
      </p:sp>
    </p:spTree>
    <p:extLst>
      <p:ext uri="{BB962C8B-B14F-4D97-AF65-F5344CB8AC3E}">
        <p14:creationId xmlns:p14="http://schemas.microsoft.com/office/powerpoint/2010/main" val="4090895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 name="object 3">
            <a:extLst>
              <a:ext uri="{FF2B5EF4-FFF2-40B4-BE49-F238E27FC236}">
                <a16:creationId xmlns="" xmlns:a16="http://schemas.microsoft.com/office/drawing/2014/main" id="{E29114B4-D23B-2A40-BF81-4F4A2A1644BC}"/>
              </a:ext>
            </a:extLst>
          </p:cNvPr>
          <p:cNvSpPr/>
          <p:nvPr/>
        </p:nvSpPr>
        <p:spPr>
          <a:xfrm>
            <a:off x="165711" y="143827"/>
            <a:ext cx="2247290" cy="8856345"/>
          </a:xfrm>
          <a:custGeom>
            <a:avLst/>
            <a:gdLst/>
            <a:ahLst/>
            <a:cxnLst/>
            <a:rect l="l" t="t" r="r" b="b"/>
            <a:pathLst>
              <a:path w="3034665" h="8856345">
                <a:moveTo>
                  <a:pt x="2310396" y="0"/>
                </a:moveTo>
                <a:lnTo>
                  <a:pt x="0" y="0"/>
                </a:lnTo>
                <a:lnTo>
                  <a:pt x="0" y="8856002"/>
                </a:lnTo>
                <a:lnTo>
                  <a:pt x="3034550" y="8856002"/>
                </a:lnTo>
                <a:lnTo>
                  <a:pt x="3007347" y="8795408"/>
                </a:lnTo>
                <a:lnTo>
                  <a:pt x="2980688" y="8735033"/>
                </a:lnTo>
                <a:lnTo>
                  <a:pt x="2954568" y="8674876"/>
                </a:lnTo>
                <a:lnTo>
                  <a:pt x="2928983" y="8614936"/>
                </a:lnTo>
                <a:lnTo>
                  <a:pt x="2903927" y="8555211"/>
                </a:lnTo>
                <a:lnTo>
                  <a:pt x="2879397" y="8495701"/>
                </a:lnTo>
                <a:lnTo>
                  <a:pt x="2855387" y="8436404"/>
                </a:lnTo>
                <a:lnTo>
                  <a:pt x="2831893" y="8377321"/>
                </a:lnTo>
                <a:lnTo>
                  <a:pt x="2808910" y="8318448"/>
                </a:lnTo>
                <a:lnTo>
                  <a:pt x="2786434" y="8259787"/>
                </a:lnTo>
                <a:lnTo>
                  <a:pt x="2764459" y="8201335"/>
                </a:lnTo>
                <a:lnTo>
                  <a:pt x="2742981" y="8143091"/>
                </a:lnTo>
                <a:lnTo>
                  <a:pt x="2721995" y="8085055"/>
                </a:lnTo>
                <a:lnTo>
                  <a:pt x="2701497" y="8027225"/>
                </a:lnTo>
                <a:lnTo>
                  <a:pt x="2681481" y="7969600"/>
                </a:lnTo>
                <a:lnTo>
                  <a:pt x="2661944" y="7912180"/>
                </a:lnTo>
                <a:lnTo>
                  <a:pt x="2642880" y="7854963"/>
                </a:lnTo>
                <a:lnTo>
                  <a:pt x="2624285" y="7797949"/>
                </a:lnTo>
                <a:lnTo>
                  <a:pt x="2606154" y="7741136"/>
                </a:lnTo>
                <a:lnTo>
                  <a:pt x="2588482" y="7684523"/>
                </a:lnTo>
                <a:lnTo>
                  <a:pt x="2571264" y="7628109"/>
                </a:lnTo>
                <a:lnTo>
                  <a:pt x="2554497" y="7571894"/>
                </a:lnTo>
                <a:lnTo>
                  <a:pt x="2538174" y="7515875"/>
                </a:lnTo>
                <a:lnTo>
                  <a:pt x="2522292" y="7460053"/>
                </a:lnTo>
                <a:lnTo>
                  <a:pt x="2506846" y="7404426"/>
                </a:lnTo>
                <a:lnTo>
                  <a:pt x="2491831" y="7348993"/>
                </a:lnTo>
                <a:lnTo>
                  <a:pt x="2477242" y="7293752"/>
                </a:lnTo>
                <a:lnTo>
                  <a:pt x="2463075" y="7238704"/>
                </a:lnTo>
                <a:lnTo>
                  <a:pt x="2449325" y="7183847"/>
                </a:lnTo>
                <a:lnTo>
                  <a:pt x="2435986" y="7129180"/>
                </a:lnTo>
                <a:lnTo>
                  <a:pt x="2423056" y="7074702"/>
                </a:lnTo>
                <a:lnTo>
                  <a:pt x="2410528" y="7020411"/>
                </a:lnTo>
                <a:lnTo>
                  <a:pt x="2398398" y="6966308"/>
                </a:lnTo>
                <a:lnTo>
                  <a:pt x="2386662" y="6912390"/>
                </a:lnTo>
                <a:lnTo>
                  <a:pt x="2375314" y="6858657"/>
                </a:lnTo>
                <a:lnTo>
                  <a:pt x="2364350" y="6805108"/>
                </a:lnTo>
                <a:lnTo>
                  <a:pt x="2353765" y="6751741"/>
                </a:lnTo>
                <a:lnTo>
                  <a:pt x="2343555" y="6698557"/>
                </a:lnTo>
                <a:lnTo>
                  <a:pt x="2333715" y="6645553"/>
                </a:lnTo>
                <a:lnTo>
                  <a:pt x="2324240" y="6592728"/>
                </a:lnTo>
                <a:lnTo>
                  <a:pt x="2315125" y="6540082"/>
                </a:lnTo>
                <a:lnTo>
                  <a:pt x="2306366" y="6487614"/>
                </a:lnTo>
                <a:lnTo>
                  <a:pt x="2297958" y="6435322"/>
                </a:lnTo>
                <a:lnTo>
                  <a:pt x="2289897" y="6383206"/>
                </a:lnTo>
                <a:lnTo>
                  <a:pt x="2282176" y="6331265"/>
                </a:lnTo>
                <a:lnTo>
                  <a:pt x="2274793" y="6279496"/>
                </a:lnTo>
                <a:lnTo>
                  <a:pt x="2267742" y="6227900"/>
                </a:lnTo>
                <a:lnTo>
                  <a:pt x="2261018" y="6176476"/>
                </a:lnTo>
                <a:lnTo>
                  <a:pt x="2254617" y="6125222"/>
                </a:lnTo>
                <a:lnTo>
                  <a:pt x="2248535" y="6074137"/>
                </a:lnTo>
                <a:lnTo>
                  <a:pt x="2242765" y="6023221"/>
                </a:lnTo>
                <a:lnTo>
                  <a:pt x="2237304" y="5972472"/>
                </a:lnTo>
                <a:lnTo>
                  <a:pt x="2232147" y="5921889"/>
                </a:lnTo>
                <a:lnTo>
                  <a:pt x="2227289" y="5871471"/>
                </a:lnTo>
                <a:lnTo>
                  <a:pt x="2222726" y="5821218"/>
                </a:lnTo>
                <a:lnTo>
                  <a:pt x="2218453" y="5771128"/>
                </a:lnTo>
                <a:lnTo>
                  <a:pt x="2214464" y="5721200"/>
                </a:lnTo>
                <a:lnTo>
                  <a:pt x="2210756" y="5671433"/>
                </a:lnTo>
                <a:lnTo>
                  <a:pt x="2207324" y="5621826"/>
                </a:lnTo>
                <a:lnTo>
                  <a:pt x="2204162" y="5572378"/>
                </a:lnTo>
                <a:lnTo>
                  <a:pt x="2198633" y="5473955"/>
                </a:lnTo>
                <a:lnTo>
                  <a:pt x="2194132" y="5376156"/>
                </a:lnTo>
                <a:lnTo>
                  <a:pt x="2190620" y="5278972"/>
                </a:lnTo>
                <a:lnTo>
                  <a:pt x="2188061" y="5182396"/>
                </a:lnTo>
                <a:lnTo>
                  <a:pt x="2186415" y="5086419"/>
                </a:lnTo>
                <a:lnTo>
                  <a:pt x="2185647" y="4991033"/>
                </a:lnTo>
                <a:lnTo>
                  <a:pt x="2185717" y="4896229"/>
                </a:lnTo>
                <a:lnTo>
                  <a:pt x="2186589" y="4802000"/>
                </a:lnTo>
                <a:lnTo>
                  <a:pt x="2188224" y="4708337"/>
                </a:lnTo>
                <a:lnTo>
                  <a:pt x="2190586" y="4615231"/>
                </a:lnTo>
                <a:lnTo>
                  <a:pt x="2193636" y="4522676"/>
                </a:lnTo>
                <a:lnTo>
                  <a:pt x="2197336" y="4430662"/>
                </a:lnTo>
                <a:lnTo>
                  <a:pt x="2201650" y="4339181"/>
                </a:lnTo>
                <a:lnTo>
                  <a:pt x="2206539" y="4248225"/>
                </a:lnTo>
                <a:lnTo>
                  <a:pt x="2211966" y="4157785"/>
                </a:lnTo>
                <a:lnTo>
                  <a:pt x="2221032" y="4023077"/>
                </a:lnTo>
                <a:lnTo>
                  <a:pt x="2231096" y="3889485"/>
                </a:lnTo>
                <a:lnTo>
                  <a:pt x="2242031" y="3756981"/>
                </a:lnTo>
                <a:lnTo>
                  <a:pt x="2257746" y="3581954"/>
                </a:lnTo>
                <a:lnTo>
                  <a:pt x="2278790" y="3365722"/>
                </a:lnTo>
                <a:lnTo>
                  <a:pt x="2367152" y="2526647"/>
                </a:lnTo>
                <a:lnTo>
                  <a:pt x="2387346" y="2322699"/>
                </a:lnTo>
                <a:lnTo>
                  <a:pt x="2402135" y="2161037"/>
                </a:lnTo>
                <a:lnTo>
                  <a:pt x="2412234" y="2040621"/>
                </a:lnTo>
                <a:lnTo>
                  <a:pt x="2421338" y="1920885"/>
                </a:lnTo>
                <a:lnTo>
                  <a:pt x="2426794" y="1841425"/>
                </a:lnTo>
                <a:lnTo>
                  <a:pt x="2431713" y="1762248"/>
                </a:lnTo>
                <a:lnTo>
                  <a:pt x="2436059" y="1683344"/>
                </a:lnTo>
                <a:lnTo>
                  <a:pt x="2439795" y="1604705"/>
                </a:lnTo>
                <a:lnTo>
                  <a:pt x="2442881" y="1526323"/>
                </a:lnTo>
                <a:lnTo>
                  <a:pt x="2445282" y="1448191"/>
                </a:lnTo>
                <a:lnTo>
                  <a:pt x="2446958" y="1370298"/>
                </a:lnTo>
                <a:lnTo>
                  <a:pt x="2447873" y="1292639"/>
                </a:lnTo>
                <a:lnTo>
                  <a:pt x="2447988" y="1215203"/>
                </a:lnTo>
                <a:lnTo>
                  <a:pt x="2447266" y="1137984"/>
                </a:lnTo>
                <a:lnTo>
                  <a:pt x="2445670" y="1060972"/>
                </a:lnTo>
                <a:lnTo>
                  <a:pt x="2443162" y="984160"/>
                </a:lnTo>
                <a:lnTo>
                  <a:pt x="2439703" y="907538"/>
                </a:lnTo>
                <a:lnTo>
                  <a:pt x="2435257" y="831100"/>
                </a:lnTo>
                <a:lnTo>
                  <a:pt x="2432652" y="792947"/>
                </a:lnTo>
                <a:lnTo>
                  <a:pt x="2429786" y="754837"/>
                </a:lnTo>
                <a:lnTo>
                  <a:pt x="2426654" y="716768"/>
                </a:lnTo>
                <a:lnTo>
                  <a:pt x="2423252" y="678740"/>
                </a:lnTo>
                <a:lnTo>
                  <a:pt x="2419574" y="640751"/>
                </a:lnTo>
                <a:lnTo>
                  <a:pt x="2415617" y="602801"/>
                </a:lnTo>
                <a:lnTo>
                  <a:pt x="2411375" y="564888"/>
                </a:lnTo>
                <a:lnTo>
                  <a:pt x="2406843" y="527012"/>
                </a:lnTo>
                <a:lnTo>
                  <a:pt x="2402018" y="489172"/>
                </a:lnTo>
                <a:lnTo>
                  <a:pt x="2396894" y="451365"/>
                </a:lnTo>
                <a:lnTo>
                  <a:pt x="2391467" y="413592"/>
                </a:lnTo>
                <a:lnTo>
                  <a:pt x="2385732" y="375852"/>
                </a:lnTo>
                <a:lnTo>
                  <a:pt x="2379683" y="338143"/>
                </a:lnTo>
                <a:lnTo>
                  <a:pt x="2373318" y="300464"/>
                </a:lnTo>
                <a:lnTo>
                  <a:pt x="2366630" y="262814"/>
                </a:lnTo>
                <a:lnTo>
                  <a:pt x="2359615" y="225193"/>
                </a:lnTo>
                <a:lnTo>
                  <a:pt x="2352268" y="187599"/>
                </a:lnTo>
                <a:lnTo>
                  <a:pt x="2344585" y="150031"/>
                </a:lnTo>
                <a:lnTo>
                  <a:pt x="2336562" y="112488"/>
                </a:lnTo>
                <a:lnTo>
                  <a:pt x="2328192" y="74969"/>
                </a:lnTo>
                <a:lnTo>
                  <a:pt x="2319472" y="37473"/>
                </a:lnTo>
                <a:lnTo>
                  <a:pt x="2310396" y="0"/>
                </a:lnTo>
                <a:close/>
              </a:path>
            </a:pathLst>
          </a:custGeom>
          <a:solidFill>
            <a:srgbClr val="CCDDE7"/>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dirty="0"/>
          </a:p>
        </p:txBody>
      </p:sp>
      <p:sp>
        <p:nvSpPr>
          <p:cNvPr id="34" name="object 34"/>
          <p:cNvSpPr txBox="1">
            <a:spLocks noGrp="1"/>
          </p:cNvSpPr>
          <p:nvPr>
            <p:ph type="title"/>
          </p:nvPr>
        </p:nvSpPr>
        <p:spPr>
          <a:xfrm>
            <a:off x="3556000" y="609600"/>
            <a:ext cx="11049000" cy="2028761"/>
          </a:xfrm>
          <a:prstGeom prst="rect">
            <a:avLst/>
          </a:prstGeom>
        </p:spPr>
        <p:txBody>
          <a:bodyPr vert="horz" wrap="square" lIns="0" tIns="12700" rIns="0" bIns="0" rtlCol="0">
            <a:spAutoFit/>
          </a:bodyPr>
          <a:lstStyle/>
          <a:p>
            <a:pPr algn="ctr"/>
            <a:r>
              <a:rPr lang="ru-RU" sz="2500" b="1" dirty="0" smtClean="0">
                <a:solidFill>
                  <a:schemeClr val="accent1">
                    <a:lumMod val="50000"/>
                  </a:schemeClr>
                </a:solidFill>
              </a:rPr>
              <a:t>Афиша </a:t>
            </a:r>
            <a:r>
              <a:rPr lang="ru-RU" sz="2500" b="1" dirty="0">
                <a:solidFill>
                  <a:schemeClr val="accent1">
                    <a:lumMod val="50000"/>
                  </a:schemeClr>
                </a:solidFill>
              </a:rPr>
              <a:t>мероприятий </a:t>
            </a:r>
            <a:r>
              <a:rPr lang="ru-RU" sz="2500" dirty="0">
                <a:solidFill>
                  <a:schemeClr val="accent1">
                    <a:lumMod val="50000"/>
                  </a:schemeClr>
                </a:solidFill>
              </a:rPr>
              <a:t/>
            </a:r>
            <a:br>
              <a:rPr lang="ru-RU" sz="2500" dirty="0">
                <a:solidFill>
                  <a:schemeClr val="accent1">
                    <a:lumMod val="50000"/>
                  </a:schemeClr>
                </a:solidFill>
              </a:rPr>
            </a:br>
            <a:r>
              <a:rPr lang="ru-RU" sz="2500" b="1" dirty="0">
                <a:solidFill>
                  <a:schemeClr val="accent1">
                    <a:lumMod val="50000"/>
                  </a:schemeClr>
                </a:solidFill>
              </a:rPr>
              <a:t>в Центре общения старшего поколения </a:t>
            </a:r>
            <a:r>
              <a:rPr lang="ru-RU" sz="2500" dirty="0">
                <a:solidFill>
                  <a:schemeClr val="accent1">
                    <a:lumMod val="50000"/>
                  </a:schemeClr>
                </a:solidFill>
              </a:rPr>
              <a:t/>
            </a:r>
            <a:br>
              <a:rPr lang="ru-RU" sz="2500" dirty="0">
                <a:solidFill>
                  <a:schemeClr val="accent1">
                    <a:lumMod val="50000"/>
                  </a:schemeClr>
                </a:solidFill>
              </a:rPr>
            </a:br>
            <a:r>
              <a:rPr lang="ru-RU" sz="2500" b="1" dirty="0">
                <a:solidFill>
                  <a:schemeClr val="accent1">
                    <a:lumMod val="50000"/>
                  </a:schemeClr>
                </a:solidFill>
              </a:rPr>
              <a:t>в Клиентской службе </a:t>
            </a:r>
            <a:r>
              <a:rPr lang="ru-RU" sz="2500" b="1" dirty="0" smtClean="0">
                <a:solidFill>
                  <a:schemeClr val="accent1">
                    <a:lumMod val="50000"/>
                  </a:schemeClr>
                </a:solidFill>
              </a:rPr>
              <a:t>Ровеньского района ОСФР </a:t>
            </a:r>
            <a:br>
              <a:rPr lang="ru-RU" sz="2500" b="1" dirty="0" smtClean="0">
                <a:solidFill>
                  <a:schemeClr val="accent1">
                    <a:lumMod val="50000"/>
                  </a:schemeClr>
                </a:solidFill>
              </a:rPr>
            </a:br>
            <a:r>
              <a:rPr lang="ru-RU" sz="2500" b="1" dirty="0" smtClean="0">
                <a:solidFill>
                  <a:schemeClr val="accent1">
                    <a:lumMod val="50000"/>
                  </a:schemeClr>
                </a:solidFill>
              </a:rPr>
              <a:t>по </a:t>
            </a:r>
            <a:r>
              <a:rPr lang="ru-RU" sz="2500" b="1" dirty="0">
                <a:solidFill>
                  <a:schemeClr val="accent1">
                    <a:lumMod val="50000"/>
                  </a:schemeClr>
                </a:solidFill>
              </a:rPr>
              <a:t>Белгородской </a:t>
            </a:r>
            <a:r>
              <a:rPr lang="ru-RU" sz="2500" b="1" dirty="0" smtClean="0">
                <a:solidFill>
                  <a:schemeClr val="accent1">
                    <a:lumMod val="50000"/>
                  </a:schemeClr>
                </a:solidFill>
              </a:rPr>
              <a:t>области</a:t>
            </a:r>
            <a:r>
              <a:rPr lang="ru-RU" sz="2500" dirty="0">
                <a:solidFill>
                  <a:schemeClr val="accent1">
                    <a:lumMod val="50000"/>
                  </a:schemeClr>
                </a:solidFill>
              </a:rPr>
              <a:t> </a:t>
            </a:r>
            <a:r>
              <a:rPr lang="ru-RU" sz="2500" b="1" dirty="0" smtClean="0">
                <a:solidFill>
                  <a:schemeClr val="accent1">
                    <a:lumMod val="50000"/>
                  </a:schemeClr>
                </a:solidFill>
              </a:rPr>
              <a:t>на ноябрь </a:t>
            </a:r>
            <a:r>
              <a:rPr lang="ru-RU" sz="2500" b="1" dirty="0">
                <a:solidFill>
                  <a:schemeClr val="accent1">
                    <a:lumMod val="50000"/>
                  </a:schemeClr>
                </a:solidFill>
              </a:rPr>
              <a:t>2023 года </a:t>
            </a:r>
            <a:r>
              <a:rPr lang="ru-RU" sz="2800" dirty="0">
                <a:solidFill>
                  <a:schemeClr val="accent1">
                    <a:lumMod val="50000"/>
                  </a:schemeClr>
                </a:solidFill>
              </a:rPr>
              <a:t/>
            </a:r>
            <a:br>
              <a:rPr lang="ru-RU" sz="2800" dirty="0">
                <a:solidFill>
                  <a:schemeClr val="accent1">
                    <a:lumMod val="50000"/>
                  </a:schemeClr>
                </a:solidFill>
              </a:rPr>
            </a:br>
            <a:endParaRPr sz="2800" spc="-100" dirty="0">
              <a:solidFill>
                <a:schemeClr val="accent1">
                  <a:lumMod val="50000"/>
                </a:schemeClr>
              </a:solidFill>
              <a:latin typeface="Calibri-Light"/>
              <a:cs typeface="Calibri-Light"/>
            </a:endParaRPr>
          </a:p>
        </p:txBody>
      </p:sp>
      <p:pic>
        <p:nvPicPr>
          <p:cNvPr id="73" name="object 4">
            <a:extLst>
              <a:ext uri="{FF2B5EF4-FFF2-40B4-BE49-F238E27FC236}">
                <a16:creationId xmlns="" xmlns:a16="http://schemas.microsoft.com/office/drawing/2014/main" id="{6588F54A-E23E-FF49-838F-55CC2FDE64DE}"/>
              </a:ext>
            </a:extLst>
          </p:cNvPr>
          <p:cNvPicPr/>
          <p:nvPr/>
        </p:nvPicPr>
        <p:blipFill>
          <a:blip r:embed="rId2" cstate="print"/>
          <a:stretch>
            <a:fillRect/>
          </a:stretch>
        </p:blipFill>
        <p:spPr>
          <a:xfrm>
            <a:off x="1680805" y="143827"/>
            <a:ext cx="732195" cy="8858650"/>
          </a:xfrm>
          <a:prstGeom prst="rect">
            <a:avLst/>
          </a:prstGeom>
        </p:spPr>
      </p:pic>
      <p:grpSp>
        <p:nvGrpSpPr>
          <p:cNvPr id="74" name="Group 73">
            <a:extLst>
              <a:ext uri="{FF2B5EF4-FFF2-40B4-BE49-F238E27FC236}">
                <a16:creationId xmlns="" xmlns:a16="http://schemas.microsoft.com/office/drawing/2014/main" id="{20F5D676-E236-D84F-AE2F-D718B81E0C87}"/>
              </a:ext>
            </a:extLst>
          </p:cNvPr>
          <p:cNvGrpSpPr/>
          <p:nvPr/>
        </p:nvGrpSpPr>
        <p:grpSpPr>
          <a:xfrm>
            <a:off x="537515" y="349062"/>
            <a:ext cx="967919" cy="1310438"/>
            <a:chOff x="634994" y="7556702"/>
            <a:chExt cx="914452" cy="1075534"/>
          </a:xfrm>
        </p:grpSpPr>
        <p:pic>
          <p:nvPicPr>
            <p:cNvPr id="75" name="object 5">
              <a:extLst>
                <a:ext uri="{FF2B5EF4-FFF2-40B4-BE49-F238E27FC236}">
                  <a16:creationId xmlns="" xmlns:a16="http://schemas.microsoft.com/office/drawing/2014/main" id="{8AE9C3F9-595E-1C4E-99E9-7C93D66F0E7A}"/>
                </a:ext>
              </a:extLst>
            </p:cNvPr>
            <p:cNvPicPr/>
            <p:nvPr/>
          </p:nvPicPr>
          <p:blipFill>
            <a:blip r:embed="rId3" cstate="print"/>
            <a:stretch>
              <a:fillRect/>
            </a:stretch>
          </p:blipFill>
          <p:spPr>
            <a:xfrm>
              <a:off x="637218" y="8429396"/>
              <a:ext cx="163266" cy="78676"/>
            </a:xfrm>
            <a:prstGeom prst="rect">
              <a:avLst/>
            </a:prstGeom>
          </p:spPr>
        </p:pic>
        <p:pic>
          <p:nvPicPr>
            <p:cNvPr id="76" name="object 6">
              <a:extLst>
                <a:ext uri="{FF2B5EF4-FFF2-40B4-BE49-F238E27FC236}">
                  <a16:creationId xmlns="" xmlns:a16="http://schemas.microsoft.com/office/drawing/2014/main" id="{472D9660-E25E-174D-8E49-E08660851B7F}"/>
                </a:ext>
              </a:extLst>
            </p:cNvPr>
            <p:cNvPicPr/>
            <p:nvPr/>
          </p:nvPicPr>
          <p:blipFill>
            <a:blip r:embed="rId4" cstate="print"/>
            <a:stretch>
              <a:fillRect/>
            </a:stretch>
          </p:blipFill>
          <p:spPr>
            <a:xfrm>
              <a:off x="822641" y="8430279"/>
              <a:ext cx="341118" cy="89959"/>
            </a:xfrm>
            <a:prstGeom prst="rect">
              <a:avLst/>
            </a:prstGeom>
          </p:spPr>
        </p:pic>
        <p:sp>
          <p:nvSpPr>
            <p:cNvPr id="77" name="object 7">
              <a:extLst>
                <a:ext uri="{FF2B5EF4-FFF2-40B4-BE49-F238E27FC236}">
                  <a16:creationId xmlns="" xmlns:a16="http://schemas.microsoft.com/office/drawing/2014/main" id="{E385B0AA-9606-004C-91FF-291BD32CC62D}"/>
                </a:ext>
              </a:extLst>
            </p:cNvPr>
            <p:cNvSpPr/>
            <p:nvPr/>
          </p:nvSpPr>
          <p:spPr>
            <a:xfrm>
              <a:off x="1192096" y="8430277"/>
              <a:ext cx="62230" cy="77470"/>
            </a:xfrm>
            <a:custGeom>
              <a:avLst/>
              <a:gdLst/>
              <a:ahLst/>
              <a:cxnLst/>
              <a:rect l="l" t="t" r="r" b="b"/>
              <a:pathLst>
                <a:path w="62230" h="77470">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70">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dirty="0"/>
            </a:p>
          </p:txBody>
        </p:sp>
        <p:pic>
          <p:nvPicPr>
            <p:cNvPr id="78" name="object 8">
              <a:extLst>
                <a:ext uri="{FF2B5EF4-FFF2-40B4-BE49-F238E27FC236}">
                  <a16:creationId xmlns="" xmlns:a16="http://schemas.microsoft.com/office/drawing/2014/main" id="{F9DDD202-1689-9345-941F-9329EC81CF2D}"/>
                </a:ext>
              </a:extLst>
            </p:cNvPr>
            <p:cNvPicPr/>
            <p:nvPr/>
          </p:nvPicPr>
          <p:blipFill>
            <a:blip r:embed="rId5" cstate="print"/>
            <a:stretch>
              <a:fillRect/>
            </a:stretch>
          </p:blipFill>
          <p:spPr>
            <a:xfrm>
              <a:off x="1274796" y="8430279"/>
              <a:ext cx="66154" cy="76911"/>
            </a:xfrm>
            <a:prstGeom prst="rect">
              <a:avLst/>
            </a:prstGeom>
          </p:spPr>
        </p:pic>
        <p:pic>
          <p:nvPicPr>
            <p:cNvPr id="79" name="object 9">
              <a:extLst>
                <a:ext uri="{FF2B5EF4-FFF2-40B4-BE49-F238E27FC236}">
                  <a16:creationId xmlns="" xmlns:a16="http://schemas.microsoft.com/office/drawing/2014/main" id="{E6D90ABF-E531-2C44-A07D-FB7A025D54AE}"/>
                </a:ext>
              </a:extLst>
            </p:cNvPr>
            <p:cNvPicPr/>
            <p:nvPr/>
          </p:nvPicPr>
          <p:blipFill>
            <a:blip r:embed="rId6" cstate="print"/>
            <a:stretch>
              <a:fillRect/>
            </a:stretch>
          </p:blipFill>
          <p:spPr>
            <a:xfrm>
              <a:off x="1369272" y="8430277"/>
              <a:ext cx="85153" cy="76923"/>
            </a:xfrm>
            <a:prstGeom prst="rect">
              <a:avLst/>
            </a:prstGeom>
          </p:spPr>
        </p:pic>
        <p:sp>
          <p:nvSpPr>
            <p:cNvPr id="80" name="object 10">
              <a:extLst>
                <a:ext uri="{FF2B5EF4-FFF2-40B4-BE49-F238E27FC236}">
                  <a16:creationId xmlns="" xmlns:a16="http://schemas.microsoft.com/office/drawing/2014/main" id="{9AC239B6-FFFB-6B45-BCBC-C4761EE0E4A2}"/>
                </a:ext>
              </a:extLst>
            </p:cNvPr>
            <p:cNvSpPr/>
            <p:nvPr/>
          </p:nvSpPr>
          <p:spPr>
            <a:xfrm>
              <a:off x="1482771" y="8430279"/>
              <a:ext cx="66675" cy="77470"/>
            </a:xfrm>
            <a:custGeom>
              <a:avLst/>
              <a:gdLst/>
              <a:ahLst/>
              <a:cxnLst/>
              <a:rect l="l" t="t" r="r" b="b"/>
              <a:pathLst>
                <a:path w="66675" h="77470">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dirty="0"/>
            </a:p>
          </p:txBody>
        </p:sp>
        <p:pic>
          <p:nvPicPr>
            <p:cNvPr id="81" name="object 11">
              <a:extLst>
                <a:ext uri="{FF2B5EF4-FFF2-40B4-BE49-F238E27FC236}">
                  <a16:creationId xmlns="" xmlns:a16="http://schemas.microsoft.com/office/drawing/2014/main" id="{BB8DA70F-8086-BE4A-88B0-C54D4509D3EB}"/>
                </a:ext>
              </a:extLst>
            </p:cNvPr>
            <p:cNvPicPr/>
            <p:nvPr/>
          </p:nvPicPr>
          <p:blipFill>
            <a:blip r:embed="rId7" cstate="print"/>
            <a:stretch>
              <a:fillRect/>
            </a:stretch>
          </p:blipFill>
          <p:spPr>
            <a:xfrm>
              <a:off x="634994" y="8541165"/>
              <a:ext cx="188554" cy="82626"/>
            </a:xfrm>
            <a:prstGeom prst="rect">
              <a:avLst/>
            </a:prstGeom>
          </p:spPr>
        </p:pic>
        <p:pic>
          <p:nvPicPr>
            <p:cNvPr id="82" name="object 12">
              <a:extLst>
                <a:ext uri="{FF2B5EF4-FFF2-40B4-BE49-F238E27FC236}">
                  <a16:creationId xmlns="" xmlns:a16="http://schemas.microsoft.com/office/drawing/2014/main" id="{F61F53E2-53C6-4646-9298-ADD052CAC6D5}"/>
                </a:ext>
              </a:extLst>
            </p:cNvPr>
            <p:cNvPicPr/>
            <p:nvPr/>
          </p:nvPicPr>
          <p:blipFill>
            <a:blip r:embed="rId8" cstate="print"/>
            <a:stretch>
              <a:fillRect/>
            </a:stretch>
          </p:blipFill>
          <p:spPr>
            <a:xfrm>
              <a:off x="845724" y="8544010"/>
              <a:ext cx="164275" cy="88226"/>
            </a:xfrm>
            <a:prstGeom prst="rect">
              <a:avLst/>
            </a:prstGeom>
          </p:spPr>
        </p:pic>
        <p:pic>
          <p:nvPicPr>
            <p:cNvPr id="83" name="object 13">
              <a:extLst>
                <a:ext uri="{FF2B5EF4-FFF2-40B4-BE49-F238E27FC236}">
                  <a16:creationId xmlns="" xmlns:a16="http://schemas.microsoft.com/office/drawing/2014/main" id="{5AECEDBD-41AD-144E-8C65-85EE44130273}"/>
                </a:ext>
              </a:extLst>
            </p:cNvPr>
            <p:cNvPicPr/>
            <p:nvPr/>
          </p:nvPicPr>
          <p:blipFill>
            <a:blip r:embed="rId9" cstate="print"/>
            <a:stretch>
              <a:fillRect/>
            </a:stretch>
          </p:blipFill>
          <p:spPr>
            <a:xfrm>
              <a:off x="1057757" y="8543142"/>
              <a:ext cx="319289" cy="78663"/>
            </a:xfrm>
            <a:prstGeom prst="rect">
              <a:avLst/>
            </a:prstGeom>
          </p:spPr>
        </p:pic>
        <p:pic>
          <p:nvPicPr>
            <p:cNvPr id="84" name="object 14">
              <a:extLst>
                <a:ext uri="{FF2B5EF4-FFF2-40B4-BE49-F238E27FC236}">
                  <a16:creationId xmlns="" xmlns:a16="http://schemas.microsoft.com/office/drawing/2014/main" id="{96D31B5A-667A-4245-8476-B3B7636CD2C8}"/>
                </a:ext>
              </a:extLst>
            </p:cNvPr>
            <p:cNvPicPr/>
            <p:nvPr/>
          </p:nvPicPr>
          <p:blipFill>
            <a:blip r:embed="rId10" cstate="print"/>
            <a:stretch>
              <a:fillRect/>
            </a:stretch>
          </p:blipFill>
          <p:spPr>
            <a:xfrm>
              <a:off x="1396605" y="8544012"/>
              <a:ext cx="66471" cy="76911"/>
            </a:xfrm>
            <a:prstGeom prst="rect">
              <a:avLst/>
            </a:prstGeom>
          </p:spPr>
        </p:pic>
        <p:pic>
          <p:nvPicPr>
            <p:cNvPr id="85" name="object 15">
              <a:extLst>
                <a:ext uri="{FF2B5EF4-FFF2-40B4-BE49-F238E27FC236}">
                  <a16:creationId xmlns="" xmlns:a16="http://schemas.microsoft.com/office/drawing/2014/main" id="{64F59B50-F07B-C04F-BAAF-361C208FEA8A}"/>
                </a:ext>
              </a:extLst>
            </p:cNvPr>
            <p:cNvPicPr/>
            <p:nvPr/>
          </p:nvPicPr>
          <p:blipFill>
            <a:blip r:embed="rId11" cstate="print"/>
            <a:stretch>
              <a:fillRect/>
            </a:stretch>
          </p:blipFill>
          <p:spPr>
            <a:xfrm>
              <a:off x="1482771" y="8544012"/>
              <a:ext cx="66471" cy="76911"/>
            </a:xfrm>
            <a:prstGeom prst="rect">
              <a:avLst/>
            </a:prstGeom>
          </p:spPr>
        </p:pic>
        <p:sp>
          <p:nvSpPr>
            <p:cNvPr id="86" name="object 16">
              <a:extLst>
                <a:ext uri="{FF2B5EF4-FFF2-40B4-BE49-F238E27FC236}">
                  <a16:creationId xmlns="" xmlns:a16="http://schemas.microsoft.com/office/drawing/2014/main" id="{8F34719E-BCE0-E94F-8BF1-3A09A326921C}"/>
                </a:ext>
              </a:extLst>
            </p:cNvPr>
            <p:cNvSpPr/>
            <p:nvPr/>
          </p:nvSpPr>
          <p:spPr>
            <a:xfrm>
              <a:off x="1489430" y="8408555"/>
              <a:ext cx="54610" cy="8255"/>
            </a:xfrm>
            <a:custGeom>
              <a:avLst/>
              <a:gdLst/>
              <a:ahLst/>
              <a:cxnLst/>
              <a:rect l="l" t="t" r="r" b="b"/>
              <a:pathLst>
                <a:path w="54609" h="8254">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dirty="0"/>
            </a:p>
          </p:txBody>
        </p:sp>
        <p:pic>
          <p:nvPicPr>
            <p:cNvPr id="87" name="object 17">
              <a:extLst>
                <a:ext uri="{FF2B5EF4-FFF2-40B4-BE49-F238E27FC236}">
                  <a16:creationId xmlns="" xmlns:a16="http://schemas.microsoft.com/office/drawing/2014/main" id="{96558440-5DFC-094A-927A-EC7068203E50}"/>
                </a:ext>
              </a:extLst>
            </p:cNvPr>
            <p:cNvPicPr/>
            <p:nvPr/>
          </p:nvPicPr>
          <p:blipFill>
            <a:blip r:embed="rId12" cstate="print"/>
            <a:stretch>
              <a:fillRect/>
            </a:stretch>
          </p:blipFill>
          <p:spPr>
            <a:xfrm>
              <a:off x="644093" y="7556702"/>
              <a:ext cx="895848" cy="769188"/>
            </a:xfrm>
            <a:prstGeom prst="rect">
              <a:avLst/>
            </a:prstGeom>
          </p:spPr>
        </p:pic>
      </p:grpSp>
      <p:graphicFrame>
        <p:nvGraphicFramePr>
          <p:cNvPr id="3" name="Таблица 2"/>
          <p:cNvGraphicFramePr>
            <a:graphicFrameLocks noGrp="1"/>
          </p:cNvGraphicFramePr>
          <p:nvPr>
            <p:extLst>
              <p:ext uri="{D42A27DB-BD31-4B8C-83A1-F6EECF244321}">
                <p14:modId xmlns:p14="http://schemas.microsoft.com/office/powerpoint/2010/main" val="2807170821"/>
              </p:ext>
            </p:extLst>
          </p:nvPr>
        </p:nvGraphicFramePr>
        <p:xfrm>
          <a:off x="4409440" y="2899317"/>
          <a:ext cx="10424160" cy="3096322"/>
        </p:xfrm>
        <a:graphic>
          <a:graphicData uri="http://schemas.openxmlformats.org/drawingml/2006/table">
            <a:tbl>
              <a:tblPr firstRow="1" bandRow="1">
                <a:tableStyleId>{69CF1AB2-1976-4502-BF36-3FF5EA218861}</a:tableStyleId>
              </a:tblPr>
              <a:tblGrid>
                <a:gridCol w="2033751"/>
                <a:gridCol w="8390409"/>
              </a:tblGrid>
              <a:tr h="1066800">
                <a:tc>
                  <a:txBody>
                    <a:bodyPr/>
                    <a:lstStyle/>
                    <a:p>
                      <a:endParaRPr lang="ru-RU" dirty="0" smtClean="0"/>
                    </a:p>
                  </a:txBody>
                  <a:tcPr/>
                </a:tc>
                <a:tc>
                  <a:txBody>
                    <a:bodyPr/>
                    <a:lstStyle/>
                    <a:p>
                      <a:endParaRPr lang="ru-RU" dirty="0"/>
                    </a:p>
                  </a:txBody>
                  <a:tcPr/>
                </a:tc>
              </a:tr>
              <a:tr h="1014761">
                <a:tc>
                  <a:txBody>
                    <a:bodyPr/>
                    <a:lstStyle/>
                    <a:p>
                      <a:endParaRPr lang="ru-RU" dirty="0"/>
                    </a:p>
                  </a:txBody>
                  <a:tcPr/>
                </a:tc>
                <a:tc>
                  <a:txBody>
                    <a:bodyPr/>
                    <a:lstStyle/>
                    <a:p>
                      <a:endParaRPr lang="ru-RU" dirty="0"/>
                    </a:p>
                  </a:txBody>
                  <a:tcPr/>
                </a:tc>
              </a:tr>
              <a:tr h="1014761">
                <a:tc>
                  <a:txBody>
                    <a:bodyPr/>
                    <a:lstStyle/>
                    <a:p>
                      <a:endParaRPr lang="ru-RU" dirty="0"/>
                    </a:p>
                  </a:txBody>
                  <a:tcPr/>
                </a:tc>
                <a:tc>
                  <a:txBody>
                    <a:bodyPr/>
                    <a:lstStyle/>
                    <a:p>
                      <a:endParaRPr lang="ru-RU" dirty="0"/>
                    </a:p>
                  </a:txBody>
                  <a:tcPr/>
                </a:tc>
              </a:tr>
            </a:tbl>
          </a:graphicData>
        </a:graphic>
      </p:graphicFrame>
      <p:sp>
        <p:nvSpPr>
          <p:cNvPr id="90" name="object 34"/>
          <p:cNvSpPr txBox="1">
            <a:spLocks/>
          </p:cNvSpPr>
          <p:nvPr/>
        </p:nvSpPr>
        <p:spPr>
          <a:xfrm>
            <a:off x="2794000" y="4298432"/>
            <a:ext cx="2895600" cy="443711"/>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endParaRPr lang="ru-RU" sz="2800" spc="-100" dirty="0">
              <a:latin typeface="Calibri-Light"/>
              <a:cs typeface="Calibri-Light"/>
            </a:endParaRPr>
          </a:p>
        </p:txBody>
      </p:sp>
      <p:sp>
        <p:nvSpPr>
          <p:cNvPr id="91" name="object 34"/>
          <p:cNvSpPr txBox="1">
            <a:spLocks/>
          </p:cNvSpPr>
          <p:nvPr/>
        </p:nvSpPr>
        <p:spPr>
          <a:xfrm>
            <a:off x="3860800" y="349062"/>
            <a:ext cx="11049000" cy="874598"/>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800" dirty="0" smtClean="0"/>
              <a:t/>
            </a:r>
            <a:br>
              <a:rPr lang="ru-RU" sz="2800" dirty="0" smtClean="0"/>
            </a:br>
            <a:endParaRPr lang="ru-RU" sz="2800" spc="-100" dirty="0">
              <a:latin typeface="Calibri-Light"/>
              <a:cs typeface="Calibri-Light"/>
            </a:endParaRPr>
          </a:p>
        </p:txBody>
      </p:sp>
      <p:sp>
        <p:nvSpPr>
          <p:cNvPr id="92" name="object 34"/>
          <p:cNvSpPr txBox="1">
            <a:spLocks/>
          </p:cNvSpPr>
          <p:nvPr/>
        </p:nvSpPr>
        <p:spPr>
          <a:xfrm>
            <a:off x="4469938" y="3118528"/>
            <a:ext cx="1870364" cy="689932"/>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200" b="1" dirty="0" smtClean="0">
                <a:solidFill>
                  <a:schemeClr val="tx2">
                    <a:lumMod val="75000"/>
                  </a:schemeClr>
                </a:solidFill>
              </a:rPr>
              <a:t>14.11.2023</a:t>
            </a:r>
            <a:endParaRPr lang="ru-RU" sz="2200" b="1" dirty="0">
              <a:solidFill>
                <a:schemeClr val="tx2">
                  <a:lumMod val="75000"/>
                </a:schemeClr>
              </a:solidFill>
            </a:endParaRPr>
          </a:p>
          <a:p>
            <a:pPr algn="ctr"/>
            <a:r>
              <a:rPr lang="ru-RU" sz="2200" dirty="0" smtClean="0">
                <a:solidFill>
                  <a:schemeClr val="tx2">
                    <a:lumMod val="75000"/>
                  </a:schemeClr>
                </a:solidFill>
              </a:rPr>
              <a:t>10:00-12:00</a:t>
            </a:r>
            <a:endParaRPr lang="ru-RU" sz="2200" dirty="0">
              <a:solidFill>
                <a:schemeClr val="tx2">
                  <a:lumMod val="75000"/>
                </a:schemeClr>
              </a:solidFill>
            </a:endParaRPr>
          </a:p>
        </p:txBody>
      </p:sp>
      <p:sp>
        <p:nvSpPr>
          <p:cNvPr id="93" name="object 34"/>
          <p:cNvSpPr txBox="1">
            <a:spLocks/>
          </p:cNvSpPr>
          <p:nvPr/>
        </p:nvSpPr>
        <p:spPr>
          <a:xfrm>
            <a:off x="6683222" y="3318582"/>
            <a:ext cx="9662160" cy="351378"/>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200" dirty="0">
                <a:solidFill>
                  <a:schemeClr val="tx2">
                    <a:lumMod val="75000"/>
                  </a:schemeClr>
                </a:solidFill>
              </a:rPr>
              <a:t>Турнир настольных игр</a:t>
            </a:r>
          </a:p>
        </p:txBody>
      </p:sp>
      <p:sp>
        <p:nvSpPr>
          <p:cNvPr id="94" name="object 34"/>
          <p:cNvSpPr txBox="1">
            <a:spLocks/>
          </p:cNvSpPr>
          <p:nvPr/>
        </p:nvSpPr>
        <p:spPr>
          <a:xfrm>
            <a:off x="4464858" y="4153442"/>
            <a:ext cx="1870364" cy="689932"/>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200" b="1" dirty="0" smtClean="0">
                <a:solidFill>
                  <a:schemeClr val="tx2">
                    <a:lumMod val="75000"/>
                  </a:schemeClr>
                </a:solidFill>
              </a:rPr>
              <a:t>21.11.2023</a:t>
            </a:r>
            <a:endParaRPr lang="ru-RU" sz="2200" b="1" dirty="0">
              <a:solidFill>
                <a:schemeClr val="tx2">
                  <a:lumMod val="75000"/>
                </a:schemeClr>
              </a:solidFill>
            </a:endParaRPr>
          </a:p>
          <a:p>
            <a:pPr algn="ctr"/>
            <a:r>
              <a:rPr lang="ru-RU" sz="2200" dirty="0" smtClean="0">
                <a:solidFill>
                  <a:schemeClr val="tx2">
                    <a:lumMod val="75000"/>
                  </a:schemeClr>
                </a:solidFill>
              </a:rPr>
              <a:t>10:00-12:00</a:t>
            </a:r>
            <a:endParaRPr lang="ru-RU" sz="2200" dirty="0">
              <a:solidFill>
                <a:schemeClr val="tx2">
                  <a:lumMod val="75000"/>
                </a:schemeClr>
              </a:solidFill>
            </a:endParaRPr>
          </a:p>
        </p:txBody>
      </p:sp>
      <p:sp>
        <p:nvSpPr>
          <p:cNvPr id="95" name="object 34"/>
          <p:cNvSpPr txBox="1">
            <a:spLocks/>
          </p:cNvSpPr>
          <p:nvPr/>
        </p:nvSpPr>
        <p:spPr>
          <a:xfrm>
            <a:off x="6604000" y="4297969"/>
            <a:ext cx="9662160" cy="351378"/>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000" i="1" dirty="0"/>
              <a:t> </a:t>
            </a:r>
            <a:r>
              <a:rPr lang="ru-RU" sz="2200" dirty="0">
                <a:solidFill>
                  <a:schemeClr val="tx2">
                    <a:lumMod val="75000"/>
                  </a:schemeClr>
                </a:solidFill>
              </a:rPr>
              <a:t>Тематическая встреча «День памяти Архистратига Михаила»</a:t>
            </a:r>
          </a:p>
        </p:txBody>
      </p:sp>
      <p:sp>
        <p:nvSpPr>
          <p:cNvPr id="96" name="object 34"/>
          <p:cNvSpPr txBox="1">
            <a:spLocks/>
          </p:cNvSpPr>
          <p:nvPr/>
        </p:nvSpPr>
        <p:spPr>
          <a:xfrm>
            <a:off x="4464858" y="5185317"/>
            <a:ext cx="1870364" cy="689932"/>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200" b="1" dirty="0" smtClean="0">
                <a:solidFill>
                  <a:schemeClr val="tx2">
                    <a:lumMod val="75000"/>
                  </a:schemeClr>
                </a:solidFill>
              </a:rPr>
              <a:t>28.11.2023</a:t>
            </a:r>
            <a:endParaRPr lang="ru-RU" sz="2200" b="1" dirty="0">
              <a:solidFill>
                <a:schemeClr val="tx2">
                  <a:lumMod val="75000"/>
                </a:schemeClr>
              </a:solidFill>
            </a:endParaRPr>
          </a:p>
          <a:p>
            <a:pPr algn="ctr"/>
            <a:r>
              <a:rPr lang="ru-RU" sz="2200" dirty="0" smtClean="0">
                <a:solidFill>
                  <a:schemeClr val="tx2">
                    <a:lumMod val="75000"/>
                  </a:schemeClr>
                </a:solidFill>
              </a:rPr>
              <a:t>15:00-17:00</a:t>
            </a:r>
            <a:endParaRPr lang="ru-RU" sz="2200" dirty="0">
              <a:solidFill>
                <a:schemeClr val="tx2">
                  <a:lumMod val="75000"/>
                </a:schemeClr>
              </a:solidFill>
            </a:endParaRPr>
          </a:p>
        </p:txBody>
      </p:sp>
      <p:sp>
        <p:nvSpPr>
          <p:cNvPr id="98" name="object 34"/>
          <p:cNvSpPr txBox="1">
            <a:spLocks/>
          </p:cNvSpPr>
          <p:nvPr/>
        </p:nvSpPr>
        <p:spPr>
          <a:xfrm>
            <a:off x="6683222" y="5354594"/>
            <a:ext cx="6705600" cy="351378"/>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200" dirty="0">
                <a:solidFill>
                  <a:schemeClr val="tx2">
                    <a:lumMod val="75000"/>
                  </a:schemeClr>
                </a:solidFill>
              </a:rPr>
              <a:t>Творческий вечер «День матери»</a:t>
            </a:r>
          </a:p>
        </p:txBody>
      </p:sp>
      <p:sp>
        <p:nvSpPr>
          <p:cNvPr id="105" name="object 34"/>
          <p:cNvSpPr txBox="1">
            <a:spLocks/>
          </p:cNvSpPr>
          <p:nvPr/>
        </p:nvSpPr>
        <p:spPr>
          <a:xfrm>
            <a:off x="6832600" y="7628264"/>
            <a:ext cx="8733485" cy="689932"/>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200" b="1" dirty="0" smtClean="0">
                <a:solidFill>
                  <a:schemeClr val="tx2">
                    <a:lumMod val="75000"/>
                  </a:schemeClr>
                </a:solidFill>
              </a:rPr>
              <a:t>Ждём вас по </a:t>
            </a:r>
            <a:r>
              <a:rPr lang="ru-RU" sz="2200" b="1" dirty="0">
                <a:solidFill>
                  <a:schemeClr val="tx2">
                    <a:lumMod val="75000"/>
                  </a:schemeClr>
                </a:solidFill>
              </a:rPr>
              <a:t>адресу </a:t>
            </a:r>
            <a:r>
              <a:rPr lang="ru-RU" sz="2200" b="1" dirty="0" smtClean="0">
                <a:solidFill>
                  <a:schemeClr val="tx2">
                    <a:lumMod val="75000"/>
                  </a:schemeClr>
                </a:solidFill>
              </a:rPr>
              <a:t>г. Бирюч</a:t>
            </a:r>
            <a:r>
              <a:rPr lang="ru-RU" sz="2200" b="1" dirty="0">
                <a:solidFill>
                  <a:schemeClr val="tx2">
                    <a:lumMod val="75000"/>
                  </a:schemeClr>
                </a:solidFill>
              </a:rPr>
              <a:t>, Соборная площадь, 10 </a:t>
            </a:r>
            <a:r>
              <a:rPr lang="ru-RU" sz="2400" b="1" dirty="0"/>
              <a:t/>
            </a:r>
            <a:br>
              <a:rPr lang="ru-RU" sz="2400" b="1" dirty="0"/>
            </a:br>
            <a:endParaRPr lang="ru-RU" sz="2200" b="1" spc="-100" dirty="0">
              <a:solidFill>
                <a:schemeClr val="tx2">
                  <a:lumMod val="75000"/>
                </a:schemeClr>
              </a:solidFill>
              <a:latin typeface="Calibri-Light"/>
              <a:cs typeface="Calibri-Light"/>
            </a:endParaRPr>
          </a:p>
        </p:txBody>
      </p:sp>
    </p:spTree>
    <p:extLst>
      <p:ext uri="{BB962C8B-B14F-4D97-AF65-F5344CB8AC3E}">
        <p14:creationId xmlns:p14="http://schemas.microsoft.com/office/powerpoint/2010/main" val="2037872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 name="object 3">
            <a:extLst>
              <a:ext uri="{FF2B5EF4-FFF2-40B4-BE49-F238E27FC236}">
                <a16:creationId xmlns="" xmlns:a16="http://schemas.microsoft.com/office/drawing/2014/main" id="{E29114B4-D23B-2A40-BF81-4F4A2A1644BC}"/>
              </a:ext>
            </a:extLst>
          </p:cNvPr>
          <p:cNvSpPr/>
          <p:nvPr/>
        </p:nvSpPr>
        <p:spPr>
          <a:xfrm>
            <a:off x="165711" y="143827"/>
            <a:ext cx="2247290" cy="8856345"/>
          </a:xfrm>
          <a:custGeom>
            <a:avLst/>
            <a:gdLst/>
            <a:ahLst/>
            <a:cxnLst/>
            <a:rect l="l" t="t" r="r" b="b"/>
            <a:pathLst>
              <a:path w="3034665" h="8856345">
                <a:moveTo>
                  <a:pt x="2310396" y="0"/>
                </a:moveTo>
                <a:lnTo>
                  <a:pt x="0" y="0"/>
                </a:lnTo>
                <a:lnTo>
                  <a:pt x="0" y="8856002"/>
                </a:lnTo>
                <a:lnTo>
                  <a:pt x="3034550" y="8856002"/>
                </a:lnTo>
                <a:lnTo>
                  <a:pt x="3007347" y="8795408"/>
                </a:lnTo>
                <a:lnTo>
                  <a:pt x="2980688" y="8735033"/>
                </a:lnTo>
                <a:lnTo>
                  <a:pt x="2954568" y="8674876"/>
                </a:lnTo>
                <a:lnTo>
                  <a:pt x="2928983" y="8614936"/>
                </a:lnTo>
                <a:lnTo>
                  <a:pt x="2903927" y="8555211"/>
                </a:lnTo>
                <a:lnTo>
                  <a:pt x="2879397" y="8495701"/>
                </a:lnTo>
                <a:lnTo>
                  <a:pt x="2855387" y="8436404"/>
                </a:lnTo>
                <a:lnTo>
                  <a:pt x="2831893" y="8377321"/>
                </a:lnTo>
                <a:lnTo>
                  <a:pt x="2808910" y="8318448"/>
                </a:lnTo>
                <a:lnTo>
                  <a:pt x="2786434" y="8259787"/>
                </a:lnTo>
                <a:lnTo>
                  <a:pt x="2764459" y="8201335"/>
                </a:lnTo>
                <a:lnTo>
                  <a:pt x="2742981" y="8143091"/>
                </a:lnTo>
                <a:lnTo>
                  <a:pt x="2721995" y="8085055"/>
                </a:lnTo>
                <a:lnTo>
                  <a:pt x="2701497" y="8027225"/>
                </a:lnTo>
                <a:lnTo>
                  <a:pt x="2681481" y="7969600"/>
                </a:lnTo>
                <a:lnTo>
                  <a:pt x="2661944" y="7912180"/>
                </a:lnTo>
                <a:lnTo>
                  <a:pt x="2642880" y="7854963"/>
                </a:lnTo>
                <a:lnTo>
                  <a:pt x="2624285" y="7797949"/>
                </a:lnTo>
                <a:lnTo>
                  <a:pt x="2606154" y="7741136"/>
                </a:lnTo>
                <a:lnTo>
                  <a:pt x="2588482" y="7684523"/>
                </a:lnTo>
                <a:lnTo>
                  <a:pt x="2571264" y="7628109"/>
                </a:lnTo>
                <a:lnTo>
                  <a:pt x="2554497" y="7571894"/>
                </a:lnTo>
                <a:lnTo>
                  <a:pt x="2538174" y="7515875"/>
                </a:lnTo>
                <a:lnTo>
                  <a:pt x="2522292" y="7460053"/>
                </a:lnTo>
                <a:lnTo>
                  <a:pt x="2506846" y="7404426"/>
                </a:lnTo>
                <a:lnTo>
                  <a:pt x="2491831" y="7348993"/>
                </a:lnTo>
                <a:lnTo>
                  <a:pt x="2477242" y="7293752"/>
                </a:lnTo>
                <a:lnTo>
                  <a:pt x="2463075" y="7238704"/>
                </a:lnTo>
                <a:lnTo>
                  <a:pt x="2449325" y="7183847"/>
                </a:lnTo>
                <a:lnTo>
                  <a:pt x="2435986" y="7129180"/>
                </a:lnTo>
                <a:lnTo>
                  <a:pt x="2423056" y="7074702"/>
                </a:lnTo>
                <a:lnTo>
                  <a:pt x="2410528" y="7020411"/>
                </a:lnTo>
                <a:lnTo>
                  <a:pt x="2398398" y="6966308"/>
                </a:lnTo>
                <a:lnTo>
                  <a:pt x="2386662" y="6912390"/>
                </a:lnTo>
                <a:lnTo>
                  <a:pt x="2375314" y="6858657"/>
                </a:lnTo>
                <a:lnTo>
                  <a:pt x="2364350" y="6805108"/>
                </a:lnTo>
                <a:lnTo>
                  <a:pt x="2353765" y="6751741"/>
                </a:lnTo>
                <a:lnTo>
                  <a:pt x="2343555" y="6698557"/>
                </a:lnTo>
                <a:lnTo>
                  <a:pt x="2333715" y="6645553"/>
                </a:lnTo>
                <a:lnTo>
                  <a:pt x="2324240" y="6592728"/>
                </a:lnTo>
                <a:lnTo>
                  <a:pt x="2315125" y="6540082"/>
                </a:lnTo>
                <a:lnTo>
                  <a:pt x="2306366" y="6487614"/>
                </a:lnTo>
                <a:lnTo>
                  <a:pt x="2297958" y="6435322"/>
                </a:lnTo>
                <a:lnTo>
                  <a:pt x="2289897" y="6383206"/>
                </a:lnTo>
                <a:lnTo>
                  <a:pt x="2282176" y="6331265"/>
                </a:lnTo>
                <a:lnTo>
                  <a:pt x="2274793" y="6279496"/>
                </a:lnTo>
                <a:lnTo>
                  <a:pt x="2267742" y="6227900"/>
                </a:lnTo>
                <a:lnTo>
                  <a:pt x="2261018" y="6176476"/>
                </a:lnTo>
                <a:lnTo>
                  <a:pt x="2254617" y="6125222"/>
                </a:lnTo>
                <a:lnTo>
                  <a:pt x="2248535" y="6074137"/>
                </a:lnTo>
                <a:lnTo>
                  <a:pt x="2242765" y="6023221"/>
                </a:lnTo>
                <a:lnTo>
                  <a:pt x="2237304" y="5972472"/>
                </a:lnTo>
                <a:lnTo>
                  <a:pt x="2232147" y="5921889"/>
                </a:lnTo>
                <a:lnTo>
                  <a:pt x="2227289" y="5871471"/>
                </a:lnTo>
                <a:lnTo>
                  <a:pt x="2222726" y="5821218"/>
                </a:lnTo>
                <a:lnTo>
                  <a:pt x="2218453" y="5771128"/>
                </a:lnTo>
                <a:lnTo>
                  <a:pt x="2214464" y="5721200"/>
                </a:lnTo>
                <a:lnTo>
                  <a:pt x="2210756" y="5671433"/>
                </a:lnTo>
                <a:lnTo>
                  <a:pt x="2207324" y="5621826"/>
                </a:lnTo>
                <a:lnTo>
                  <a:pt x="2204162" y="5572378"/>
                </a:lnTo>
                <a:lnTo>
                  <a:pt x="2198633" y="5473955"/>
                </a:lnTo>
                <a:lnTo>
                  <a:pt x="2194132" y="5376156"/>
                </a:lnTo>
                <a:lnTo>
                  <a:pt x="2190620" y="5278972"/>
                </a:lnTo>
                <a:lnTo>
                  <a:pt x="2188061" y="5182396"/>
                </a:lnTo>
                <a:lnTo>
                  <a:pt x="2186415" y="5086419"/>
                </a:lnTo>
                <a:lnTo>
                  <a:pt x="2185647" y="4991033"/>
                </a:lnTo>
                <a:lnTo>
                  <a:pt x="2185717" y="4896229"/>
                </a:lnTo>
                <a:lnTo>
                  <a:pt x="2186589" y="4802000"/>
                </a:lnTo>
                <a:lnTo>
                  <a:pt x="2188224" y="4708337"/>
                </a:lnTo>
                <a:lnTo>
                  <a:pt x="2190586" y="4615231"/>
                </a:lnTo>
                <a:lnTo>
                  <a:pt x="2193636" y="4522676"/>
                </a:lnTo>
                <a:lnTo>
                  <a:pt x="2197336" y="4430662"/>
                </a:lnTo>
                <a:lnTo>
                  <a:pt x="2201650" y="4339181"/>
                </a:lnTo>
                <a:lnTo>
                  <a:pt x="2206539" y="4248225"/>
                </a:lnTo>
                <a:lnTo>
                  <a:pt x="2211966" y="4157785"/>
                </a:lnTo>
                <a:lnTo>
                  <a:pt x="2221032" y="4023077"/>
                </a:lnTo>
                <a:lnTo>
                  <a:pt x="2231096" y="3889485"/>
                </a:lnTo>
                <a:lnTo>
                  <a:pt x="2242031" y="3756981"/>
                </a:lnTo>
                <a:lnTo>
                  <a:pt x="2257746" y="3581954"/>
                </a:lnTo>
                <a:lnTo>
                  <a:pt x="2278790" y="3365722"/>
                </a:lnTo>
                <a:lnTo>
                  <a:pt x="2367152" y="2526647"/>
                </a:lnTo>
                <a:lnTo>
                  <a:pt x="2387346" y="2322699"/>
                </a:lnTo>
                <a:lnTo>
                  <a:pt x="2402135" y="2161037"/>
                </a:lnTo>
                <a:lnTo>
                  <a:pt x="2412234" y="2040621"/>
                </a:lnTo>
                <a:lnTo>
                  <a:pt x="2421338" y="1920885"/>
                </a:lnTo>
                <a:lnTo>
                  <a:pt x="2426794" y="1841425"/>
                </a:lnTo>
                <a:lnTo>
                  <a:pt x="2431713" y="1762248"/>
                </a:lnTo>
                <a:lnTo>
                  <a:pt x="2436059" y="1683344"/>
                </a:lnTo>
                <a:lnTo>
                  <a:pt x="2439795" y="1604705"/>
                </a:lnTo>
                <a:lnTo>
                  <a:pt x="2442881" y="1526323"/>
                </a:lnTo>
                <a:lnTo>
                  <a:pt x="2445282" y="1448191"/>
                </a:lnTo>
                <a:lnTo>
                  <a:pt x="2446958" y="1370298"/>
                </a:lnTo>
                <a:lnTo>
                  <a:pt x="2447873" y="1292639"/>
                </a:lnTo>
                <a:lnTo>
                  <a:pt x="2447988" y="1215203"/>
                </a:lnTo>
                <a:lnTo>
                  <a:pt x="2447266" y="1137984"/>
                </a:lnTo>
                <a:lnTo>
                  <a:pt x="2445670" y="1060972"/>
                </a:lnTo>
                <a:lnTo>
                  <a:pt x="2443162" y="984160"/>
                </a:lnTo>
                <a:lnTo>
                  <a:pt x="2439703" y="907538"/>
                </a:lnTo>
                <a:lnTo>
                  <a:pt x="2435257" y="831100"/>
                </a:lnTo>
                <a:lnTo>
                  <a:pt x="2432652" y="792947"/>
                </a:lnTo>
                <a:lnTo>
                  <a:pt x="2429786" y="754837"/>
                </a:lnTo>
                <a:lnTo>
                  <a:pt x="2426654" y="716768"/>
                </a:lnTo>
                <a:lnTo>
                  <a:pt x="2423252" y="678740"/>
                </a:lnTo>
                <a:lnTo>
                  <a:pt x="2419574" y="640751"/>
                </a:lnTo>
                <a:lnTo>
                  <a:pt x="2415617" y="602801"/>
                </a:lnTo>
                <a:lnTo>
                  <a:pt x="2411375" y="564888"/>
                </a:lnTo>
                <a:lnTo>
                  <a:pt x="2406843" y="527012"/>
                </a:lnTo>
                <a:lnTo>
                  <a:pt x="2402018" y="489172"/>
                </a:lnTo>
                <a:lnTo>
                  <a:pt x="2396894" y="451365"/>
                </a:lnTo>
                <a:lnTo>
                  <a:pt x="2391467" y="413592"/>
                </a:lnTo>
                <a:lnTo>
                  <a:pt x="2385732" y="375852"/>
                </a:lnTo>
                <a:lnTo>
                  <a:pt x="2379683" y="338143"/>
                </a:lnTo>
                <a:lnTo>
                  <a:pt x="2373318" y="300464"/>
                </a:lnTo>
                <a:lnTo>
                  <a:pt x="2366630" y="262814"/>
                </a:lnTo>
                <a:lnTo>
                  <a:pt x="2359615" y="225193"/>
                </a:lnTo>
                <a:lnTo>
                  <a:pt x="2352268" y="187599"/>
                </a:lnTo>
                <a:lnTo>
                  <a:pt x="2344585" y="150031"/>
                </a:lnTo>
                <a:lnTo>
                  <a:pt x="2336562" y="112488"/>
                </a:lnTo>
                <a:lnTo>
                  <a:pt x="2328192" y="74969"/>
                </a:lnTo>
                <a:lnTo>
                  <a:pt x="2319472" y="37473"/>
                </a:lnTo>
                <a:lnTo>
                  <a:pt x="2310396" y="0"/>
                </a:lnTo>
                <a:close/>
              </a:path>
            </a:pathLst>
          </a:custGeom>
          <a:solidFill>
            <a:srgbClr val="CCDDE7"/>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dirty="0"/>
          </a:p>
        </p:txBody>
      </p:sp>
      <p:sp>
        <p:nvSpPr>
          <p:cNvPr id="34" name="object 34"/>
          <p:cNvSpPr txBox="1">
            <a:spLocks noGrp="1"/>
          </p:cNvSpPr>
          <p:nvPr>
            <p:ph type="title"/>
          </p:nvPr>
        </p:nvSpPr>
        <p:spPr>
          <a:xfrm>
            <a:off x="3556000" y="609600"/>
            <a:ext cx="11049000" cy="2028761"/>
          </a:xfrm>
          <a:prstGeom prst="rect">
            <a:avLst/>
          </a:prstGeom>
        </p:spPr>
        <p:txBody>
          <a:bodyPr vert="horz" wrap="square" lIns="0" tIns="12700" rIns="0" bIns="0" rtlCol="0">
            <a:spAutoFit/>
          </a:bodyPr>
          <a:lstStyle/>
          <a:p>
            <a:pPr algn="ctr"/>
            <a:r>
              <a:rPr lang="ru-RU" sz="2500" b="1" dirty="0" smtClean="0">
                <a:solidFill>
                  <a:schemeClr val="accent1">
                    <a:lumMod val="50000"/>
                  </a:schemeClr>
                </a:solidFill>
              </a:rPr>
              <a:t>Афиша </a:t>
            </a:r>
            <a:r>
              <a:rPr lang="ru-RU" sz="2500" b="1" dirty="0">
                <a:solidFill>
                  <a:schemeClr val="accent1">
                    <a:lumMod val="50000"/>
                  </a:schemeClr>
                </a:solidFill>
              </a:rPr>
              <a:t>мероприятий </a:t>
            </a:r>
            <a:r>
              <a:rPr lang="ru-RU" sz="2500" dirty="0">
                <a:solidFill>
                  <a:schemeClr val="accent1">
                    <a:lumMod val="50000"/>
                  </a:schemeClr>
                </a:solidFill>
              </a:rPr>
              <a:t/>
            </a:r>
            <a:br>
              <a:rPr lang="ru-RU" sz="2500" dirty="0">
                <a:solidFill>
                  <a:schemeClr val="accent1">
                    <a:lumMod val="50000"/>
                  </a:schemeClr>
                </a:solidFill>
              </a:rPr>
            </a:br>
            <a:r>
              <a:rPr lang="ru-RU" sz="2500" b="1" dirty="0">
                <a:solidFill>
                  <a:schemeClr val="accent1">
                    <a:lumMod val="50000"/>
                  </a:schemeClr>
                </a:solidFill>
              </a:rPr>
              <a:t>в Центре общения старшего поколения </a:t>
            </a:r>
            <a:r>
              <a:rPr lang="ru-RU" sz="2500" dirty="0">
                <a:solidFill>
                  <a:schemeClr val="accent1">
                    <a:lumMod val="50000"/>
                  </a:schemeClr>
                </a:solidFill>
              </a:rPr>
              <a:t/>
            </a:r>
            <a:br>
              <a:rPr lang="ru-RU" sz="2500" dirty="0">
                <a:solidFill>
                  <a:schemeClr val="accent1">
                    <a:lumMod val="50000"/>
                  </a:schemeClr>
                </a:solidFill>
              </a:rPr>
            </a:br>
            <a:r>
              <a:rPr lang="ru-RU" sz="2500" b="1" dirty="0">
                <a:solidFill>
                  <a:schemeClr val="accent1">
                    <a:lumMod val="50000"/>
                  </a:schemeClr>
                </a:solidFill>
              </a:rPr>
              <a:t>в Клиентской службе </a:t>
            </a:r>
            <a:r>
              <a:rPr lang="ru-RU" sz="2500" b="1" dirty="0" smtClean="0">
                <a:solidFill>
                  <a:schemeClr val="accent1">
                    <a:lumMod val="50000"/>
                  </a:schemeClr>
                </a:solidFill>
              </a:rPr>
              <a:t>Волоконовского района ОСФР </a:t>
            </a:r>
            <a:br>
              <a:rPr lang="ru-RU" sz="2500" b="1" dirty="0" smtClean="0">
                <a:solidFill>
                  <a:schemeClr val="accent1">
                    <a:lumMod val="50000"/>
                  </a:schemeClr>
                </a:solidFill>
              </a:rPr>
            </a:br>
            <a:r>
              <a:rPr lang="ru-RU" sz="2500" b="1" dirty="0" smtClean="0">
                <a:solidFill>
                  <a:schemeClr val="accent1">
                    <a:lumMod val="50000"/>
                  </a:schemeClr>
                </a:solidFill>
              </a:rPr>
              <a:t>по </a:t>
            </a:r>
            <a:r>
              <a:rPr lang="ru-RU" sz="2500" b="1" dirty="0">
                <a:solidFill>
                  <a:schemeClr val="accent1">
                    <a:lumMod val="50000"/>
                  </a:schemeClr>
                </a:solidFill>
              </a:rPr>
              <a:t>Белгородской </a:t>
            </a:r>
            <a:r>
              <a:rPr lang="ru-RU" sz="2500" b="1" dirty="0" smtClean="0">
                <a:solidFill>
                  <a:schemeClr val="accent1">
                    <a:lumMod val="50000"/>
                  </a:schemeClr>
                </a:solidFill>
              </a:rPr>
              <a:t>области</a:t>
            </a:r>
            <a:r>
              <a:rPr lang="ru-RU" sz="2500" dirty="0">
                <a:solidFill>
                  <a:schemeClr val="accent1">
                    <a:lumMod val="50000"/>
                  </a:schemeClr>
                </a:solidFill>
              </a:rPr>
              <a:t> </a:t>
            </a:r>
            <a:r>
              <a:rPr lang="ru-RU" sz="2500" b="1" dirty="0" smtClean="0">
                <a:solidFill>
                  <a:schemeClr val="accent1">
                    <a:lumMod val="50000"/>
                  </a:schemeClr>
                </a:solidFill>
              </a:rPr>
              <a:t>на ноябрь </a:t>
            </a:r>
            <a:r>
              <a:rPr lang="ru-RU" sz="2500" b="1" dirty="0">
                <a:solidFill>
                  <a:schemeClr val="accent1">
                    <a:lumMod val="50000"/>
                  </a:schemeClr>
                </a:solidFill>
              </a:rPr>
              <a:t>2023 года </a:t>
            </a:r>
            <a:r>
              <a:rPr lang="ru-RU" sz="2800" dirty="0">
                <a:solidFill>
                  <a:schemeClr val="accent1">
                    <a:lumMod val="50000"/>
                  </a:schemeClr>
                </a:solidFill>
              </a:rPr>
              <a:t/>
            </a:r>
            <a:br>
              <a:rPr lang="ru-RU" sz="2800" dirty="0">
                <a:solidFill>
                  <a:schemeClr val="accent1">
                    <a:lumMod val="50000"/>
                  </a:schemeClr>
                </a:solidFill>
              </a:rPr>
            </a:br>
            <a:endParaRPr sz="2800" spc="-100" dirty="0">
              <a:solidFill>
                <a:schemeClr val="accent1">
                  <a:lumMod val="50000"/>
                </a:schemeClr>
              </a:solidFill>
              <a:latin typeface="Calibri-Light"/>
              <a:cs typeface="Calibri-Light"/>
            </a:endParaRPr>
          </a:p>
        </p:txBody>
      </p:sp>
      <p:pic>
        <p:nvPicPr>
          <p:cNvPr id="73" name="object 4">
            <a:extLst>
              <a:ext uri="{FF2B5EF4-FFF2-40B4-BE49-F238E27FC236}">
                <a16:creationId xmlns="" xmlns:a16="http://schemas.microsoft.com/office/drawing/2014/main" id="{6588F54A-E23E-FF49-838F-55CC2FDE64DE}"/>
              </a:ext>
            </a:extLst>
          </p:cNvPr>
          <p:cNvPicPr/>
          <p:nvPr/>
        </p:nvPicPr>
        <p:blipFill>
          <a:blip r:embed="rId2" cstate="print"/>
          <a:stretch>
            <a:fillRect/>
          </a:stretch>
        </p:blipFill>
        <p:spPr>
          <a:xfrm>
            <a:off x="1680805" y="143827"/>
            <a:ext cx="732195" cy="8858650"/>
          </a:xfrm>
          <a:prstGeom prst="rect">
            <a:avLst/>
          </a:prstGeom>
        </p:spPr>
      </p:pic>
      <p:grpSp>
        <p:nvGrpSpPr>
          <p:cNvPr id="74" name="Group 73">
            <a:extLst>
              <a:ext uri="{FF2B5EF4-FFF2-40B4-BE49-F238E27FC236}">
                <a16:creationId xmlns="" xmlns:a16="http://schemas.microsoft.com/office/drawing/2014/main" id="{20F5D676-E236-D84F-AE2F-D718B81E0C87}"/>
              </a:ext>
            </a:extLst>
          </p:cNvPr>
          <p:cNvGrpSpPr/>
          <p:nvPr/>
        </p:nvGrpSpPr>
        <p:grpSpPr>
          <a:xfrm>
            <a:off x="537515" y="349062"/>
            <a:ext cx="967919" cy="1310438"/>
            <a:chOff x="634994" y="7556702"/>
            <a:chExt cx="914452" cy="1075534"/>
          </a:xfrm>
        </p:grpSpPr>
        <p:pic>
          <p:nvPicPr>
            <p:cNvPr id="75" name="object 5">
              <a:extLst>
                <a:ext uri="{FF2B5EF4-FFF2-40B4-BE49-F238E27FC236}">
                  <a16:creationId xmlns="" xmlns:a16="http://schemas.microsoft.com/office/drawing/2014/main" id="{8AE9C3F9-595E-1C4E-99E9-7C93D66F0E7A}"/>
                </a:ext>
              </a:extLst>
            </p:cNvPr>
            <p:cNvPicPr/>
            <p:nvPr/>
          </p:nvPicPr>
          <p:blipFill>
            <a:blip r:embed="rId3" cstate="print"/>
            <a:stretch>
              <a:fillRect/>
            </a:stretch>
          </p:blipFill>
          <p:spPr>
            <a:xfrm>
              <a:off x="637218" y="8429396"/>
              <a:ext cx="163266" cy="78676"/>
            </a:xfrm>
            <a:prstGeom prst="rect">
              <a:avLst/>
            </a:prstGeom>
          </p:spPr>
        </p:pic>
        <p:pic>
          <p:nvPicPr>
            <p:cNvPr id="76" name="object 6">
              <a:extLst>
                <a:ext uri="{FF2B5EF4-FFF2-40B4-BE49-F238E27FC236}">
                  <a16:creationId xmlns="" xmlns:a16="http://schemas.microsoft.com/office/drawing/2014/main" id="{472D9660-E25E-174D-8E49-E08660851B7F}"/>
                </a:ext>
              </a:extLst>
            </p:cNvPr>
            <p:cNvPicPr/>
            <p:nvPr/>
          </p:nvPicPr>
          <p:blipFill>
            <a:blip r:embed="rId4" cstate="print"/>
            <a:stretch>
              <a:fillRect/>
            </a:stretch>
          </p:blipFill>
          <p:spPr>
            <a:xfrm>
              <a:off x="822641" y="8430279"/>
              <a:ext cx="341118" cy="89959"/>
            </a:xfrm>
            <a:prstGeom prst="rect">
              <a:avLst/>
            </a:prstGeom>
          </p:spPr>
        </p:pic>
        <p:sp>
          <p:nvSpPr>
            <p:cNvPr id="77" name="object 7">
              <a:extLst>
                <a:ext uri="{FF2B5EF4-FFF2-40B4-BE49-F238E27FC236}">
                  <a16:creationId xmlns="" xmlns:a16="http://schemas.microsoft.com/office/drawing/2014/main" id="{E385B0AA-9606-004C-91FF-291BD32CC62D}"/>
                </a:ext>
              </a:extLst>
            </p:cNvPr>
            <p:cNvSpPr/>
            <p:nvPr/>
          </p:nvSpPr>
          <p:spPr>
            <a:xfrm>
              <a:off x="1192096" y="8430277"/>
              <a:ext cx="62230" cy="77470"/>
            </a:xfrm>
            <a:custGeom>
              <a:avLst/>
              <a:gdLst/>
              <a:ahLst/>
              <a:cxnLst/>
              <a:rect l="l" t="t" r="r" b="b"/>
              <a:pathLst>
                <a:path w="62230" h="77470">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70">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dirty="0"/>
            </a:p>
          </p:txBody>
        </p:sp>
        <p:pic>
          <p:nvPicPr>
            <p:cNvPr id="78" name="object 8">
              <a:extLst>
                <a:ext uri="{FF2B5EF4-FFF2-40B4-BE49-F238E27FC236}">
                  <a16:creationId xmlns="" xmlns:a16="http://schemas.microsoft.com/office/drawing/2014/main" id="{F9DDD202-1689-9345-941F-9329EC81CF2D}"/>
                </a:ext>
              </a:extLst>
            </p:cNvPr>
            <p:cNvPicPr/>
            <p:nvPr/>
          </p:nvPicPr>
          <p:blipFill>
            <a:blip r:embed="rId5" cstate="print"/>
            <a:stretch>
              <a:fillRect/>
            </a:stretch>
          </p:blipFill>
          <p:spPr>
            <a:xfrm>
              <a:off x="1274796" y="8430279"/>
              <a:ext cx="66154" cy="76911"/>
            </a:xfrm>
            <a:prstGeom prst="rect">
              <a:avLst/>
            </a:prstGeom>
          </p:spPr>
        </p:pic>
        <p:pic>
          <p:nvPicPr>
            <p:cNvPr id="79" name="object 9">
              <a:extLst>
                <a:ext uri="{FF2B5EF4-FFF2-40B4-BE49-F238E27FC236}">
                  <a16:creationId xmlns="" xmlns:a16="http://schemas.microsoft.com/office/drawing/2014/main" id="{E6D90ABF-E531-2C44-A07D-FB7A025D54AE}"/>
                </a:ext>
              </a:extLst>
            </p:cNvPr>
            <p:cNvPicPr/>
            <p:nvPr/>
          </p:nvPicPr>
          <p:blipFill>
            <a:blip r:embed="rId6" cstate="print"/>
            <a:stretch>
              <a:fillRect/>
            </a:stretch>
          </p:blipFill>
          <p:spPr>
            <a:xfrm>
              <a:off x="1369272" y="8430277"/>
              <a:ext cx="85153" cy="76923"/>
            </a:xfrm>
            <a:prstGeom prst="rect">
              <a:avLst/>
            </a:prstGeom>
          </p:spPr>
        </p:pic>
        <p:sp>
          <p:nvSpPr>
            <p:cNvPr id="80" name="object 10">
              <a:extLst>
                <a:ext uri="{FF2B5EF4-FFF2-40B4-BE49-F238E27FC236}">
                  <a16:creationId xmlns="" xmlns:a16="http://schemas.microsoft.com/office/drawing/2014/main" id="{9AC239B6-FFFB-6B45-BCBC-C4761EE0E4A2}"/>
                </a:ext>
              </a:extLst>
            </p:cNvPr>
            <p:cNvSpPr/>
            <p:nvPr/>
          </p:nvSpPr>
          <p:spPr>
            <a:xfrm>
              <a:off x="1482771" y="8430279"/>
              <a:ext cx="66675" cy="77470"/>
            </a:xfrm>
            <a:custGeom>
              <a:avLst/>
              <a:gdLst/>
              <a:ahLst/>
              <a:cxnLst/>
              <a:rect l="l" t="t" r="r" b="b"/>
              <a:pathLst>
                <a:path w="66675" h="77470">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dirty="0"/>
            </a:p>
          </p:txBody>
        </p:sp>
        <p:pic>
          <p:nvPicPr>
            <p:cNvPr id="81" name="object 11">
              <a:extLst>
                <a:ext uri="{FF2B5EF4-FFF2-40B4-BE49-F238E27FC236}">
                  <a16:creationId xmlns="" xmlns:a16="http://schemas.microsoft.com/office/drawing/2014/main" id="{BB8DA70F-8086-BE4A-88B0-C54D4509D3EB}"/>
                </a:ext>
              </a:extLst>
            </p:cNvPr>
            <p:cNvPicPr/>
            <p:nvPr/>
          </p:nvPicPr>
          <p:blipFill>
            <a:blip r:embed="rId7" cstate="print"/>
            <a:stretch>
              <a:fillRect/>
            </a:stretch>
          </p:blipFill>
          <p:spPr>
            <a:xfrm>
              <a:off x="634994" y="8541165"/>
              <a:ext cx="188554" cy="82626"/>
            </a:xfrm>
            <a:prstGeom prst="rect">
              <a:avLst/>
            </a:prstGeom>
          </p:spPr>
        </p:pic>
        <p:pic>
          <p:nvPicPr>
            <p:cNvPr id="82" name="object 12">
              <a:extLst>
                <a:ext uri="{FF2B5EF4-FFF2-40B4-BE49-F238E27FC236}">
                  <a16:creationId xmlns="" xmlns:a16="http://schemas.microsoft.com/office/drawing/2014/main" id="{F61F53E2-53C6-4646-9298-ADD052CAC6D5}"/>
                </a:ext>
              </a:extLst>
            </p:cNvPr>
            <p:cNvPicPr/>
            <p:nvPr/>
          </p:nvPicPr>
          <p:blipFill>
            <a:blip r:embed="rId8" cstate="print"/>
            <a:stretch>
              <a:fillRect/>
            </a:stretch>
          </p:blipFill>
          <p:spPr>
            <a:xfrm>
              <a:off x="845724" y="8544010"/>
              <a:ext cx="164275" cy="88226"/>
            </a:xfrm>
            <a:prstGeom prst="rect">
              <a:avLst/>
            </a:prstGeom>
          </p:spPr>
        </p:pic>
        <p:pic>
          <p:nvPicPr>
            <p:cNvPr id="83" name="object 13">
              <a:extLst>
                <a:ext uri="{FF2B5EF4-FFF2-40B4-BE49-F238E27FC236}">
                  <a16:creationId xmlns="" xmlns:a16="http://schemas.microsoft.com/office/drawing/2014/main" id="{5AECEDBD-41AD-144E-8C65-85EE44130273}"/>
                </a:ext>
              </a:extLst>
            </p:cNvPr>
            <p:cNvPicPr/>
            <p:nvPr/>
          </p:nvPicPr>
          <p:blipFill>
            <a:blip r:embed="rId9" cstate="print"/>
            <a:stretch>
              <a:fillRect/>
            </a:stretch>
          </p:blipFill>
          <p:spPr>
            <a:xfrm>
              <a:off x="1057757" y="8543142"/>
              <a:ext cx="319289" cy="78663"/>
            </a:xfrm>
            <a:prstGeom prst="rect">
              <a:avLst/>
            </a:prstGeom>
          </p:spPr>
        </p:pic>
        <p:pic>
          <p:nvPicPr>
            <p:cNvPr id="84" name="object 14">
              <a:extLst>
                <a:ext uri="{FF2B5EF4-FFF2-40B4-BE49-F238E27FC236}">
                  <a16:creationId xmlns="" xmlns:a16="http://schemas.microsoft.com/office/drawing/2014/main" id="{96D31B5A-667A-4245-8476-B3B7636CD2C8}"/>
                </a:ext>
              </a:extLst>
            </p:cNvPr>
            <p:cNvPicPr/>
            <p:nvPr/>
          </p:nvPicPr>
          <p:blipFill>
            <a:blip r:embed="rId10" cstate="print"/>
            <a:stretch>
              <a:fillRect/>
            </a:stretch>
          </p:blipFill>
          <p:spPr>
            <a:xfrm>
              <a:off x="1396605" y="8544012"/>
              <a:ext cx="66471" cy="76911"/>
            </a:xfrm>
            <a:prstGeom prst="rect">
              <a:avLst/>
            </a:prstGeom>
          </p:spPr>
        </p:pic>
        <p:pic>
          <p:nvPicPr>
            <p:cNvPr id="85" name="object 15">
              <a:extLst>
                <a:ext uri="{FF2B5EF4-FFF2-40B4-BE49-F238E27FC236}">
                  <a16:creationId xmlns="" xmlns:a16="http://schemas.microsoft.com/office/drawing/2014/main" id="{64F59B50-F07B-C04F-BAAF-361C208FEA8A}"/>
                </a:ext>
              </a:extLst>
            </p:cNvPr>
            <p:cNvPicPr/>
            <p:nvPr/>
          </p:nvPicPr>
          <p:blipFill>
            <a:blip r:embed="rId11" cstate="print"/>
            <a:stretch>
              <a:fillRect/>
            </a:stretch>
          </p:blipFill>
          <p:spPr>
            <a:xfrm>
              <a:off x="1482771" y="8544012"/>
              <a:ext cx="66471" cy="76911"/>
            </a:xfrm>
            <a:prstGeom prst="rect">
              <a:avLst/>
            </a:prstGeom>
          </p:spPr>
        </p:pic>
        <p:sp>
          <p:nvSpPr>
            <p:cNvPr id="86" name="object 16">
              <a:extLst>
                <a:ext uri="{FF2B5EF4-FFF2-40B4-BE49-F238E27FC236}">
                  <a16:creationId xmlns="" xmlns:a16="http://schemas.microsoft.com/office/drawing/2014/main" id="{8F34719E-BCE0-E94F-8BF1-3A09A326921C}"/>
                </a:ext>
              </a:extLst>
            </p:cNvPr>
            <p:cNvSpPr/>
            <p:nvPr/>
          </p:nvSpPr>
          <p:spPr>
            <a:xfrm>
              <a:off x="1489430" y="8408555"/>
              <a:ext cx="54610" cy="8255"/>
            </a:xfrm>
            <a:custGeom>
              <a:avLst/>
              <a:gdLst/>
              <a:ahLst/>
              <a:cxnLst/>
              <a:rect l="l" t="t" r="r" b="b"/>
              <a:pathLst>
                <a:path w="54609" h="8254">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dirty="0"/>
            </a:p>
          </p:txBody>
        </p:sp>
        <p:pic>
          <p:nvPicPr>
            <p:cNvPr id="87" name="object 17">
              <a:extLst>
                <a:ext uri="{FF2B5EF4-FFF2-40B4-BE49-F238E27FC236}">
                  <a16:creationId xmlns="" xmlns:a16="http://schemas.microsoft.com/office/drawing/2014/main" id="{96558440-5DFC-094A-927A-EC7068203E50}"/>
                </a:ext>
              </a:extLst>
            </p:cNvPr>
            <p:cNvPicPr/>
            <p:nvPr/>
          </p:nvPicPr>
          <p:blipFill>
            <a:blip r:embed="rId12" cstate="print"/>
            <a:stretch>
              <a:fillRect/>
            </a:stretch>
          </p:blipFill>
          <p:spPr>
            <a:xfrm>
              <a:off x="644093" y="7556702"/>
              <a:ext cx="895848" cy="769188"/>
            </a:xfrm>
            <a:prstGeom prst="rect">
              <a:avLst/>
            </a:prstGeom>
          </p:spPr>
        </p:pic>
      </p:grpSp>
      <p:graphicFrame>
        <p:nvGraphicFramePr>
          <p:cNvPr id="3" name="Таблица 2"/>
          <p:cNvGraphicFramePr>
            <a:graphicFrameLocks noGrp="1"/>
          </p:cNvGraphicFramePr>
          <p:nvPr>
            <p:extLst>
              <p:ext uri="{D42A27DB-BD31-4B8C-83A1-F6EECF244321}">
                <p14:modId xmlns:p14="http://schemas.microsoft.com/office/powerpoint/2010/main" val="2506226130"/>
              </p:ext>
            </p:extLst>
          </p:nvPr>
        </p:nvGraphicFramePr>
        <p:xfrm>
          <a:off x="4409440" y="3076874"/>
          <a:ext cx="10424160" cy="3323926"/>
        </p:xfrm>
        <a:graphic>
          <a:graphicData uri="http://schemas.openxmlformats.org/drawingml/2006/table">
            <a:tbl>
              <a:tblPr firstRow="1" bandRow="1">
                <a:tableStyleId>{69CF1AB2-1976-4502-BF36-3FF5EA218861}</a:tableStyleId>
              </a:tblPr>
              <a:tblGrid>
                <a:gridCol w="2033751"/>
                <a:gridCol w="8390409"/>
              </a:tblGrid>
              <a:tr h="885526">
                <a:tc>
                  <a:txBody>
                    <a:bodyPr/>
                    <a:lstStyle/>
                    <a:p>
                      <a:endParaRPr lang="ru-RU" dirty="0" smtClean="0"/>
                    </a:p>
                  </a:txBody>
                  <a:tcPr/>
                </a:tc>
                <a:tc>
                  <a:txBody>
                    <a:bodyPr/>
                    <a:lstStyle/>
                    <a:p>
                      <a:endParaRPr lang="ru-RU" dirty="0"/>
                    </a:p>
                  </a:txBody>
                  <a:tcPr/>
                </a:tc>
              </a:tr>
              <a:tr h="838200">
                <a:tc>
                  <a:txBody>
                    <a:bodyPr/>
                    <a:lstStyle/>
                    <a:p>
                      <a:endParaRPr lang="ru-RU" dirty="0"/>
                    </a:p>
                  </a:txBody>
                  <a:tcPr/>
                </a:tc>
                <a:tc>
                  <a:txBody>
                    <a:bodyPr/>
                    <a:lstStyle/>
                    <a:p>
                      <a:endParaRPr lang="ru-RU" dirty="0"/>
                    </a:p>
                  </a:txBody>
                  <a:tcPr/>
                </a:tc>
              </a:tr>
              <a:tr h="762000">
                <a:tc>
                  <a:txBody>
                    <a:bodyPr/>
                    <a:lstStyle/>
                    <a:p>
                      <a:endParaRPr lang="ru-RU" dirty="0"/>
                    </a:p>
                  </a:txBody>
                  <a:tcPr/>
                </a:tc>
                <a:tc>
                  <a:txBody>
                    <a:bodyPr/>
                    <a:lstStyle/>
                    <a:p>
                      <a:endParaRPr lang="ru-RU" dirty="0"/>
                    </a:p>
                  </a:txBody>
                  <a:tcPr/>
                </a:tc>
              </a:tr>
              <a:tr h="838200">
                <a:tc>
                  <a:txBody>
                    <a:bodyPr/>
                    <a:lstStyle/>
                    <a:p>
                      <a:endParaRPr lang="ru-RU" dirty="0"/>
                    </a:p>
                  </a:txBody>
                  <a:tcPr/>
                </a:tc>
                <a:tc>
                  <a:txBody>
                    <a:bodyPr/>
                    <a:lstStyle/>
                    <a:p>
                      <a:endParaRPr lang="ru-RU" dirty="0"/>
                    </a:p>
                  </a:txBody>
                  <a:tcPr/>
                </a:tc>
              </a:tr>
            </a:tbl>
          </a:graphicData>
        </a:graphic>
      </p:graphicFrame>
      <p:sp>
        <p:nvSpPr>
          <p:cNvPr id="90" name="object 34"/>
          <p:cNvSpPr txBox="1">
            <a:spLocks/>
          </p:cNvSpPr>
          <p:nvPr/>
        </p:nvSpPr>
        <p:spPr>
          <a:xfrm>
            <a:off x="2794000" y="4298432"/>
            <a:ext cx="2895600" cy="443711"/>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endParaRPr lang="ru-RU" sz="2800" spc="-100" dirty="0">
              <a:latin typeface="Calibri-Light"/>
              <a:cs typeface="Calibri-Light"/>
            </a:endParaRPr>
          </a:p>
        </p:txBody>
      </p:sp>
      <p:sp>
        <p:nvSpPr>
          <p:cNvPr id="91" name="object 34"/>
          <p:cNvSpPr txBox="1">
            <a:spLocks/>
          </p:cNvSpPr>
          <p:nvPr/>
        </p:nvSpPr>
        <p:spPr>
          <a:xfrm>
            <a:off x="3860800" y="349062"/>
            <a:ext cx="11049000" cy="874598"/>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800" dirty="0" smtClean="0"/>
              <a:t/>
            </a:r>
            <a:br>
              <a:rPr lang="ru-RU" sz="2800" dirty="0" smtClean="0"/>
            </a:br>
            <a:endParaRPr lang="ru-RU" sz="2800" spc="-100" dirty="0">
              <a:latin typeface="Calibri-Light"/>
              <a:cs typeface="Calibri-Light"/>
            </a:endParaRPr>
          </a:p>
        </p:txBody>
      </p:sp>
      <p:sp>
        <p:nvSpPr>
          <p:cNvPr id="92" name="object 34"/>
          <p:cNvSpPr txBox="1">
            <a:spLocks/>
          </p:cNvSpPr>
          <p:nvPr/>
        </p:nvSpPr>
        <p:spPr>
          <a:xfrm>
            <a:off x="4469938" y="3217429"/>
            <a:ext cx="1870364" cy="628377"/>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000" b="1" dirty="0" smtClean="0">
                <a:solidFill>
                  <a:schemeClr val="tx2">
                    <a:lumMod val="75000"/>
                  </a:schemeClr>
                </a:solidFill>
              </a:rPr>
              <a:t>10.11.2023</a:t>
            </a:r>
            <a:endParaRPr lang="ru-RU" sz="2000" b="1" dirty="0">
              <a:solidFill>
                <a:schemeClr val="tx2">
                  <a:lumMod val="75000"/>
                </a:schemeClr>
              </a:solidFill>
            </a:endParaRPr>
          </a:p>
          <a:p>
            <a:pPr algn="ctr"/>
            <a:r>
              <a:rPr lang="ru-RU" sz="2000" dirty="0" smtClean="0">
                <a:solidFill>
                  <a:schemeClr val="tx2">
                    <a:lumMod val="75000"/>
                  </a:schemeClr>
                </a:solidFill>
              </a:rPr>
              <a:t>15:00</a:t>
            </a:r>
            <a:endParaRPr lang="ru-RU" sz="2000" dirty="0">
              <a:solidFill>
                <a:schemeClr val="tx2">
                  <a:lumMod val="75000"/>
                </a:schemeClr>
              </a:solidFill>
            </a:endParaRPr>
          </a:p>
        </p:txBody>
      </p:sp>
      <p:sp>
        <p:nvSpPr>
          <p:cNvPr id="93" name="object 34"/>
          <p:cNvSpPr txBox="1">
            <a:spLocks/>
          </p:cNvSpPr>
          <p:nvPr/>
        </p:nvSpPr>
        <p:spPr>
          <a:xfrm>
            <a:off x="6659880" y="3200400"/>
            <a:ext cx="8021320" cy="628377"/>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000" dirty="0">
                <a:solidFill>
                  <a:schemeClr val="tx2">
                    <a:lumMod val="75000"/>
                  </a:schemeClr>
                </a:solidFill>
              </a:rPr>
              <a:t>Турнир по шахматам  под </a:t>
            </a:r>
            <a:r>
              <a:rPr lang="ru-RU" sz="2000" dirty="0" smtClean="0">
                <a:solidFill>
                  <a:schemeClr val="tx2">
                    <a:lumMod val="75000"/>
                  </a:schemeClr>
                </a:solidFill>
              </a:rPr>
              <a:t>руководством Нагорского </a:t>
            </a:r>
            <a:r>
              <a:rPr lang="ru-RU" sz="2000" dirty="0">
                <a:solidFill>
                  <a:schemeClr val="tx2">
                    <a:lumMod val="75000"/>
                  </a:schemeClr>
                </a:solidFill>
              </a:rPr>
              <a:t>А.И. (председатель союз пенсионеров России).</a:t>
            </a:r>
          </a:p>
        </p:txBody>
      </p:sp>
      <p:sp>
        <p:nvSpPr>
          <p:cNvPr id="94" name="object 34"/>
          <p:cNvSpPr txBox="1">
            <a:spLocks/>
          </p:cNvSpPr>
          <p:nvPr/>
        </p:nvSpPr>
        <p:spPr>
          <a:xfrm>
            <a:off x="4469938" y="4096023"/>
            <a:ext cx="1870364" cy="628377"/>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000" b="1" dirty="0" smtClean="0">
                <a:solidFill>
                  <a:schemeClr val="tx2">
                    <a:lumMod val="75000"/>
                  </a:schemeClr>
                </a:solidFill>
              </a:rPr>
              <a:t>15.11.2023</a:t>
            </a:r>
            <a:endParaRPr lang="ru-RU" sz="2000" b="1" dirty="0">
              <a:solidFill>
                <a:schemeClr val="tx2">
                  <a:lumMod val="75000"/>
                </a:schemeClr>
              </a:solidFill>
            </a:endParaRPr>
          </a:p>
          <a:p>
            <a:pPr algn="ctr"/>
            <a:r>
              <a:rPr lang="ru-RU" sz="2000" dirty="0" smtClean="0">
                <a:solidFill>
                  <a:schemeClr val="tx2">
                    <a:lumMod val="75000"/>
                  </a:schemeClr>
                </a:solidFill>
              </a:rPr>
              <a:t>15:00</a:t>
            </a:r>
            <a:endParaRPr lang="ru-RU" sz="2000" dirty="0">
              <a:solidFill>
                <a:schemeClr val="tx2">
                  <a:lumMod val="75000"/>
                </a:schemeClr>
              </a:solidFill>
            </a:endParaRPr>
          </a:p>
        </p:txBody>
      </p:sp>
      <p:sp>
        <p:nvSpPr>
          <p:cNvPr id="95" name="object 34"/>
          <p:cNvSpPr txBox="1">
            <a:spLocks/>
          </p:cNvSpPr>
          <p:nvPr/>
        </p:nvSpPr>
        <p:spPr>
          <a:xfrm>
            <a:off x="6659880" y="4038600"/>
            <a:ext cx="8326120" cy="628377"/>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000" dirty="0">
                <a:solidFill>
                  <a:schemeClr val="tx2">
                    <a:lumMod val="75000"/>
                  </a:schemeClr>
                </a:solidFill>
              </a:rPr>
              <a:t>Поэтический вечер  с участием  Ковалевой Т.Г., член общества «Волоконовская Лира»</a:t>
            </a:r>
          </a:p>
        </p:txBody>
      </p:sp>
      <p:sp>
        <p:nvSpPr>
          <p:cNvPr id="96" name="object 34"/>
          <p:cNvSpPr txBox="1">
            <a:spLocks/>
          </p:cNvSpPr>
          <p:nvPr/>
        </p:nvSpPr>
        <p:spPr>
          <a:xfrm>
            <a:off x="4470400" y="5638800"/>
            <a:ext cx="1870364" cy="689932"/>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200" b="1" dirty="0" smtClean="0">
                <a:solidFill>
                  <a:schemeClr val="tx2">
                    <a:lumMod val="75000"/>
                  </a:schemeClr>
                </a:solidFill>
              </a:rPr>
              <a:t>30.11.2023</a:t>
            </a:r>
            <a:endParaRPr lang="ru-RU" sz="2200" b="1" dirty="0">
              <a:solidFill>
                <a:schemeClr val="tx2">
                  <a:lumMod val="75000"/>
                </a:schemeClr>
              </a:solidFill>
            </a:endParaRPr>
          </a:p>
          <a:p>
            <a:pPr algn="ctr"/>
            <a:r>
              <a:rPr lang="ru-RU" sz="2200" dirty="0" smtClean="0">
                <a:solidFill>
                  <a:schemeClr val="tx2">
                    <a:lumMod val="75000"/>
                  </a:schemeClr>
                </a:solidFill>
              </a:rPr>
              <a:t>15:00</a:t>
            </a:r>
            <a:endParaRPr lang="ru-RU" sz="2200" dirty="0">
              <a:solidFill>
                <a:schemeClr val="tx2">
                  <a:lumMod val="75000"/>
                </a:schemeClr>
              </a:solidFill>
            </a:endParaRPr>
          </a:p>
        </p:txBody>
      </p:sp>
      <p:sp>
        <p:nvSpPr>
          <p:cNvPr id="98" name="object 34"/>
          <p:cNvSpPr txBox="1">
            <a:spLocks/>
          </p:cNvSpPr>
          <p:nvPr/>
        </p:nvSpPr>
        <p:spPr>
          <a:xfrm>
            <a:off x="6659880" y="4893386"/>
            <a:ext cx="6705600" cy="320601"/>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000" dirty="0">
                <a:solidFill>
                  <a:schemeClr val="tx2">
                    <a:lumMod val="75000"/>
                  </a:schemeClr>
                </a:solidFill>
              </a:rPr>
              <a:t>Занятия по основам компьютерной </a:t>
            </a:r>
            <a:r>
              <a:rPr lang="ru-RU" sz="2000" dirty="0" smtClean="0">
                <a:solidFill>
                  <a:schemeClr val="tx2">
                    <a:lumMod val="75000"/>
                  </a:schemeClr>
                </a:solidFill>
              </a:rPr>
              <a:t>грамотности</a:t>
            </a:r>
            <a:endParaRPr lang="ru-RU" sz="2000" dirty="0">
              <a:solidFill>
                <a:schemeClr val="tx2">
                  <a:lumMod val="75000"/>
                </a:schemeClr>
              </a:solidFill>
            </a:endParaRPr>
          </a:p>
        </p:txBody>
      </p:sp>
      <p:sp>
        <p:nvSpPr>
          <p:cNvPr id="105" name="object 34"/>
          <p:cNvSpPr txBox="1">
            <a:spLocks/>
          </p:cNvSpPr>
          <p:nvPr/>
        </p:nvSpPr>
        <p:spPr>
          <a:xfrm>
            <a:off x="5842000" y="8077200"/>
            <a:ext cx="9225783" cy="351378"/>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200" b="1" dirty="0" smtClean="0">
                <a:solidFill>
                  <a:schemeClr val="tx2">
                    <a:lumMod val="75000"/>
                  </a:schemeClr>
                </a:solidFill>
              </a:rPr>
              <a:t>Ждём вас по </a:t>
            </a:r>
            <a:r>
              <a:rPr lang="ru-RU" sz="2200" b="1" dirty="0">
                <a:solidFill>
                  <a:schemeClr val="tx2">
                    <a:lumMod val="75000"/>
                  </a:schemeClr>
                </a:solidFill>
              </a:rPr>
              <a:t>адресу </a:t>
            </a:r>
            <a:r>
              <a:rPr lang="ru-RU" sz="2200" b="1" dirty="0" smtClean="0">
                <a:solidFill>
                  <a:schemeClr val="tx2">
                    <a:lumMod val="75000"/>
                  </a:schemeClr>
                </a:solidFill>
              </a:rPr>
              <a:t>пгт. </a:t>
            </a:r>
            <a:r>
              <a:rPr lang="ru-RU" sz="2200" b="1" dirty="0">
                <a:solidFill>
                  <a:schemeClr val="tx2">
                    <a:lumMod val="75000"/>
                  </a:schemeClr>
                </a:solidFill>
              </a:rPr>
              <a:t>Волоконовка, ул. 60 лет Октября, д. </a:t>
            </a:r>
            <a:r>
              <a:rPr lang="ru-RU" sz="2200" b="1" dirty="0" smtClean="0">
                <a:solidFill>
                  <a:schemeClr val="tx2">
                    <a:lumMod val="75000"/>
                  </a:schemeClr>
                </a:solidFill>
              </a:rPr>
              <a:t>27</a:t>
            </a:r>
            <a:endParaRPr lang="ru-RU" sz="2200" b="1" spc="-100" dirty="0">
              <a:solidFill>
                <a:schemeClr val="tx2">
                  <a:lumMod val="75000"/>
                </a:schemeClr>
              </a:solidFill>
              <a:latin typeface="Calibri-Light"/>
              <a:cs typeface="Calibri-Light"/>
            </a:endParaRPr>
          </a:p>
        </p:txBody>
      </p:sp>
      <p:sp>
        <p:nvSpPr>
          <p:cNvPr id="29" name="object 34"/>
          <p:cNvSpPr txBox="1">
            <a:spLocks/>
          </p:cNvSpPr>
          <p:nvPr/>
        </p:nvSpPr>
        <p:spPr>
          <a:xfrm>
            <a:off x="4469938" y="4853995"/>
            <a:ext cx="1870364" cy="628377"/>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pPr algn="ctr"/>
            <a:r>
              <a:rPr lang="ru-RU" sz="2000" b="1" dirty="0" smtClean="0">
                <a:solidFill>
                  <a:schemeClr val="tx2">
                    <a:lumMod val="75000"/>
                  </a:schemeClr>
                </a:solidFill>
              </a:rPr>
              <a:t>24.11.2023</a:t>
            </a:r>
            <a:endParaRPr lang="ru-RU" sz="2000" b="1" dirty="0">
              <a:solidFill>
                <a:schemeClr val="tx2">
                  <a:lumMod val="75000"/>
                </a:schemeClr>
              </a:solidFill>
            </a:endParaRPr>
          </a:p>
          <a:p>
            <a:pPr algn="ctr"/>
            <a:r>
              <a:rPr lang="ru-RU" sz="2000" dirty="0" smtClean="0">
                <a:solidFill>
                  <a:schemeClr val="tx2">
                    <a:lumMod val="75000"/>
                  </a:schemeClr>
                </a:solidFill>
              </a:rPr>
              <a:t>15:00</a:t>
            </a:r>
            <a:endParaRPr lang="ru-RU" sz="2000" dirty="0">
              <a:solidFill>
                <a:schemeClr val="tx2">
                  <a:lumMod val="75000"/>
                </a:schemeClr>
              </a:solidFill>
            </a:endParaRPr>
          </a:p>
        </p:txBody>
      </p:sp>
      <p:sp>
        <p:nvSpPr>
          <p:cNvPr id="30" name="object 34"/>
          <p:cNvSpPr txBox="1">
            <a:spLocks/>
          </p:cNvSpPr>
          <p:nvPr/>
        </p:nvSpPr>
        <p:spPr>
          <a:xfrm>
            <a:off x="6659880" y="5791200"/>
            <a:ext cx="6705600" cy="320601"/>
          </a:xfrm>
          <a:prstGeom prst="rect">
            <a:avLst/>
          </a:prstGeom>
        </p:spPr>
        <p:txBody>
          <a:bodyPr vert="horz" wrap="square" lIns="0" tIns="12700" rIns="0" bIns="0" rtlCol="0">
            <a:spAutoFit/>
          </a:bodyPr>
          <a:lstStyle>
            <a:lvl1pPr>
              <a:defRPr sz="4100" b="0" i="0">
                <a:solidFill>
                  <a:srgbClr val="594F8C"/>
                </a:solidFill>
                <a:latin typeface="MyriadPro-Cond"/>
                <a:ea typeface="+mj-ea"/>
                <a:cs typeface="MyriadPro-Cond"/>
              </a:defRPr>
            </a:lvl1pPr>
          </a:lstStyle>
          <a:p>
            <a:r>
              <a:rPr lang="ru-RU" sz="2000" dirty="0">
                <a:solidFill>
                  <a:schemeClr val="tx2">
                    <a:lumMod val="75000"/>
                  </a:schemeClr>
                </a:solidFill>
              </a:rPr>
              <a:t>Мероприятие посвященное «Дню матери»</a:t>
            </a:r>
          </a:p>
        </p:txBody>
      </p:sp>
    </p:spTree>
    <p:extLst>
      <p:ext uri="{BB962C8B-B14F-4D97-AF65-F5344CB8AC3E}">
        <p14:creationId xmlns:p14="http://schemas.microsoft.com/office/powerpoint/2010/main" val="25914835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1619</TotalTime>
  <Words>584</Words>
  <Application>Microsoft Office PowerPoint</Application>
  <PresentationFormat>Произвольный</PresentationFormat>
  <Paragraphs>133</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Office Theme</vt:lpstr>
      <vt:lpstr>Афиша мероприятий  в Центре общения старшего поколения  в Клиентской службе Прохоровского района ОСФР по Белгородской области на ноябрь 2023 года  </vt:lpstr>
      <vt:lpstr>Афиша мероприятий  в Центре общения старшего поколения  в Клиентской службе г. Губкина  ОСФР по Белгородской области на ноябрь 2023 года  </vt:lpstr>
      <vt:lpstr>Афиша мероприятий  в Центре общения старшего поколения  в Клиентской службе пгт. Красная Яруга ОСФР  по Белгородской области на ноябрь 2023 года  </vt:lpstr>
      <vt:lpstr>Афиша мероприятий  в Центре общения старшего поколения  в Клиентской службе Новооскольского района ОСФР  по Белгородской области на ноябрь 2023 года  </vt:lpstr>
      <vt:lpstr>Афиша мероприятий  в Центре общения старшего поколения  в Клиентской службе Ракитянского района ОСФР  по Белгородской области на ноябрь 2023 года  </vt:lpstr>
      <vt:lpstr>Афиша мероприятий  в Центре общения старшего поколения  в Клиентской службе Вейделевского района ОСФР  по Белгородской области на ноябрь 2023 года  </vt:lpstr>
      <vt:lpstr>Афиша мероприятий  в Центре общения старшего поколения  в Клиентской службе Красногвардейского района ОСФР  по Белгородской области на ноябрь 2023 года  </vt:lpstr>
      <vt:lpstr>Афиша мероприятий  в Центре общения старшего поколения  в Клиентской службе Ровеньского района ОСФР  по Белгородской области на ноябрь 2023 года  </vt:lpstr>
      <vt:lpstr>Афиша мероприятий  в Центре общения старшего поколения  в Клиентской службе Волоконовского района ОСФР  по Белгородской области на ноябрь 2023 года  </vt:lpstr>
      <vt:lpstr>Афиша мероприятий  в Центре общения старшего поколения  в Клиентской службе Борисовского района ОСФР  по Белгородской области на ноябрь 2023 года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Зюмченко Елена Алексадровна</dc:creator>
  <cp:lastModifiedBy>Зюмченко Елена Алексадровна</cp:lastModifiedBy>
  <cp:revision>134</cp:revision>
  <dcterms:created xsi:type="dcterms:W3CDTF">2023-05-03T09:25:15Z</dcterms:created>
  <dcterms:modified xsi:type="dcterms:W3CDTF">2023-11-20T07:23:38Z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2023-05-03T00:00:00Z</vt:filetime>
  </property>
  <property fmtid="{D5CDD505-2E9C-101B-9397-08002B2CF9AE}" pid="3" name="Creator">
    <vt:lpwstr>Adobe InDesign 16.1 (Macintosh)</vt:lpwstr>
  </property>
  <property fmtid="{D5CDD505-2E9C-101B-9397-08002B2CF9AE}" pid="4" name="LastSaved">
    <vt:filetime>2023-05-03T00:00:00Z</vt:filetime>
  </property>
</Properties>
</file>