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6" r:id="rId2"/>
    <p:sldId id="256" r:id="rId3"/>
    <p:sldId id="258" r:id="rId4"/>
    <p:sldId id="257" r:id="rId5"/>
    <p:sldId id="259" r:id="rId6"/>
    <p:sldId id="260" r:id="rId7"/>
    <p:sldId id="264" r:id="rId8"/>
    <p:sldId id="263" r:id="rId9"/>
    <p:sldId id="268" r:id="rId10"/>
    <p:sldId id="267" r:id="rId11"/>
    <p:sldId id="262" r:id="rId12"/>
    <p:sldId id="265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EE"/>
    <a:srgbClr val="00339A"/>
    <a:srgbClr val="004ADE"/>
    <a:srgbClr val="0044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8" autoAdjust="0"/>
    <p:restoredTop sz="79245" autoAdjust="0"/>
  </p:normalViewPr>
  <p:slideViewPr>
    <p:cSldViewPr>
      <p:cViewPr>
        <p:scale>
          <a:sx n="80" d="100"/>
          <a:sy n="80" d="100"/>
        </p:scale>
        <p:origin x="-76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925A99-3B76-4345-922A-75BE739E2237}" type="doc">
      <dgm:prSet loTypeId="urn:microsoft.com/office/officeart/2005/8/layout/equation2" loCatId="relationship" qsTypeId="urn:microsoft.com/office/officeart/2005/8/quickstyle/simple3" qsCatId="simple" csTypeId="urn:microsoft.com/office/officeart/2005/8/colors/accent1_2" csCatId="accent1" phldr="1"/>
      <dgm:spPr/>
    </dgm:pt>
    <dgm:pt modelId="{5BB4B20A-4C5B-4CCF-9A92-3DAE0470DE43}" type="pres">
      <dgm:prSet presAssocID="{CB925A99-3B76-4345-922A-75BE739E2237}" presName="Name0" presStyleCnt="0">
        <dgm:presLayoutVars>
          <dgm:dir/>
          <dgm:resizeHandles val="exact"/>
        </dgm:presLayoutVars>
      </dgm:prSet>
      <dgm:spPr/>
    </dgm:pt>
  </dgm:ptLst>
  <dgm:cxnLst>
    <dgm:cxn modelId="{EA7C9CBA-B5A5-4CB8-8D3A-EF6B00D4033B}" type="presOf" srcId="{CB925A99-3B76-4345-922A-75BE739E2237}" destId="{5BB4B20A-4C5B-4CCF-9A92-3DAE0470DE43}" srcOrd="0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925A99-3B76-4345-922A-75BE739E2237}" type="doc">
      <dgm:prSet loTypeId="urn:microsoft.com/office/officeart/2005/8/layout/equation2" loCatId="relationship" qsTypeId="urn:microsoft.com/office/officeart/2005/8/quickstyle/simple3" qsCatId="simple" csTypeId="urn:microsoft.com/office/officeart/2005/8/colors/accent1_2" csCatId="accent1" phldr="1"/>
      <dgm:spPr/>
    </dgm:pt>
    <dgm:pt modelId="{5BB4B20A-4C5B-4CCF-9A92-3DAE0470DE43}" type="pres">
      <dgm:prSet presAssocID="{CB925A99-3B76-4345-922A-75BE739E2237}" presName="Name0" presStyleCnt="0">
        <dgm:presLayoutVars>
          <dgm:dir/>
          <dgm:resizeHandles val="exact"/>
        </dgm:presLayoutVars>
      </dgm:prSet>
      <dgm:spPr/>
    </dgm:pt>
  </dgm:ptLst>
  <dgm:cxnLst>
    <dgm:cxn modelId="{3602DF8F-D08F-4D92-957B-1D82375631D7}" type="presOf" srcId="{CB925A99-3B76-4345-922A-75BE739E2237}" destId="{5BB4B20A-4C5B-4CCF-9A92-3DAE0470DE43}" srcOrd="0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85CD9-E5A5-463D-A615-71DF8EE4B19D}" type="datetimeFigureOut">
              <a:rPr lang="ru-RU" smtClean="0"/>
              <a:pPr/>
              <a:t>05.08.2021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94AB3-00FC-41E3-954A-5F9BB31D4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2AD072BFF669763EF7D511FA67C262837CA8723247B5A52C2576F9EB8E2F75DF4B7646510216D2961A714C38B99A297680F575079F562346p5j3N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правилам 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форму СЗВ-ТД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заполняют не на отдельное кадровое мероприятие, а на каждого сотрудника. Все сведения по одному сотруднику должны быть собраны в одном отчете. Иногда по внутренним совместителям подают сразу несколько отчетов, как по отдельным физическим лицам. Или работодатель, не дождавшись протокола от ПФР, отправляет отчет неоднократно.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В результате чего все направленные в ПФР отчеты отражаются на лицевом счете работника.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94AB3-00FC-41E3-954A-5F9BB31D4AE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Рассмотрим пример, когда проведена сверка сведений по форме СЗВ-СТАЖ, СЗВ-ТД и РСВ, представленных в отношении застрахованного лица.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В данном случае выявлено непредставление в ПФР сведений по форме СЗВ-ТД о первичном наполнении и кадровых мероприятиях «ПРИЕМ» и «УВОЛЬНЕНИЕ» в 2020 году. Если между работодателем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работником был заключён гражданско-правовой договор, то непредставление сведений по форме СЗВ-ТД  является правильным. Если был оформлен трудовой договор, то это недопустимо. Кроме того, выявлено представление недостоверных сведений по форме СЗВ-СТАЖ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 как период работы в 4 кв. 2020 года, отраженный в РСВ, не указан в форме СЗВ-СТАЖ.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94AB3-00FC-41E3-954A-5F9BB31D4AE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29AAF13A4B07B95D175E39B02D633C77260A803CB4AAA24F5BA00D3C36B14F13EC8F77AAF750850A6D6BB823E9BADBA0AFF3BCF8D1A42B7RB68J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29AAF13A4B07B95D175E39B02D633C77260A803CB4AAA24F5BA00D3C36B14F13EC8F77AAF750852A2D6BB823E9BADBA0AFF3BCF8D1A42B7RB68J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B29AAF13A4B07B95D175E39B02D633C77260A803CB4AAA24F5BA00D3C36B14F13EC8F77AAF750853A4D6BB823E9BADBA0AFF3BCF8D1A42B7RB68J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E969BC54E7DDA194B61777AC5332240FBFFA2209C4356C2EB9149E8B45360922BA3B115CBD65467D8783FBE6E29FFB5717D88D56B4B0B6406K4J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consultantplus://offline/ref=84CC81D2AEE8E6AE7EBDA9E31419856A2926296620A17B267095786FEB505CA01105773DF48FC6DFB24FE0A0CB3A4F1BFB7E200734D2E385v7U2J" TargetMode="External"/><Relationship Id="rId5" Type="http://schemas.openxmlformats.org/officeDocument/2006/relationships/hyperlink" Target="consultantplus://offline/ref=D9B8FE8A40D863716B4D0C983DFC26EFA968B527383637A0905A2AE27456F07B499CF2773596F25E7CFC4970DE2AB977F1FBF11E12699630J3DFJ" TargetMode="External"/><Relationship Id="rId4" Type="http://schemas.openxmlformats.org/officeDocument/2006/relationships/hyperlink" Target="consultantplus://offline/ref=D9B8FE8A40D863716B4D0C983DFC26EFA968B527383637A0905A2AE27456F07B499CF2773596F25B78FC4970DE2AB977F1FBF11E12699630J3DFJ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2AD072BFF669763EF7D511FA67C262837CA8723247B5A52C2576F9EB8E2F75DF4B7646510216D2961A714C38B99A297680F575079F562346p5j3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33A9E4106447DEC59B7073943E58E37EEB89EF402E8724000F69686081F962578A9F70C331FCF13D456CD1CF9E525AB0C8187CF55FED3EAZ94E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consultantplus://offline/ref=2AD072BFF669763EF7D511FA67C262837CA8713947BDA52C2576F9EB8E2F75DF59761E5D031ECC9719641A69FFpCjEN" TargetMode="External"/><Relationship Id="rId4" Type="http://schemas.openxmlformats.org/officeDocument/2006/relationships/hyperlink" Target="consultantplus://offline/ref=2AD072BFF669763EF7D511FA67C262837CA8723247B5A52C2576F9EB8E2F75DF4B7646510216D2921A714C38B99A297680F575079F562346p5j3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2AD072BFF669763EF7D511FA67C262837CA8723247B5A52C2576F9EB8E2F75DF4B7646510216D2961A714C38B99A297680F575079F562346p5j3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2AD072BFF669763EF7D511FA67C262837CA8723247B5A52C2576F9EB8E2F75DF4B7646510216D2931F714C38B99A297680F575079F562346p5j3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077PegashevaEV\Desktop\&#1050;&#1086;&#1090;&#1077;&#1083;&#1100;&#1085;&#1080;&#1082;&#1086;&#1074;&#1072;\&#1042;&#1076;&#1086;&#1074;&#1080;&#1085;&#1072;\&#1044;&#1086;&#1082;&#1091;&#1084;&#1077;&#1085;&#1090;%20(XML)_077-006-107565.x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1902090"/>
              </p:ext>
            </p:extLst>
          </p:nvPr>
        </p:nvGraphicFramePr>
        <p:xfrm>
          <a:off x="683568" y="1114990"/>
          <a:ext cx="8064896" cy="3682162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80648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8216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4000" b="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4000" b="0" kern="1200" dirty="0" smtClean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Типичные ошибки,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4000" b="0" kern="1200" dirty="0" smtClean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допускаемые страхователями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4000" b="0" kern="1200" dirty="0" smtClean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при сдаче в ПФР отчетности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4000" b="0" kern="1200" dirty="0" smtClean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по форме СЗВ-ТД</a:t>
                      </a:r>
                      <a:endParaRPr lang="ru-RU" sz="4000" b="0" kern="120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5" name="Прямоугольник 54"/>
          <p:cNvSpPr/>
          <p:nvPr/>
        </p:nvSpPr>
        <p:spPr>
          <a:xfrm>
            <a:off x="35496" y="0"/>
            <a:ext cx="3168352" cy="188640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9912" y="6453336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Самара  2021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668265" cy="64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7503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08" y="0"/>
            <a:ext cx="668265" cy="64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64805" y="404664"/>
            <a:ext cx="8627675" cy="61206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Прежний работодатель сообщил в ПФР</a:t>
            </a:r>
          </a:p>
          <a:p>
            <a:pPr algn="ctr"/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о подаче не того заявления :</a:t>
            </a:r>
          </a:p>
          <a:p>
            <a:pPr algn="ctr"/>
            <a:endParaRPr lang="ru-RU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ru-RU" i="1" u="sng" dirty="0" smtClean="0">
                <a:solidFill>
                  <a:srgbClr val="002060"/>
                </a:solidFill>
                <a:latin typeface="Franklin Gothic Medium" pitchFamily="34" charset="0"/>
                <a:cs typeface="Times New Roman" pitchFamily="18" charset="0"/>
              </a:rPr>
              <a:t>в ПФР переданы сведения о том, что подано заявление о сохранении бумажной трудовой книжки, хотя работник от нее отказался -</a:t>
            </a:r>
          </a:p>
          <a:p>
            <a:pPr algn="just">
              <a:buFontTx/>
              <a:buChar char="-"/>
            </a:pPr>
            <a:endParaRPr lang="ru-RU" i="1" dirty="0" smtClean="0">
              <a:solidFill>
                <a:srgbClr val="002060"/>
              </a:solidFill>
              <a:latin typeface="Franklin Gothic Medium" pitchFamily="34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cs typeface="Times New Roman" pitchFamily="18" charset="0"/>
              </a:rPr>
              <a:t> если в бумажной трудовой книжке </a:t>
            </a:r>
            <a:r>
              <a:rPr lang="ru-RU" u="sng" dirty="0" smtClean="0">
                <a:solidFill>
                  <a:srgbClr val="002060"/>
                </a:solidFill>
                <a:latin typeface="Franklin Gothic Medium" pitchFamily="34" charset="0"/>
                <a:cs typeface="Times New Roman" pitchFamily="18" charset="0"/>
              </a:rPr>
              <a:t>нет записи о том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cs typeface="Times New Roman" pitchFamily="18" charset="0"/>
              </a:rPr>
              <a:t>, что работник подавал заявление об отказе от ее ведения, и работник не хочет, чтобы вы продолжали вести бумажную трудовую книжку, он должен подать вам заявление о переходе на ЭТК. Соответствующая запись вносится  в трудовую книжку и выдаётся на руки работнику. В ПФР представляется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cs typeface="Times New Roman" pitchFamily="18" charset="0"/>
                <a:hlinkClick r:id="rId3"/>
              </a:rPr>
              <a:t>форма СЗВ-ТД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cs typeface="Times New Roman" pitchFamily="18" charset="0"/>
              </a:rPr>
              <a:t> с информацией о подаче работником этого заявления.</a:t>
            </a:r>
          </a:p>
          <a:p>
            <a:pPr algn="just"/>
            <a:endParaRPr lang="ru-RU" dirty="0" smtClean="0">
              <a:solidFill>
                <a:srgbClr val="002060"/>
              </a:solidFill>
              <a:latin typeface="Franklin Gothic Medium" pitchFamily="34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cs typeface="Times New Roman" pitchFamily="18" charset="0"/>
              </a:rPr>
              <a:t>-  если в бумажной трудовой книжке </a:t>
            </a:r>
            <a:r>
              <a:rPr lang="ru-RU" u="sng" dirty="0" smtClean="0">
                <a:solidFill>
                  <a:srgbClr val="002060"/>
                </a:solidFill>
                <a:latin typeface="Franklin Gothic Medium" pitchFamily="34" charset="0"/>
                <a:cs typeface="Times New Roman" pitchFamily="18" charset="0"/>
              </a:rPr>
              <a:t>есть запись об отказе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cs typeface="Times New Roman" pitchFamily="18" charset="0"/>
              </a:rPr>
              <a:t>от ее ведения и переходе на ЭТК, то новому работнику необходимо обратиться с заявлением об устранении ошибки к прежнему работодателю.</a:t>
            </a:r>
          </a:p>
          <a:p>
            <a:pPr algn="just"/>
            <a:endParaRPr lang="ru-RU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77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08" y="0"/>
            <a:ext cx="668265" cy="64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57300" y="548680"/>
            <a:ext cx="8879195" cy="59046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ru-RU" i="1" u="sng" dirty="0" smtClean="0">
                <a:solidFill>
                  <a:srgbClr val="002060"/>
                </a:solidFill>
                <a:latin typeface="Franklin Gothic Medium" pitchFamily="34" charset="0"/>
                <a:cs typeface="Times New Roman" pitchFamily="18" charset="0"/>
              </a:rPr>
              <a:t>в ПФР переданы сведения о том, что подано заявление о переходе на ЭТК, но работник заявлял о сохранении бумажной трудовой книжки – </a:t>
            </a:r>
          </a:p>
          <a:p>
            <a:pPr>
              <a:buFontTx/>
              <a:buChar char="-"/>
            </a:pPr>
            <a:endParaRPr lang="ru-RU" i="1" dirty="0" smtClean="0">
              <a:solidFill>
                <a:srgbClr val="002060"/>
              </a:solidFill>
              <a:latin typeface="Franklin Gothic Medium" pitchFamily="34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cs typeface="Times New Roman" pitchFamily="18" charset="0"/>
              </a:rPr>
              <a:t>   если отказной записи в трудовой книжке нет, вы должны продолжить ее вести. Исправить ошибку может только бывший работодатель. Он должен поставить отметку об отмене в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cs typeface="Times New Roman" pitchFamily="18" charset="0"/>
                <a:hlinkClick r:id="rId3"/>
              </a:rPr>
              <a:t>строке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cs typeface="Times New Roman" pitchFamily="18" charset="0"/>
              </a:rPr>
              <a:t> "Подано заявление о предоставлении сведений о трудовой деятельности" и указать дату подачи заявления в правильной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cs typeface="Times New Roman" pitchFamily="18" charset="0"/>
                <a:hlinkClick r:id="rId4"/>
              </a:rPr>
              <a:t>строке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cs typeface="Times New Roman" pitchFamily="18" charset="0"/>
              </a:rPr>
              <a:t> "Подано заявление о продолжении ведения трудовой книжки".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cs typeface="Times New Roman" pitchFamily="18" charset="0"/>
              </a:rPr>
              <a:t>    Работник не может повторно подать вам заявление о том, что хочет продолжать ведение бумажной трудовой книжки. Ваше сообщение в ПФР о таком заявлении будет расценено как ошибка, так как возврат к ведению бумажной трудовой книжки после отказа от нее законодательством не предусмотрен.</a:t>
            </a:r>
          </a:p>
          <a:p>
            <a:pPr algn="just"/>
            <a:endParaRPr lang="ru-RU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77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08" y="0"/>
            <a:ext cx="668265" cy="64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57300" y="548680"/>
            <a:ext cx="8879195" cy="59046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Как исправить сданную ранее 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  <a:hlinkClick r:id="rId3"/>
              </a:rPr>
              <a:t>форму СЗВ-ТД? </a:t>
            </a:r>
            <a:endParaRPr lang="ru-RU" sz="2000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pPr algn="just"/>
            <a:r>
              <a:rPr lang="ru-RU" i="1" dirty="0" smtClean="0">
                <a:solidFill>
                  <a:srgbClr val="002060"/>
                </a:solidFill>
                <a:latin typeface="Franklin Gothic Medium" pitchFamily="34" charset="0"/>
              </a:rPr>
              <a:t>         В случае, если требуется отменить запись в ранее представленных страхователем сведениях о трудовой деятельности по работнику, страхователем представляется </a:t>
            </a:r>
            <a:r>
              <a:rPr lang="ru-RU" i="1" dirty="0" smtClean="0">
                <a:solidFill>
                  <a:srgbClr val="002060"/>
                </a:solidFill>
                <a:latin typeface="Franklin Gothic Medium" pitchFamily="34" charset="0"/>
                <a:hlinkClick r:id="rId4"/>
              </a:rPr>
              <a:t>форма</a:t>
            </a:r>
            <a:r>
              <a:rPr lang="ru-RU" i="1" dirty="0" smtClean="0">
                <a:solidFill>
                  <a:srgbClr val="002060"/>
                </a:solidFill>
                <a:latin typeface="Franklin Gothic Medium" pitchFamily="34" charset="0"/>
              </a:rPr>
              <a:t> СЗВ-ТД, заполненная в полном соответствии с первоначальными сведениями, которые требуется отменить, при этом в </a:t>
            </a:r>
            <a:r>
              <a:rPr lang="ru-RU" i="1" dirty="0" smtClean="0">
                <a:solidFill>
                  <a:srgbClr val="002060"/>
                </a:solidFill>
                <a:latin typeface="Franklin Gothic Medium" pitchFamily="34" charset="0"/>
                <a:hlinkClick r:id="rId5"/>
              </a:rPr>
              <a:t>графе</a:t>
            </a:r>
            <a:r>
              <a:rPr lang="ru-RU" i="1" dirty="0" smtClean="0">
                <a:solidFill>
                  <a:srgbClr val="002060"/>
                </a:solidFill>
                <a:latin typeface="Franklin Gothic Medium" pitchFamily="34" charset="0"/>
              </a:rPr>
              <a:t> "Признак отмены записи сведений о приеме, переводе, увольнении" проставляется знак "X".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       В электронной форме необходимо указать тот же UUID (универсальный уникальный идентификатор) отменяемой записи, что и в первоначально представленных сведениях, и поставить отметку о совместительстве, если оно есть.</a:t>
            </a:r>
          </a:p>
          <a:p>
            <a:pPr algn="just"/>
            <a:r>
              <a:rPr lang="ru-RU" i="1" dirty="0" smtClean="0">
                <a:solidFill>
                  <a:srgbClr val="002060"/>
                </a:solidFill>
                <a:latin typeface="Franklin Gothic Medium" pitchFamily="34" charset="0"/>
              </a:rPr>
              <a:t>        В случае, если требуется скорректировать (исправить) ранее представленные сведения о трудовой деятельности по работнику, необходимо отменить ранее представленные сведения, и в следующей строке заполнить скорректированные (исправленные) сведения.</a:t>
            </a:r>
          </a:p>
          <a:p>
            <a:pPr algn="just"/>
            <a:r>
              <a:rPr lang="ru-RU" i="1" dirty="0" smtClean="0">
                <a:solidFill>
                  <a:srgbClr val="002060"/>
                </a:solidFill>
                <a:latin typeface="Franklin Gothic Medium" pitchFamily="34" charset="0"/>
              </a:rPr>
              <a:t>    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   При необходимости представления корректирующей даты подачи работником одного из заявлений представляется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hlinkClick r:id="rId6"/>
              </a:rPr>
              <a:t>форма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 СЗВ-ТД, где в соответствующей строке заполняется новая дата подачи заявления.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 </a:t>
            </a:r>
            <a:endParaRPr lang="ru-RU" dirty="0">
              <a:solidFill>
                <a:srgbClr val="002060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77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1902090"/>
              </p:ext>
            </p:extLst>
          </p:nvPr>
        </p:nvGraphicFramePr>
        <p:xfrm>
          <a:off x="683568" y="1114990"/>
          <a:ext cx="8064896" cy="368216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  <a:reflection blurRad="6350" stA="50000" endA="300" endPos="55000" dir="5400000" sy="-100000" algn="bl" rotWithShape="0"/>
                </a:effectLst>
                <a:tableStyleId>{2D5ABB26-0587-4C30-8999-92F81FD0307C}</a:tableStyleId>
              </a:tblPr>
              <a:tblGrid>
                <a:gridCol w="80648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8216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4000" b="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</a:t>
                      </a:r>
                    </a:p>
                    <a:p>
                      <a:pPr marL="0" algn="ctr" defTabSz="914400" rtl="0" eaLnBrk="1" latinLnBrk="0" hangingPunct="1"/>
                      <a:endParaRPr lang="ru-RU" sz="4000" b="0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3600" b="1" kern="1200" dirty="0" smtClean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БЛАГОДАРЮ </a:t>
                      </a:r>
                    </a:p>
                    <a:p>
                      <a:pPr marL="0" algn="ctr" defTabSz="914400" rtl="0" eaLnBrk="1" latinLnBrk="0" hangingPunct="1"/>
                      <a:endParaRPr lang="ru-RU" sz="3600" b="1" kern="1200" dirty="0" smtClean="0">
                        <a:solidFill>
                          <a:srgbClr val="002060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3600" b="1" kern="1200" dirty="0" smtClean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ЗА</a:t>
                      </a:r>
                      <a:r>
                        <a:rPr lang="ru-RU" sz="3600" b="1" kern="1200" baseline="0" dirty="0" smtClean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600" b="1" kern="1200" baseline="0" smtClean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ВНИМАНИЕ !</a:t>
                      </a:r>
                      <a:endParaRPr lang="ru-RU" sz="3600" b="1" kern="120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5" name="Прямоугольник 54"/>
          <p:cNvSpPr/>
          <p:nvPr/>
        </p:nvSpPr>
        <p:spPr>
          <a:xfrm>
            <a:off x="35496" y="0"/>
            <a:ext cx="3168352" cy="188640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7904" y="6433591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Самара  2021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668265" cy="64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7503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08" y="0"/>
            <a:ext cx="668265" cy="64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57300" y="332656"/>
            <a:ext cx="8879195" cy="60486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Tx/>
              <a:buAutoNum type="arabicPeriod"/>
            </a:pPr>
            <a:endParaRPr lang="ru-RU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solidFill>
                <a:srgbClr val="002060"/>
              </a:solidFill>
              <a:latin typeface="Franklin Gothic Medium" pitchFamily="34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rgbClr val="002060"/>
              </a:solidFill>
              <a:latin typeface="Franklin Gothic Medium" pitchFamily="34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Franklin Gothic Medium" pitchFamily="34" charset="0"/>
                <a:cs typeface="Times New Roman" pitchFamily="18" charset="0"/>
              </a:rPr>
              <a:t>Анализ представленных страхователями сведений о трудовой деятельности  выявил следующие ошибки: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accent1">
                  <a:lumMod val="75000"/>
                </a:schemeClr>
              </a:solidFill>
              <a:latin typeface="Franklin Gothic Medium" pitchFamily="34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представлен "нулевой" отчет -                                                                               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если кадровых мероприятий в отчетном месяце не было, передавать в ПФР отчет не нужно;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2060"/>
              </a:solidFill>
              <a:latin typeface="Franklin Gothic Medium" pitchFamily="34" charset="0"/>
              <a:ea typeface="Calibri" pitchFamily="34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на одного работника заполнено несколько отчетов-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по правилам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  <a:hlinkClick r:id="rId3"/>
              </a:rPr>
              <a:t>форму СЗВ-ТД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 заполняют не на отдельное кадровое мероприятие, а на каждого сотрудника. Все сведения по одному сотруднику должны быть собраны в одном отчете;</a:t>
            </a:r>
            <a:endParaRPr lang="ru-RU" dirty="0" smtClean="0">
              <a:solidFill>
                <a:srgbClr val="002060"/>
              </a:solidFill>
              <a:latin typeface="Franklin Gothic Medium" pitchFamily="34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2060"/>
              </a:solidFill>
              <a:latin typeface="Franklin Gothic Medium" pitchFamily="34" charset="0"/>
              <a:ea typeface="Calibri" pitchFamily="34" charset="0"/>
              <a:cs typeface="Times New Roman" pitchFamily="18" charset="0"/>
            </a:endParaRPr>
          </a:p>
          <a:p>
            <a:pPr lvl="0" indent="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  <a:cs typeface="Times New Roman" panose="02020603050405020304" pitchFamily="18" charset="0"/>
              </a:rPr>
              <a:t>отсутствует  первичное наполнение кадровыми мероприятиями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– </a:t>
            </a:r>
          </a:p>
          <a:p>
            <a:pPr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при заполнении первичного отчета в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  <a:hlinkClick r:id="rId3"/>
              </a:rPr>
              <a:t>форме СЗВ-ТД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 нужно было отразить последнее кадровое мероприятие по состоянию на 1 января 2020 года;</a:t>
            </a:r>
          </a:p>
          <a:p>
            <a:pPr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если в течение 2020 года в отношении работника отсутствовали кадровые  мероприятия, то сведения о последнем кадровом мероприятии по состоянию на 1 января 2020 года необходимо было представить не позднее 15 февраля 2021 года;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2060"/>
              </a:solidFill>
              <a:latin typeface="Franklin Gothic Medium" pitchFamily="34" charset="0"/>
              <a:ea typeface="Calibri" pitchFamily="34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accent1">
                  <a:lumMod val="75000"/>
                </a:schemeClr>
              </a:solidFill>
              <a:latin typeface="Franklin Gothic Medium" pitchFamily="34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  <a:cs typeface="Times New Roman" pitchFamily="18" charset="0"/>
            </a:endParaRPr>
          </a:p>
          <a:p>
            <a:pPr algn="just"/>
            <a:endParaRPr lang="ru-RU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77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47248" cy="593304"/>
          </a:xfrm>
        </p:spPr>
        <p:txBody>
          <a:bodyPr>
            <a:noAutofit/>
          </a:bodyPr>
          <a:lstStyle/>
          <a:p>
            <a:pPr lvl="0"/>
            <a:r>
              <a:rPr lang="ru-RU" sz="1400" b="1" dirty="0" smtClean="0">
                <a:solidFill>
                  <a:srgbClr val="00339A"/>
                </a:solidFill>
              </a:rPr>
              <a:t/>
            </a:r>
            <a:br>
              <a:rPr lang="ru-RU" sz="1400" b="1" dirty="0" smtClean="0">
                <a:solidFill>
                  <a:srgbClr val="00339A"/>
                </a:solidFill>
              </a:rPr>
            </a:br>
            <a:r>
              <a:rPr lang="ru-RU" sz="1400" b="1" i="1" dirty="0" smtClean="0">
                <a:solidFill>
                  <a:srgbClr val="00339A"/>
                </a:solidFill>
              </a:rPr>
              <a:t>Ошибки </a:t>
            </a:r>
            <a:r>
              <a:rPr lang="ru-RU" sz="1400" b="1" i="1" dirty="0">
                <a:solidFill>
                  <a:srgbClr val="00339A"/>
                </a:solidFill>
              </a:rPr>
              <a:t>в отчетности по форме СЗВ </a:t>
            </a:r>
            <a:r>
              <a:rPr lang="ru-RU" sz="1400" b="1" i="1" dirty="0" smtClean="0">
                <a:solidFill>
                  <a:srgbClr val="00339A"/>
                </a:solidFill>
              </a:rPr>
              <a:t>– ТД   -   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на одного работника заполнено несколько отчетов</a:t>
            </a:r>
            <a:b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</a:br>
            <a:endParaRPr lang="ru-RU" sz="1400" b="1" i="1" dirty="0">
              <a:solidFill>
                <a:srgbClr val="00339A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5" y="432074"/>
            <a:ext cx="8821613" cy="621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2411760" y="1988840"/>
            <a:ext cx="936104" cy="453650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163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sz="1800" b="1" i="1" dirty="0" smtClean="0">
                <a:solidFill>
                  <a:srgbClr val="00339A"/>
                </a:solidFill>
              </a:rPr>
              <a:t>Нет сведений о первичном наполнении </a:t>
            </a:r>
            <a:r>
              <a:rPr lang="ru-RU" sz="1800" b="1" i="1" dirty="0" smtClean="0">
                <a:solidFill>
                  <a:srgbClr val="00339A"/>
                </a:solidFill>
              </a:rPr>
              <a:t>и </a:t>
            </a:r>
            <a:r>
              <a:rPr lang="ru-RU" sz="1800" b="1" i="1" dirty="0" smtClean="0">
                <a:solidFill>
                  <a:srgbClr val="00339A"/>
                </a:solidFill>
              </a:rPr>
              <a:t> кадровых мероприятиях в 2020 году</a:t>
            </a:r>
            <a:endParaRPr lang="ru-RU" sz="1800" b="1" i="1" dirty="0">
              <a:solidFill>
                <a:srgbClr val="00339A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558" y="1340767"/>
            <a:ext cx="4139952" cy="19442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716" y="3933056"/>
            <a:ext cx="8821488" cy="2800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59632" y="342900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Выписка из СЗВ-ТД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908" y="836712"/>
            <a:ext cx="4188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Сведения о страховом </a:t>
            </a:r>
            <a:r>
              <a:rPr lang="ru-RU" sz="1600" b="1" dirty="0" smtClean="0">
                <a:solidFill>
                  <a:srgbClr val="FF0000"/>
                </a:solidFill>
              </a:rPr>
              <a:t>стаже (СЗВ-СТАЖ)</a:t>
            </a:r>
            <a:endParaRPr lang="ru-RU" sz="1600" b="1" dirty="0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435" y="1340767"/>
            <a:ext cx="4351824" cy="1993981"/>
          </a:xfrm>
          <a:prstGeom prst="rect">
            <a:avLst/>
          </a:prstGeom>
          <a:noFill/>
          <a:ln w="41275">
            <a:solidFill>
              <a:schemeClr val="tx1">
                <a:alpha val="69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56022" y="764704"/>
            <a:ext cx="4480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Сведения </a:t>
            </a:r>
            <a:r>
              <a:rPr lang="ru-RU" b="1" dirty="0" smtClean="0">
                <a:solidFill>
                  <a:srgbClr val="FF0000"/>
                </a:solidFill>
              </a:rPr>
              <a:t>из РСВ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43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08" y="0"/>
            <a:ext cx="668265" cy="64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51519" y="332656"/>
            <a:ext cx="8640961" cy="6336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Tx/>
              <a:buAutoNum type="arabicPeriod"/>
            </a:pPr>
            <a:endParaRPr lang="ru-RU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0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  </a:t>
            </a:r>
          </a:p>
          <a:p>
            <a:pPr lvl="0">
              <a:buFontTx/>
              <a:buChar char="-"/>
            </a:pPr>
            <a:endParaRPr lang="ru-RU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-     не указаны даты кадрового мероприятия - </a:t>
            </a: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2060"/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сведения о любом кадровом мероприятии необходимо отражать с датой его проведения в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hlinkClick r:id="rId3"/>
              </a:rPr>
              <a:t>графе «Дата (число, месяц, год) приема, перевода, увольнения» в формате «ДД.ММ.ГГГГ»;</a:t>
            </a: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2060"/>
              </a:solidFill>
              <a:latin typeface="Franklin Gothic Medium" pitchFamily="34" charset="0"/>
              <a:hlinkClick r:id="rId3"/>
            </a:endParaRPr>
          </a:p>
          <a:p>
            <a:pPr lvl="0">
              <a:buFontTx/>
              <a:buChar char="-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     ошибки при указании даты и номера документа основания кадрового мероприятия;</a:t>
            </a:r>
          </a:p>
          <a:p>
            <a:pPr lvl="0">
              <a:buFontTx/>
              <a:buChar char="-"/>
            </a:pPr>
            <a:endParaRPr lang="ru-RU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  <a:p>
            <a:pPr lvl="0">
              <a:buFontTx/>
              <a:buChar char="-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     при кадровом мероприятии «ПРИЕМ»  заполнен блок  «Основание увольнения»;</a:t>
            </a:r>
          </a:p>
          <a:p>
            <a:pPr lvl="0">
              <a:buFontTx/>
              <a:buChar char="-"/>
            </a:pPr>
            <a:endParaRPr lang="ru-RU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при кадровом мероприятии «ПРИЕМ»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не указана должность принятого сотрудника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должность, на которую принят новый сотрудник, нужно указывать в  </a:t>
            </a:r>
            <a:r>
              <a:rPr lang="ru-RU" u="sng" dirty="0" smtClean="0">
                <a:solidFill>
                  <a:srgbClr val="004FEE"/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  <a:hlinkClick r:id="rId4"/>
              </a:rPr>
              <a:t>графе </a:t>
            </a:r>
            <a:r>
              <a:rPr lang="ru-RU" i="1" dirty="0" smtClean="0">
                <a:solidFill>
                  <a:srgbClr val="004FEE"/>
                </a:solidFill>
                <a:latin typeface="Franklin Gothic Medium" pitchFamily="34" charset="0"/>
              </a:rPr>
              <a:t>«Трудовая функция»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 ;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2060"/>
              </a:solidFill>
              <a:latin typeface="Franklin Gothic Medium" pitchFamily="34" charset="0"/>
              <a:ea typeface="Calibri" pitchFamily="34" charset="0"/>
              <a:cs typeface="Times New Roman" pitchFamily="18" charset="0"/>
            </a:endParaRPr>
          </a:p>
          <a:p>
            <a:pPr lvl="0"/>
            <a:endParaRPr lang="ru-RU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при кадровом мероприятии «УВОЛЬНЕНИЕ»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не отражены основания для увольнения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вместе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с причиной увольнения следует указывать конкретные статью и пункт Трудового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  <a:hlinkClick r:id="rId5"/>
              </a:rPr>
              <a:t>кодекса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 или другого федерального закона, на основании которого работник был уволен;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2060"/>
              </a:solidFill>
              <a:latin typeface="Franklin Gothic Medium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2000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  <a:cs typeface="Times New Roman" pitchFamily="18" charset="0"/>
            </a:endParaRPr>
          </a:p>
          <a:p>
            <a:endParaRPr lang="ru-RU" sz="2000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  <a:cs typeface="Times New Roman" pitchFamily="18" charset="0"/>
            </a:endParaRPr>
          </a:p>
          <a:p>
            <a:endParaRPr lang="ru-RU" sz="2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77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08" y="0"/>
            <a:ext cx="668265" cy="64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51520" y="548680"/>
            <a:ext cx="8627675" cy="59766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 </a:t>
            </a:r>
          </a:p>
          <a:p>
            <a:pPr>
              <a:buFontTx/>
              <a:buChar char="-"/>
            </a:pPr>
            <a:endParaRPr lang="ru-RU" sz="2000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  <a:p>
            <a:pPr>
              <a:buFontTx/>
              <a:buChar char="-"/>
            </a:pPr>
            <a:endParaRPr lang="ru-RU" sz="2000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  <a:p>
            <a:pPr>
              <a:buFontTx/>
              <a:buChar char="-"/>
            </a:pPr>
            <a:endParaRPr lang="ru-RU" sz="2000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  <a:p>
            <a:pPr>
              <a:buFontTx/>
              <a:buChar char="-"/>
            </a:pPr>
            <a:endParaRPr lang="ru-RU" sz="2000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000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  <a:ea typeface="Calibri" pitchFamily="34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000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  <a:ea typeface="Calibri" pitchFamily="34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не зафиксирована должность руководителя организации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 - 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2060"/>
              </a:solidFill>
              <a:latin typeface="Franklin Gothic Medium" pitchFamily="34" charset="0"/>
              <a:ea typeface="Calibri" pitchFamily="34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  <a:hlinkClick r:id="rId3"/>
              </a:rPr>
              <a:t>форме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 должна быть указана должность лица, поставившего свою подпись под отчетом. Наименование должности прописывают под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  <a:hlinkClick r:id="rId4"/>
              </a:rPr>
              <a:t>табличной частью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 отчета, слева от подписи;</a:t>
            </a:r>
          </a:p>
          <a:p>
            <a:endParaRPr lang="ru-RU" sz="2000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  <a:p>
            <a:pPr>
              <a:buFontTx/>
              <a:buChar char="-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  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  <a:cs typeface="Times New Roman" pitchFamily="18" charset="0"/>
              </a:rPr>
              <a:t>отказ в регистрации сведений или отказ в обработке данных (код результата проверки «50») - </a:t>
            </a:r>
            <a:endParaRPr lang="ru-RU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  <a:p>
            <a:pPr lvl="0" algn="just"/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    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ошибка 50 - это грубая ошибка и исправить её можно только направив исправленную форму снова. При этом необходимо обратить внимание на индекс ошибки, отраженной в протоколе проверки. Например, 50.ВСБ.СТРАХОВАТЕЛЬ 1.2, означает, что ИНН организации или индивидуального предпринимателя не соответствует данным, указанным в базе ПФР;</a:t>
            </a:r>
          </a:p>
          <a:p>
            <a:pPr lvl="0" algn="just"/>
            <a:endParaRPr lang="ru-RU" dirty="0" smtClean="0">
              <a:latin typeface="Franklin Gothic Medium" pitchFamily="34" charset="0"/>
            </a:endParaRPr>
          </a:p>
          <a:p>
            <a:pPr lvl="0"/>
            <a:endParaRPr lang="ru-RU" sz="2000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  <a:p>
            <a:endParaRPr lang="ru-RU" sz="2000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endParaRPr lang="ru-RU" sz="2000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endParaRPr lang="ru-RU" sz="2000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endParaRPr lang="ru-RU" sz="2000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endParaRPr lang="ru-RU" sz="2000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endParaRPr lang="ru-RU" sz="2000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endParaRPr lang="ru-RU" sz="2000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endParaRPr lang="ru-RU" sz="2000" dirty="0">
              <a:solidFill>
                <a:srgbClr val="002060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77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08" y="0"/>
            <a:ext cx="668265" cy="64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23528" y="332656"/>
            <a:ext cx="8568952" cy="62646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endParaRPr lang="ru-RU" sz="2000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  <a:p>
            <a:pPr>
              <a:buFontTx/>
              <a:buChar char="-"/>
            </a:pPr>
            <a:endParaRPr lang="ru-RU" sz="2000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  <a:p>
            <a:pPr>
              <a:buFontTx/>
              <a:buChar char="-"/>
            </a:pPr>
            <a:endParaRPr lang="ru-RU" sz="2000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  <a:p>
            <a:pPr>
              <a:buFontTx/>
              <a:buChar char="-"/>
            </a:pPr>
            <a:endParaRPr lang="ru-RU" sz="2000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  <a:p>
            <a:pPr>
              <a:buFontTx/>
              <a:buChar char="-"/>
            </a:pPr>
            <a:endParaRPr lang="ru-RU" sz="2000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  <a:p>
            <a:pPr>
              <a:buFontTx/>
              <a:buChar char="-"/>
            </a:pPr>
            <a:endParaRPr lang="ru-RU" sz="2000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  <a:p>
            <a:pPr>
              <a:buFontTx/>
              <a:buChar char="-"/>
            </a:pPr>
            <a:endParaRPr lang="ru-RU" sz="2000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  <a:p>
            <a:pPr>
              <a:buFontTx/>
              <a:buChar char="-"/>
            </a:pPr>
            <a:endParaRPr lang="ru-RU" sz="2000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 </a:t>
            </a:r>
          </a:p>
          <a:p>
            <a:pPr>
              <a:buFontTx/>
              <a:buChar char="-"/>
            </a:pPr>
            <a:endParaRPr lang="ru-RU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 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ошибка 30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– по застрахованному лицу мероприятия не приняты. Не найдены исходные сведения для отменяемого мероприятия</a:t>
            </a:r>
            <a:r>
              <a:rPr lang="ru-RU" i="1" dirty="0" smtClean="0">
                <a:solidFill>
                  <a:srgbClr val="002060"/>
                </a:solidFill>
                <a:latin typeface="Franklin Gothic Medium" pitchFamily="34" charset="0"/>
              </a:rPr>
              <a:t>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при создании отменяющего мероприятия UUID отменяемого мероприятия должен быть идентичным первоначальному</a:t>
            </a:r>
          </a:p>
          <a:p>
            <a:pPr algn="just"/>
            <a:endParaRPr lang="ru-RU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pPr algn="just"/>
            <a:r>
              <a:rPr lang="ru-RU" sz="1600" u="sng" dirty="0" smtClean="0">
                <a:solidFill>
                  <a:schemeClr val="tx1"/>
                </a:solidFill>
                <a:hlinkClick r:id="rId3"/>
              </a:rPr>
              <a:t> </a:t>
            </a:r>
            <a:r>
              <a:rPr lang="ru-RU" sz="1600" u="sng" dirty="0" smtClean="0">
                <a:solidFill>
                  <a:schemeClr val="tx1"/>
                </a:solidFill>
                <a:latin typeface="Franklin Gothic Medium" pitchFamily="34" charset="0"/>
                <a:hlinkClick r:id="rId3"/>
              </a:rPr>
              <a:t>&lt;</a:t>
            </a:r>
            <a:r>
              <a:rPr lang="ru-RU" sz="1600" u="sng" dirty="0" err="1" smtClean="0">
                <a:solidFill>
                  <a:schemeClr val="tx1"/>
                </a:solidFill>
                <a:latin typeface="Franklin Gothic Medium" pitchFamily="34" charset="0"/>
                <a:hlinkClick r:id="rId3"/>
              </a:rPr>
              <a:t>СЗВ-ТД:ТрудоваяДеятельность</a:t>
            </a:r>
            <a:r>
              <a:rPr lang="ru-RU" sz="1600" u="sng" dirty="0" smtClean="0">
                <a:solidFill>
                  <a:schemeClr val="tx1"/>
                </a:solidFill>
                <a:latin typeface="Franklin Gothic Medium" pitchFamily="34" charset="0"/>
                <a:hlinkClick r:id="rId3"/>
              </a:rPr>
              <a:t>&gt;</a:t>
            </a:r>
          </a:p>
          <a:p>
            <a:pPr algn="just"/>
            <a:r>
              <a:rPr lang="ru-RU" sz="1600" u="sng" dirty="0" smtClean="0">
                <a:solidFill>
                  <a:schemeClr val="tx1"/>
                </a:solidFill>
                <a:latin typeface="Franklin Gothic Medium" pitchFamily="34" charset="0"/>
                <a:hlinkClick r:id="rId3"/>
              </a:rPr>
              <a:t>      &lt;</a:t>
            </a:r>
            <a:r>
              <a:rPr lang="ru-RU" sz="1600" u="sng" dirty="0" err="1" smtClean="0">
                <a:solidFill>
                  <a:schemeClr val="tx1"/>
                </a:solidFill>
                <a:latin typeface="Franklin Gothic Medium" pitchFamily="34" charset="0"/>
                <a:hlinkClick r:id="rId3"/>
              </a:rPr>
              <a:t>СЗВ-ТД:Мероприятие</a:t>
            </a:r>
            <a:r>
              <a:rPr lang="ru-RU" sz="1600" u="sng" dirty="0" smtClean="0">
                <a:solidFill>
                  <a:schemeClr val="tx1"/>
                </a:solidFill>
                <a:latin typeface="Franklin Gothic Medium" pitchFamily="34" charset="0"/>
                <a:hlinkClick r:id="rId3"/>
              </a:rPr>
              <a:t>&gt;</a:t>
            </a:r>
            <a:endParaRPr lang="ru-RU" sz="1600" u="sng" dirty="0" smtClean="0">
              <a:solidFill>
                <a:schemeClr val="tx1"/>
              </a:solidFill>
              <a:latin typeface="Franklin Gothic Medium" pitchFamily="34" charset="0"/>
            </a:endParaRP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Franklin Gothic Medium" pitchFamily="34" charset="0"/>
              </a:rPr>
              <a:t>        </a:t>
            </a:r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&lt;СЗВ-ТД:</a:t>
            </a:r>
            <a:r>
              <a:rPr lang="en-US" sz="1600" dirty="0" smtClean="0">
                <a:solidFill>
                  <a:schemeClr val="tx1"/>
                </a:solidFill>
                <a:latin typeface="Franklin Gothic Medium" pitchFamily="34" charset="0"/>
              </a:rPr>
              <a:t>UUID&gt;08595fad-cd03-473a-a6af-4e3da4fb560e&lt;/</a:t>
            </a:r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СЗВ-ТД:</a:t>
            </a:r>
            <a:r>
              <a:rPr lang="en-US" sz="1600" dirty="0" smtClean="0">
                <a:solidFill>
                  <a:schemeClr val="tx1"/>
                </a:solidFill>
                <a:latin typeface="Franklin Gothic Medium" pitchFamily="34" charset="0"/>
              </a:rPr>
              <a:t>UUID&gt;</a:t>
            </a:r>
            <a:endParaRPr lang="ru-RU" sz="1600" dirty="0" smtClean="0">
              <a:solidFill>
                <a:schemeClr val="tx1"/>
              </a:solidFill>
              <a:latin typeface="Franklin Gothic Medium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             </a:t>
            </a:r>
            <a:r>
              <a:rPr lang="en-US" sz="1600" dirty="0" smtClean="0">
                <a:solidFill>
                  <a:schemeClr val="tx1"/>
                </a:solidFill>
                <a:latin typeface="Franklin Gothic Medium" pitchFamily="34" charset="0"/>
              </a:rPr>
              <a:t>&lt;</a:t>
            </a:r>
            <a:r>
              <a:rPr lang="ru-RU" sz="1600" dirty="0" err="1" smtClean="0">
                <a:solidFill>
                  <a:schemeClr val="tx1"/>
                </a:solidFill>
                <a:latin typeface="Franklin Gothic Medium" pitchFamily="34" charset="0"/>
              </a:rPr>
              <a:t>СЗВ-ТД:ДатаМероприятия</a:t>
            </a:r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&gt;2019-04-23&lt;/СЗВ-ТД: </a:t>
            </a:r>
            <a:r>
              <a:rPr lang="ru-RU" sz="1600" dirty="0" err="1" smtClean="0">
                <a:solidFill>
                  <a:schemeClr val="tx1"/>
                </a:solidFill>
                <a:latin typeface="Franklin Gothic Medium" pitchFamily="34" charset="0"/>
              </a:rPr>
              <a:t>ДатаМероприятия</a:t>
            </a:r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&gt;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             &lt;</a:t>
            </a:r>
            <a:r>
              <a:rPr lang="ru-RU" sz="1600" dirty="0" err="1" smtClean="0">
                <a:solidFill>
                  <a:schemeClr val="tx1"/>
                </a:solidFill>
                <a:latin typeface="Franklin Gothic Medium" pitchFamily="34" charset="0"/>
              </a:rPr>
              <a:t>СЗВ-ТД:Вид</a:t>
            </a:r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&gt;1&lt;/</a:t>
            </a:r>
            <a:r>
              <a:rPr lang="ru-RU" sz="1600" dirty="0" err="1" smtClean="0">
                <a:solidFill>
                  <a:schemeClr val="tx1"/>
                </a:solidFill>
                <a:latin typeface="Franklin Gothic Medium" pitchFamily="34" charset="0"/>
              </a:rPr>
              <a:t>СЗВ-ТД:Вид</a:t>
            </a:r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&gt;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             &lt;</a:t>
            </a:r>
            <a:r>
              <a:rPr lang="ru-RU" sz="1600" dirty="0" err="1" smtClean="0">
                <a:solidFill>
                  <a:schemeClr val="tx1"/>
                </a:solidFill>
                <a:latin typeface="Franklin Gothic Medium" pitchFamily="34" charset="0"/>
              </a:rPr>
              <a:t>СЗВ-ТД:ЯвляетсяСовместителем</a:t>
            </a:r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&gt;0&lt;/</a:t>
            </a:r>
            <a:r>
              <a:rPr lang="ru-RU" sz="1600" dirty="0" err="1" smtClean="0">
                <a:solidFill>
                  <a:schemeClr val="tx1"/>
                </a:solidFill>
                <a:latin typeface="Franklin Gothic Medium" pitchFamily="34" charset="0"/>
              </a:rPr>
              <a:t>СЗВ-ТД:ЯвляетсяСовместителем</a:t>
            </a:r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&gt;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      &lt;/</a:t>
            </a:r>
            <a:r>
              <a:rPr lang="ru-RU" sz="1600" dirty="0" err="1" smtClean="0">
                <a:solidFill>
                  <a:schemeClr val="tx1"/>
                </a:solidFill>
                <a:latin typeface="Franklin Gothic Medium" pitchFamily="34" charset="0"/>
              </a:rPr>
              <a:t>СЗВ-ТД:Мероприятие</a:t>
            </a:r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&gt;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 &lt;/</a:t>
            </a:r>
            <a:r>
              <a:rPr lang="ru-RU" sz="1600" dirty="0" err="1" smtClean="0">
                <a:solidFill>
                  <a:schemeClr val="tx1"/>
                </a:solidFill>
                <a:latin typeface="Franklin Gothic Medium" pitchFamily="34" charset="0"/>
              </a:rPr>
              <a:t>СЗВ-ТД:ТрудоваяДеятельность</a:t>
            </a:r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&gt;</a:t>
            </a:r>
            <a:endParaRPr lang="ru-RU" sz="1600" b="1" i="1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pPr algn="just"/>
            <a:endParaRPr lang="ru-RU" sz="2000" b="1" dirty="0" smtClean="0">
              <a:solidFill>
                <a:srgbClr val="002060"/>
              </a:solidFill>
              <a:hlinkClick r:id="rId3"/>
            </a:endParaRPr>
          </a:p>
          <a:p>
            <a:pPr algn="just"/>
            <a:r>
              <a:rPr lang="ru-RU" sz="1600" u="sng" dirty="0" smtClean="0">
                <a:solidFill>
                  <a:schemeClr val="tx1"/>
                </a:solidFill>
                <a:latin typeface="Franklin Gothic Medium" pitchFamily="34" charset="0"/>
                <a:hlinkClick r:id="rId3"/>
              </a:rPr>
              <a:t> &lt;</a:t>
            </a:r>
            <a:r>
              <a:rPr lang="ru-RU" sz="1600" u="sng" dirty="0" err="1" smtClean="0">
                <a:solidFill>
                  <a:schemeClr val="tx1"/>
                </a:solidFill>
                <a:latin typeface="Franklin Gothic Medium" pitchFamily="34" charset="0"/>
                <a:hlinkClick r:id="rId3"/>
              </a:rPr>
              <a:t>СЗВ-ТД:ТрудоваяДеятельность</a:t>
            </a:r>
            <a:r>
              <a:rPr lang="ru-RU" sz="1600" u="sng" dirty="0" smtClean="0">
                <a:solidFill>
                  <a:schemeClr val="tx1"/>
                </a:solidFill>
                <a:latin typeface="Franklin Gothic Medium" pitchFamily="34" charset="0"/>
                <a:hlinkClick r:id="rId3"/>
              </a:rPr>
              <a:t>&gt;</a:t>
            </a:r>
          </a:p>
          <a:p>
            <a:pPr algn="just"/>
            <a:r>
              <a:rPr lang="ru-RU" sz="1600" u="sng" dirty="0" smtClean="0">
                <a:solidFill>
                  <a:schemeClr val="tx1"/>
                </a:solidFill>
                <a:latin typeface="Franklin Gothic Medium" pitchFamily="34" charset="0"/>
                <a:hlinkClick r:id="rId3"/>
              </a:rPr>
              <a:t>      &lt;</a:t>
            </a:r>
            <a:r>
              <a:rPr lang="ru-RU" sz="1600" u="sng" dirty="0" err="1" smtClean="0">
                <a:solidFill>
                  <a:schemeClr val="tx1"/>
                </a:solidFill>
                <a:latin typeface="Franklin Gothic Medium" pitchFamily="34" charset="0"/>
                <a:hlinkClick r:id="rId3"/>
              </a:rPr>
              <a:t>СЗВ-ТД:МероприятиеОтменяемое</a:t>
            </a:r>
            <a:r>
              <a:rPr lang="ru-RU" sz="1600" u="sng" dirty="0" smtClean="0">
                <a:solidFill>
                  <a:schemeClr val="tx1"/>
                </a:solidFill>
                <a:latin typeface="Franklin Gothic Medium" pitchFamily="34" charset="0"/>
                <a:hlinkClick r:id="rId3"/>
              </a:rPr>
              <a:t>&gt;</a:t>
            </a:r>
            <a:endParaRPr lang="ru-RU" sz="1600" u="sng" dirty="0" smtClean="0">
              <a:solidFill>
                <a:schemeClr val="tx1"/>
              </a:solidFill>
              <a:latin typeface="Franklin Gothic Medium" pitchFamily="34" charset="0"/>
            </a:endParaRP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Franklin Gothic Medium" pitchFamily="34" charset="0"/>
              </a:rPr>
              <a:t>        </a:t>
            </a:r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&lt;СЗВ-ТД:</a:t>
            </a:r>
            <a:r>
              <a:rPr lang="en-US" sz="1600" dirty="0" smtClean="0">
                <a:solidFill>
                  <a:schemeClr val="tx1"/>
                </a:solidFill>
                <a:latin typeface="Franklin Gothic Medium" pitchFamily="34" charset="0"/>
              </a:rPr>
              <a:t>UUID&gt;08595fad-cd03-473a-a6af-4e3da4fb560e&lt;/</a:t>
            </a:r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СЗВ-ТД:</a:t>
            </a:r>
            <a:r>
              <a:rPr lang="en-US" sz="1600" dirty="0" smtClean="0">
                <a:solidFill>
                  <a:schemeClr val="tx1"/>
                </a:solidFill>
                <a:latin typeface="Franklin Gothic Medium" pitchFamily="34" charset="0"/>
              </a:rPr>
              <a:t>UUID&gt;</a:t>
            </a:r>
            <a:endParaRPr lang="ru-RU" sz="1600" dirty="0" smtClean="0">
              <a:solidFill>
                <a:schemeClr val="tx1"/>
              </a:solidFill>
              <a:latin typeface="Franklin Gothic Medium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             </a:t>
            </a:r>
            <a:r>
              <a:rPr lang="en-US" sz="1600" dirty="0" smtClean="0">
                <a:solidFill>
                  <a:schemeClr val="tx1"/>
                </a:solidFill>
                <a:latin typeface="Franklin Gothic Medium" pitchFamily="34" charset="0"/>
              </a:rPr>
              <a:t>&lt;</a:t>
            </a:r>
            <a:r>
              <a:rPr lang="ru-RU" sz="1600" dirty="0" err="1" smtClean="0">
                <a:solidFill>
                  <a:schemeClr val="tx1"/>
                </a:solidFill>
                <a:latin typeface="Franklin Gothic Medium" pitchFamily="34" charset="0"/>
              </a:rPr>
              <a:t>СЗВ-ТД:ДатаМероприятия</a:t>
            </a:r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&gt;2019-04-23&lt;/СЗВ-ТД: </a:t>
            </a:r>
            <a:r>
              <a:rPr lang="ru-RU" sz="1600" dirty="0" err="1" smtClean="0">
                <a:solidFill>
                  <a:schemeClr val="tx1"/>
                </a:solidFill>
                <a:latin typeface="Franklin Gothic Medium" pitchFamily="34" charset="0"/>
              </a:rPr>
              <a:t>ДатаМероприятия</a:t>
            </a:r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&gt;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             &lt;</a:t>
            </a:r>
            <a:r>
              <a:rPr lang="ru-RU" sz="1600" dirty="0" err="1" smtClean="0">
                <a:solidFill>
                  <a:schemeClr val="tx1"/>
                </a:solidFill>
                <a:latin typeface="Franklin Gothic Medium" pitchFamily="34" charset="0"/>
              </a:rPr>
              <a:t>СЗВ-ТД:ДатаОтмены</a:t>
            </a:r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&gt;2021-06-08&lt;/</a:t>
            </a:r>
            <a:r>
              <a:rPr lang="ru-RU" sz="1600" dirty="0" err="1" smtClean="0">
                <a:solidFill>
                  <a:schemeClr val="tx1"/>
                </a:solidFill>
                <a:latin typeface="Franklin Gothic Medium" pitchFamily="34" charset="0"/>
              </a:rPr>
              <a:t>СЗВ-ТД:ДатаОтмены</a:t>
            </a:r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&gt;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             &lt;</a:t>
            </a:r>
            <a:r>
              <a:rPr lang="ru-RU" sz="1600" dirty="0" err="1" smtClean="0">
                <a:solidFill>
                  <a:schemeClr val="tx1"/>
                </a:solidFill>
                <a:latin typeface="Franklin Gothic Medium" pitchFamily="34" charset="0"/>
              </a:rPr>
              <a:t>СЗВ-ТД:Вид</a:t>
            </a:r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&gt;1&lt;/</a:t>
            </a:r>
            <a:r>
              <a:rPr lang="ru-RU" sz="1600" dirty="0" err="1" smtClean="0">
                <a:solidFill>
                  <a:schemeClr val="tx1"/>
                </a:solidFill>
                <a:latin typeface="Franklin Gothic Medium" pitchFamily="34" charset="0"/>
              </a:rPr>
              <a:t>СЗВ-ТД:Вид</a:t>
            </a:r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&gt;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             &lt;</a:t>
            </a:r>
            <a:r>
              <a:rPr lang="ru-RU" sz="1600" dirty="0" err="1" smtClean="0">
                <a:solidFill>
                  <a:schemeClr val="tx1"/>
                </a:solidFill>
                <a:latin typeface="Franklin Gothic Medium" pitchFamily="34" charset="0"/>
              </a:rPr>
              <a:t>СЗВ-ТД:ЯвляетсяСовместителем</a:t>
            </a:r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&gt;0&lt;/</a:t>
            </a:r>
            <a:r>
              <a:rPr lang="ru-RU" sz="1600" dirty="0" err="1" smtClean="0">
                <a:solidFill>
                  <a:schemeClr val="tx1"/>
                </a:solidFill>
                <a:latin typeface="Franklin Gothic Medium" pitchFamily="34" charset="0"/>
              </a:rPr>
              <a:t>СЗВ-ТД:ЯвляетсяСовместителем</a:t>
            </a:r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&gt;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      &lt;/</a:t>
            </a:r>
            <a:r>
              <a:rPr lang="ru-RU" sz="1600" dirty="0" err="1" smtClean="0">
                <a:solidFill>
                  <a:schemeClr val="tx1"/>
                </a:solidFill>
                <a:latin typeface="Franklin Gothic Medium" pitchFamily="34" charset="0"/>
              </a:rPr>
              <a:t>СЗВ-ТД:МероприятиеОтменяемое</a:t>
            </a:r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&gt;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 &lt;/</a:t>
            </a:r>
            <a:r>
              <a:rPr lang="ru-RU" sz="1600" dirty="0" err="1" smtClean="0">
                <a:solidFill>
                  <a:schemeClr val="tx1"/>
                </a:solidFill>
                <a:latin typeface="Franklin Gothic Medium" pitchFamily="34" charset="0"/>
              </a:rPr>
              <a:t>СЗВ-ТД:ТрудоваяДеятельность</a:t>
            </a:r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&gt;</a:t>
            </a:r>
            <a:endParaRPr lang="ru-RU" sz="1600" b="1" i="1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pPr algn="just"/>
            <a:endParaRPr lang="ru-RU" sz="2000" b="1" i="1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pPr algn="just"/>
            <a:endParaRPr lang="ru-RU" sz="2000" b="1" i="1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pPr algn="just"/>
            <a:endParaRPr lang="ru-RU" sz="2000" b="1" i="1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pPr algn="just"/>
            <a:endParaRPr lang="ru-RU" sz="2000" b="1" i="1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pPr algn="just"/>
            <a:endParaRPr lang="ru-RU" sz="2000" b="1" i="1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pPr algn="just"/>
            <a:endParaRPr lang="ru-RU" sz="2000" b="1" i="1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pPr algn="just"/>
            <a:endParaRPr lang="ru-RU" sz="2000" b="1" i="1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pPr algn="just"/>
            <a:endParaRPr lang="ru-RU" sz="2000" i="1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endParaRPr lang="ru-RU" sz="2000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  <a:p>
            <a:endParaRPr lang="ru-RU" sz="2000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39552" y="4437112"/>
            <a:ext cx="7920880" cy="57606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67544" y="2060848"/>
            <a:ext cx="7920880" cy="72008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77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354511620"/>
              </p:ext>
            </p:extLst>
          </p:nvPr>
        </p:nvGraphicFramePr>
        <p:xfrm>
          <a:off x="35496" y="836712"/>
          <a:ext cx="9108504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404664"/>
            <a:ext cx="8352928" cy="6105046"/>
          </a:xfrm>
          <a:prstGeom prst="rect">
            <a:avLst/>
          </a:prstGeom>
          <a:gradFill flip="none" rotWithShape="1">
            <a:lin ang="2700000" scaled="1"/>
            <a:tileRect/>
          </a:gradFill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spcAft>
                <a:spcPts val="1000"/>
              </a:spcAft>
            </a:pP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        В </a:t>
            </a:r>
            <a:r>
              <a:rPr lang="ru-RU" dirty="0">
                <a:solidFill>
                  <a:srgbClr val="002060"/>
                </a:solidFill>
                <a:latin typeface="Franklin Gothic Medium" pitchFamily="34" charset="0"/>
              </a:rPr>
              <a:t>соответствии с пунктом 2 статьи 2 Федерального закона №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439-ФЗ каждый </a:t>
            </a:r>
            <a:r>
              <a:rPr lang="ru-RU" dirty="0">
                <a:solidFill>
                  <a:srgbClr val="002060"/>
                </a:solidFill>
                <a:latin typeface="Franklin Gothic Medium" pitchFamily="34" charset="0"/>
              </a:rPr>
              <a:t>работник по 31 декабря 2020 года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должен был подать </a:t>
            </a:r>
            <a:r>
              <a:rPr lang="ru-RU" dirty="0">
                <a:solidFill>
                  <a:srgbClr val="002060"/>
                </a:solidFill>
                <a:latin typeface="Franklin Gothic Medium" pitchFamily="34" charset="0"/>
              </a:rPr>
              <a:t>работодателю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заявление </a:t>
            </a:r>
            <a:r>
              <a:rPr lang="ru-RU" dirty="0">
                <a:solidFill>
                  <a:srgbClr val="002060"/>
                </a:solidFill>
                <a:latin typeface="Franklin Gothic Medium" pitchFamily="34" charset="0"/>
              </a:rPr>
              <a:t>о продолжении ведения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трудовой </a:t>
            </a:r>
            <a:r>
              <a:rPr lang="ru-RU" dirty="0">
                <a:solidFill>
                  <a:srgbClr val="002060"/>
                </a:solidFill>
                <a:latin typeface="Franklin Gothic Medium" pitchFamily="34" charset="0"/>
              </a:rPr>
              <a:t>книжки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или </a:t>
            </a:r>
            <a:r>
              <a:rPr lang="ru-RU" dirty="0">
                <a:solidFill>
                  <a:srgbClr val="002060"/>
                </a:solidFill>
                <a:latin typeface="Franklin Gothic Medium" pitchFamily="34" charset="0"/>
              </a:rPr>
              <a:t>о представлении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сведений </a:t>
            </a:r>
            <a:r>
              <a:rPr lang="ru-RU" dirty="0">
                <a:solidFill>
                  <a:srgbClr val="002060"/>
                </a:solidFill>
                <a:latin typeface="Franklin Gothic Medium" pitchFamily="34" charset="0"/>
              </a:rPr>
              <a:t>о трудовой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деятельности. </a:t>
            </a:r>
          </a:p>
          <a:p>
            <a:pPr marL="285750" indent="-285750" algn="just">
              <a:spcAft>
                <a:spcPts val="1000"/>
              </a:spcAft>
            </a:pP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         Информация </a:t>
            </a:r>
            <a:r>
              <a:rPr lang="ru-RU" dirty="0">
                <a:solidFill>
                  <a:srgbClr val="002060"/>
                </a:solidFill>
                <a:latin typeface="Franklin Gothic Medium" pitchFamily="34" charset="0"/>
              </a:rPr>
              <a:t>о поданном работником заявлении включается в сведения о трудовой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деятельности и представляется </a:t>
            </a:r>
            <a:r>
              <a:rPr lang="ru-RU" dirty="0">
                <a:solidFill>
                  <a:srgbClr val="002060"/>
                </a:solidFill>
                <a:latin typeface="Franklin Gothic Medium" pitchFamily="34" charset="0"/>
              </a:rPr>
              <a:t>в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ПФР.</a:t>
            </a:r>
            <a:endParaRPr lang="ru-RU" dirty="0">
              <a:solidFill>
                <a:srgbClr val="002060"/>
              </a:solidFill>
              <a:latin typeface="Franklin Gothic Medium" pitchFamily="34" charset="0"/>
            </a:endParaRPr>
          </a:p>
          <a:p>
            <a:pPr marL="285750" indent="-285750" algn="just">
              <a:spcAft>
                <a:spcPts val="1000"/>
              </a:spcAft>
            </a:pP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         Работник</a:t>
            </a:r>
            <a:r>
              <a:rPr lang="ru-RU" dirty="0">
                <a:solidFill>
                  <a:srgbClr val="002060"/>
                </a:solidFill>
                <a:latin typeface="Franklin Gothic Medium" pitchFamily="34" charset="0"/>
              </a:rPr>
              <a:t>, подавший заявление о продолжении ведения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трудовой книжки</a:t>
            </a:r>
            <a:r>
              <a:rPr lang="ru-RU" dirty="0">
                <a:solidFill>
                  <a:srgbClr val="002060"/>
                </a:solidFill>
                <a:latin typeface="Franklin Gothic Medium" pitchFamily="34" charset="0"/>
              </a:rPr>
              <a:t>, имеет право в последующем подать работодателю заявление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на ЭТК.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         Работникам</a:t>
            </a:r>
            <a:r>
              <a:rPr lang="ru-RU" dirty="0">
                <a:solidFill>
                  <a:srgbClr val="002060"/>
                </a:solidFill>
                <a:latin typeface="Franklin Gothic Medium" pitchFamily="34" charset="0"/>
              </a:rPr>
              <a:t>, подавшим заявления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на ЭТК, </a:t>
            </a:r>
            <a:r>
              <a:rPr lang="ru-RU" dirty="0">
                <a:solidFill>
                  <a:srgbClr val="002060"/>
                </a:solidFill>
                <a:latin typeface="Franklin Gothic Medium" pitchFamily="34" charset="0"/>
              </a:rPr>
              <a:t>работодатели выдают трудовые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  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     книжки </a:t>
            </a:r>
            <a:r>
              <a:rPr lang="ru-RU" dirty="0">
                <a:solidFill>
                  <a:srgbClr val="002060"/>
                </a:solidFill>
                <a:latin typeface="Franklin Gothic Medium" pitchFamily="34" charset="0"/>
              </a:rPr>
              <a:t>на руки и 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освобождаются </a:t>
            </a:r>
            <a:r>
              <a:rPr lang="ru-RU" dirty="0">
                <a:solidFill>
                  <a:srgbClr val="002060"/>
                </a:solidFill>
                <a:latin typeface="Franklin Gothic Medium" pitchFamily="34" charset="0"/>
              </a:rPr>
              <a:t>от ответственности за их ведение и </a:t>
            </a:r>
            <a:endParaRPr lang="ru-RU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pPr lvl="0" algn="just"/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     хранение</a:t>
            </a:r>
            <a:r>
              <a:rPr lang="ru-RU" dirty="0">
                <a:solidFill>
                  <a:srgbClr val="002060"/>
                </a:solidFill>
                <a:latin typeface="Franklin Gothic Medium" pitchFamily="34" charset="0"/>
              </a:rPr>
              <a:t>. При выдаче трудовой книжки в нее вносится соответствующая </a:t>
            </a:r>
            <a:endParaRPr lang="ru-RU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pPr lvl="0" algn="just"/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     запись.</a:t>
            </a:r>
          </a:p>
          <a:p>
            <a:pPr lvl="0" algn="ctr">
              <a:lnSpc>
                <a:spcPct val="150000"/>
              </a:lnSpc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  <a:cs typeface="Times New Roman" pitchFamily="18" charset="0"/>
              </a:rPr>
              <a:t>Ошибки при направлении заявлений</a:t>
            </a:r>
          </a:p>
          <a:p>
            <a:pPr lvl="0" algn="ctr">
              <a:lnSpc>
                <a:spcPct val="150000"/>
              </a:lnSpc>
            </a:pP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FontTx/>
              <a:buChar char="-"/>
            </a:pP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       указана либо некорректная дата либо дата подачи заявления ранее 01.01.2020;</a:t>
            </a:r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>
              <a:lnSpc>
                <a:spcPct val="150000"/>
              </a:lnSpc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r>
              <a:rPr lang="ru-RU" sz="1600" dirty="0" smtClean="0">
                <a:solidFill>
                  <a:srgbClr val="002060"/>
                </a:solidFill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Например,   </a:t>
            </a:r>
            <a:r>
              <a:rPr lang="ru-RU" sz="1600" dirty="0" smtClean="0">
                <a:solidFill>
                  <a:srgbClr val="002060"/>
                </a:solidFill>
                <a:latin typeface="Franklin Gothic Medium" pitchFamily="34" charset="0"/>
                <a:ea typeface="Times New Roman" pitchFamily="18" charset="0"/>
                <a:cs typeface="Times New Roman" pitchFamily="18" charset="0"/>
              </a:rPr>
              <a:t>01.11.1909,  01.10.2200,  1202-03-10</a:t>
            </a:r>
            <a:endParaRPr lang="ru-RU" sz="2000" dirty="0" smtClean="0">
              <a:solidFill>
                <a:srgbClr val="002060"/>
              </a:solidFill>
              <a:latin typeface="Franklin Gothic Medium" pitchFamily="34" charset="0"/>
              <a:cs typeface="Arial" pitchFamily="34" charset="0"/>
            </a:endParaRP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121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354511620"/>
              </p:ext>
            </p:extLst>
          </p:nvPr>
        </p:nvGraphicFramePr>
        <p:xfrm>
          <a:off x="35496" y="836712"/>
          <a:ext cx="9108504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0591"/>
            <a:ext cx="7772400" cy="734113"/>
          </a:xfrm>
        </p:spPr>
        <p:txBody>
          <a:bodyPr>
            <a:normAutofit/>
          </a:bodyPr>
          <a:lstStyle/>
          <a:p>
            <a:r>
              <a:rPr lang="ru-RU" sz="2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 два заявления о способе ведения трудовой книжки</a:t>
            </a:r>
            <a:endParaRPr lang="ru-RU" sz="22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161238" y="820952"/>
            <a:ext cx="4554778" cy="2651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45024"/>
            <a:ext cx="4517924" cy="2983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860032" y="908720"/>
            <a:ext cx="4032448" cy="518457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  <a:cs typeface="Times New Roman" pitchFamily="18" charset="0"/>
              </a:rPr>
              <a:t>  представлена информация по одному и тому же ЗЛ о двух поданных заявлениях - о продолжении ведения трудовой книжки и о представлении сведений о трудовой деятельности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Franklin Gothic Medium" pitchFamily="34" charset="0"/>
              </a:rPr>
              <a:t>     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002060"/>
                </a:solidFill>
                <a:latin typeface="Franklin Gothic Medium" pitchFamily="34" charset="0"/>
              </a:rPr>
              <a:t>Сведения будут ошибочные в случае, если:</a:t>
            </a:r>
          </a:p>
          <a:p>
            <a:pPr>
              <a:lnSpc>
                <a:spcPct val="150000"/>
              </a:lnSpc>
            </a:pPr>
            <a:endParaRPr lang="ru-RU" sz="1600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002060"/>
                </a:solidFill>
                <a:latin typeface="Franklin Gothic Medium" pitchFamily="34" charset="0"/>
              </a:rPr>
              <a:t>-  указана одинаковая дата заявления о выборе бумажной трудовой книжки и электронной трудовой книжки </a:t>
            </a:r>
          </a:p>
          <a:p>
            <a:pPr>
              <a:lnSpc>
                <a:spcPct val="150000"/>
              </a:lnSpc>
            </a:pPr>
            <a:endParaRPr lang="ru-RU" sz="1600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002060"/>
                </a:solidFill>
                <a:latin typeface="Franklin Gothic Medium" pitchFamily="34" charset="0"/>
              </a:rPr>
              <a:t> - дата бумажной трудовой книжки позже даты электронной трудовой книжки</a:t>
            </a: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355976" y="2852936"/>
            <a:ext cx="504056" cy="57606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4355976" y="5373216"/>
            <a:ext cx="504056" cy="2160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0121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2632</TotalTime>
  <Words>1295</Words>
  <Application>Microsoft Office PowerPoint</Application>
  <PresentationFormat>Экран (4:3)</PresentationFormat>
  <Paragraphs>156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 Ошибки в отчетности по форме СЗВ – ТД   -   на одного работника заполнено несколько отчетов </vt:lpstr>
      <vt:lpstr>Нет сведений о первичном наполнении и  кадровых мероприятиях в 2020 году</vt:lpstr>
      <vt:lpstr>Слайд 5</vt:lpstr>
      <vt:lpstr>Слайд 6</vt:lpstr>
      <vt:lpstr>Слайд 7</vt:lpstr>
      <vt:lpstr>Слайд 8</vt:lpstr>
      <vt:lpstr>-    два заявления о способе ведения трудовой книжки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Пегашева Елена Владимировна</dc:creator>
  <cp:lastModifiedBy>077PegashevaEV</cp:lastModifiedBy>
  <cp:revision>82</cp:revision>
  <dcterms:created xsi:type="dcterms:W3CDTF">2021-06-21T11:37:08Z</dcterms:created>
  <dcterms:modified xsi:type="dcterms:W3CDTF">2021-08-05T07:46:18Z</dcterms:modified>
</cp:coreProperties>
</file>