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44" r:id="rId1"/>
  </p:sldMasterIdLst>
  <p:notesMasterIdLst>
    <p:notesMasterId r:id="rId16"/>
  </p:notesMasterIdLst>
  <p:sldIdLst>
    <p:sldId id="256" r:id="rId2"/>
    <p:sldId id="270" r:id="rId3"/>
    <p:sldId id="257" r:id="rId4"/>
    <p:sldId id="258" r:id="rId5"/>
    <p:sldId id="269" r:id="rId6"/>
    <p:sldId id="268" r:id="rId7"/>
    <p:sldId id="259" r:id="rId8"/>
    <p:sldId id="260" r:id="rId9"/>
    <p:sldId id="261" r:id="rId10"/>
    <p:sldId id="265" r:id="rId11"/>
    <p:sldId id="262" r:id="rId12"/>
    <p:sldId id="267" r:id="rId13"/>
    <p:sldId id="263" r:id="rId14"/>
    <p:sldId id="271" r:id="rId15"/>
  </p:sldIdLst>
  <p:sldSz cx="9144000" cy="6858000" type="screen4x3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3399FF"/>
    <a:srgbClr val="003399"/>
    <a:srgbClr val="0000FF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9FFAE-E864-4090-B1E1-85D4BD2DD443}" type="datetimeFigureOut">
              <a:rPr lang="ru-RU" smtClean="0"/>
              <a:pPr/>
              <a:t>21.04.2023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3F6D8-46A7-42A0-A88A-30D15C95D15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3F6D8-46A7-42A0-A88A-30D15C95D152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14348" y="0"/>
            <a:ext cx="7715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332656"/>
            <a:ext cx="711175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3CCFF"/>
                </a:solidFill>
              </a:rPr>
              <a:t>Как неработающему пенсионеру </a:t>
            </a:r>
          </a:p>
          <a:p>
            <a:pPr algn="ctr"/>
            <a:r>
              <a:rPr lang="ru-RU" sz="3600" b="1" dirty="0" smtClean="0">
                <a:solidFill>
                  <a:srgbClr val="33CCFF"/>
                </a:solidFill>
              </a:rPr>
              <a:t>подать</a:t>
            </a:r>
            <a:r>
              <a:rPr lang="ru-RU" sz="3600" b="1" dirty="0" smtClean="0">
                <a:solidFill>
                  <a:srgbClr val="003399"/>
                </a:solidFill>
              </a:rPr>
              <a:t> </a:t>
            </a:r>
            <a:r>
              <a:rPr lang="ru-RU" sz="3600" b="1" dirty="0" smtClean="0"/>
              <a:t>Заявление</a:t>
            </a:r>
          </a:p>
          <a:p>
            <a:pPr algn="ctr"/>
            <a:r>
              <a:rPr lang="ru-RU" sz="3600" b="1" dirty="0" smtClean="0"/>
              <a:t> на компенсацию проезда</a:t>
            </a:r>
          </a:p>
          <a:p>
            <a:pPr algn="ctr"/>
            <a:r>
              <a:rPr lang="ru-RU" sz="3600" b="1" dirty="0" smtClean="0">
                <a:solidFill>
                  <a:srgbClr val="003399"/>
                </a:solidFill>
              </a:rPr>
              <a:t> </a:t>
            </a:r>
            <a:r>
              <a:rPr lang="ru-RU" sz="3600" b="1" dirty="0" smtClean="0">
                <a:solidFill>
                  <a:srgbClr val="33CCFF"/>
                </a:solidFill>
              </a:rPr>
              <a:t>к месту отдыха и обратно </a:t>
            </a:r>
          </a:p>
          <a:p>
            <a:pPr algn="ctr"/>
            <a:r>
              <a:rPr lang="ru-RU" sz="3600" b="1" dirty="0" smtClean="0"/>
              <a:t>на портале Госуслуг?</a:t>
            </a:r>
            <a:endParaRPr lang="ru-RU" sz="3600" b="1" dirty="0"/>
          </a:p>
        </p:txBody>
      </p:sp>
      <p:pic>
        <p:nvPicPr>
          <p:cNvPr id="10" name="Рисунок 9" descr="IMG_44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3356992"/>
            <a:ext cx="5560182" cy="31409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14348" y="0"/>
            <a:ext cx="7715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836712"/>
            <a:ext cx="70142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Если Вы ехали с пересадкой, 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заполните информацию во вкладке :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3212976"/>
            <a:ext cx="6253250" cy="584775"/>
          </a:xfrm>
          <a:prstGeom prst="rect">
            <a:avLst/>
          </a:prstGeom>
          <a:noFill/>
          <a:ln w="76200">
            <a:solidFill>
              <a:srgbClr val="FFFF00"/>
            </a:solidFill>
            <a:prstDash val="lgDash"/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33CCFF"/>
                </a:solidFill>
              </a:rPr>
              <a:t>ДОБАВИТЬ ЕЩЕ ПЕРЕСАДКУ</a:t>
            </a:r>
            <a:endParaRPr lang="ru-RU" sz="3200" b="1" dirty="0">
              <a:solidFill>
                <a:srgbClr val="33CC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14348" y="0"/>
            <a:ext cx="7715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009PoltorakovaTA\Downloads\IMG_4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32656"/>
            <a:ext cx="3929132" cy="632852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2987" y="188640"/>
            <a:ext cx="388279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  </a:t>
            </a:r>
            <a:r>
              <a:rPr lang="ru-RU" sz="4400" b="1" dirty="0" smtClean="0">
                <a:solidFill>
                  <a:srgbClr val="FF0000"/>
                </a:solidFill>
              </a:rPr>
              <a:t>Прикрепите 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фото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 билетов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1331640" y="2564904"/>
            <a:ext cx="2850616" cy="11327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1259632" y="5013176"/>
            <a:ext cx="2850616" cy="113270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14348" y="0"/>
            <a:ext cx="7715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7857" y="1556792"/>
            <a:ext cx="697126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/>
              <a:t>Госуслуги еще раз уточнят у Вас, 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/>
              <a:t>не являетесь ли Вы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/>
              <a:t> работающим пенсионером, 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/>
              <a:t>предупредят об ответственности 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/>
              <a:t>за предоставление ложных сведений</a:t>
            </a:r>
            <a:endParaRPr lang="ru-RU" sz="32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14348" y="0"/>
            <a:ext cx="7715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924944"/>
            <a:ext cx="8352928" cy="830997"/>
          </a:xfrm>
          <a:prstGeom prst="rect">
            <a:avLst/>
          </a:prstGeom>
          <a:noFill/>
          <a:ln w="76200">
            <a:solidFill>
              <a:srgbClr val="003399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</a:rPr>
              <a:t>ОТПРАВИТЬ ЗАЯВЛЕНИЕ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692696"/>
            <a:ext cx="43813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dirty="0" smtClean="0">
                <a:solidFill>
                  <a:srgbClr val="FFFF00"/>
                </a:solidFill>
              </a:rPr>
              <a:t>нажмите</a:t>
            </a:r>
            <a:endParaRPr lang="ru-RU" sz="8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14348" y="0"/>
            <a:ext cx="7715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548680"/>
            <a:ext cx="724813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smtClean="0">
                <a:solidFill>
                  <a:srgbClr val="33CCFF"/>
                </a:solidFill>
              </a:rPr>
              <a:t>Заявление рассмотрят </a:t>
            </a:r>
          </a:p>
          <a:p>
            <a:pPr algn="ctr"/>
            <a:r>
              <a:rPr lang="ru-RU" sz="4000" b="1" dirty="0" smtClean="0">
                <a:solidFill>
                  <a:srgbClr val="33CCFF"/>
                </a:solidFill>
              </a:rPr>
              <a:t>в течение 10 рабочих дней</a:t>
            </a:r>
          </a:p>
          <a:p>
            <a:pPr algn="ctr"/>
            <a:endParaRPr lang="ru-RU" sz="4000" b="1" dirty="0" smtClean="0">
              <a:solidFill>
                <a:srgbClr val="33CCFF"/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4000" b="1" dirty="0" smtClean="0">
                <a:solidFill>
                  <a:srgbClr val="33CCFF"/>
                </a:solidFill>
              </a:rPr>
              <a:t> Если решение будет положительным, </a:t>
            </a:r>
          </a:p>
          <a:p>
            <a:pPr algn="ctr"/>
            <a:r>
              <a:rPr lang="ru-RU" sz="4000" b="1" dirty="0" smtClean="0">
                <a:solidFill>
                  <a:srgbClr val="33CCFF"/>
                </a:solidFill>
              </a:rPr>
              <a:t>деньги поступят с ближайшей </a:t>
            </a:r>
          </a:p>
          <a:p>
            <a:pPr algn="ctr"/>
            <a:r>
              <a:rPr lang="ru-RU" sz="4000" b="1" dirty="0" smtClean="0">
                <a:solidFill>
                  <a:srgbClr val="33CCFF"/>
                </a:solidFill>
              </a:rPr>
              <a:t>или следующей за ней пенсией</a:t>
            </a:r>
            <a:endParaRPr lang="ru-RU" sz="4000" b="1" dirty="0">
              <a:solidFill>
                <a:srgbClr val="33CC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14348" y="0"/>
            <a:ext cx="7715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980728"/>
            <a:ext cx="8352928" cy="2896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3200" b="1" dirty="0" smtClean="0">
                <a:solidFill>
                  <a:srgbClr val="FFFF00"/>
                </a:solidFill>
              </a:rPr>
              <a:t>Если Вы ездили на личном автомобиле</a:t>
            </a:r>
          </a:p>
          <a:p>
            <a:pPr algn="ctr">
              <a:lnSpc>
                <a:spcPct val="200000"/>
              </a:lnSpc>
            </a:pPr>
            <a:r>
              <a:rPr lang="ru-RU" sz="3200" b="1" dirty="0" smtClean="0">
                <a:solidFill>
                  <a:srgbClr val="FFFF00"/>
                </a:solidFill>
              </a:rPr>
              <a:t> или за пределы РФ – </a:t>
            </a:r>
          </a:p>
          <a:p>
            <a:pPr algn="ctr">
              <a:lnSpc>
                <a:spcPct val="200000"/>
              </a:lnSpc>
            </a:pPr>
            <a:r>
              <a:rPr lang="ru-RU" sz="3200" b="1" dirty="0" smtClean="0">
                <a:solidFill>
                  <a:srgbClr val="FFFF00"/>
                </a:solidFill>
              </a:rPr>
              <a:t>подайте заявление на приеме у специалиста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4437112"/>
            <a:ext cx="72246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3CCFF"/>
                </a:solidFill>
              </a:rPr>
              <a:t>В остальных случаях – </a:t>
            </a:r>
            <a:endParaRPr lang="ru-RU" sz="3600" b="1" dirty="0" smtClean="0">
              <a:solidFill>
                <a:srgbClr val="33CCFF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33CCFF"/>
                </a:solidFill>
              </a:rPr>
              <a:t>воспользуйтесь </a:t>
            </a:r>
            <a:r>
              <a:rPr lang="ru-RU" sz="3600" b="1" dirty="0" smtClean="0">
                <a:solidFill>
                  <a:srgbClr val="33CCFF"/>
                </a:solidFill>
              </a:rPr>
              <a:t>ГОСУСЛУГАМИ</a:t>
            </a:r>
            <a:endParaRPr lang="ru-RU" sz="3600" b="1" dirty="0">
              <a:solidFill>
                <a:srgbClr val="33CC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14348" y="0"/>
            <a:ext cx="7715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C:\Users\009PoltorakovaTA\Downloads\IMG_44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772816"/>
            <a:ext cx="4133538" cy="4857459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187624" y="1700808"/>
            <a:ext cx="1686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 разделе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2987824" y="1772816"/>
            <a:ext cx="1914512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39552" y="2564904"/>
            <a:ext cx="2467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нажмите тему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3059832" y="2636912"/>
            <a:ext cx="1482464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259632" y="548680"/>
            <a:ext cx="6225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НА  ПОРТАЛЕ  ГОСУСЛУГ</a:t>
            </a:r>
            <a:endParaRPr lang="ru-RU" sz="36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14348" y="0"/>
            <a:ext cx="7715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009PoltorakovaTA\Downloads\IMG_44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3456384" cy="2857277"/>
          </a:xfrm>
          <a:prstGeom prst="rect">
            <a:avLst/>
          </a:prstGeom>
          <a:noFill/>
        </p:spPr>
      </p:pic>
      <p:pic>
        <p:nvPicPr>
          <p:cNvPr id="3075" name="Picture 3" descr="C:\Users\009PoltorakovaTA\Downloads\IMG_44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692696"/>
            <a:ext cx="3695147" cy="2808312"/>
          </a:xfrm>
          <a:prstGeom prst="rect">
            <a:avLst/>
          </a:prstGeom>
          <a:noFill/>
        </p:spPr>
      </p:pic>
      <p:pic>
        <p:nvPicPr>
          <p:cNvPr id="3076" name="Picture 4" descr="C:\Users\009PoltorakovaTA\Downloads\IMG_44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604796"/>
            <a:ext cx="4248472" cy="3064564"/>
          </a:xfrm>
          <a:prstGeom prst="rect">
            <a:avLst/>
          </a:prstGeom>
          <a:noFill/>
        </p:spPr>
      </p:pic>
      <p:pic>
        <p:nvPicPr>
          <p:cNvPr id="3077" name="Picture 5" descr="C:\Users\009PoltorakovaTA\Downloads\IMG_44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573016"/>
            <a:ext cx="2808312" cy="30632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31640" y="0"/>
            <a:ext cx="5755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33CCFF"/>
                </a:solidFill>
              </a:rPr>
              <a:t>Ответьте на вопросы анкеты:</a:t>
            </a:r>
            <a:endParaRPr lang="ru-RU" sz="3200" b="1" dirty="0">
              <a:solidFill>
                <a:srgbClr val="33CCFF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14348" y="0"/>
            <a:ext cx="7715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24377" y="836712"/>
            <a:ext cx="5465342" cy="14811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33CCFF"/>
                </a:solidFill>
              </a:rPr>
              <a:t>Нажимайте: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33CCFF"/>
                </a:solidFill>
              </a:rPr>
              <a:t>ПЕРЕЙТИ К ЗАЯВЛЕНИЮ</a:t>
            </a:r>
            <a:endParaRPr lang="ru-RU" sz="3200" b="1" dirty="0">
              <a:solidFill>
                <a:srgbClr val="33CCFF"/>
              </a:solidFill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3203848" y="2564904"/>
            <a:ext cx="2592288" cy="2664296"/>
          </a:xfrm>
          <a:prstGeom prst="smileyFace">
            <a:avLst/>
          </a:pr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14348" y="0"/>
            <a:ext cx="7715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692696"/>
            <a:ext cx="820256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33CCFF"/>
                </a:solidFill>
              </a:rPr>
              <a:t>Проверьте Ваши данные:</a:t>
            </a:r>
          </a:p>
          <a:p>
            <a:pPr>
              <a:buFont typeface="Wingdings" pitchFamily="2" charset="2"/>
              <a:buChar char="§"/>
            </a:pPr>
            <a:r>
              <a:rPr lang="ru-RU" sz="5400" b="1" dirty="0" smtClean="0">
                <a:solidFill>
                  <a:srgbClr val="FFFF00"/>
                </a:solidFill>
              </a:rPr>
              <a:t>ФИО, паспорт, СНИЛС</a:t>
            </a:r>
          </a:p>
          <a:p>
            <a:pPr>
              <a:buFont typeface="Wingdings" pitchFamily="2" charset="2"/>
              <a:buChar char="§"/>
            </a:pPr>
            <a:r>
              <a:rPr lang="ru-RU" sz="5400" b="1" dirty="0" smtClean="0">
                <a:solidFill>
                  <a:srgbClr val="FFFF00"/>
                </a:solidFill>
              </a:rPr>
              <a:t>телефон</a:t>
            </a:r>
          </a:p>
          <a:p>
            <a:pPr>
              <a:buFont typeface="Wingdings" pitchFamily="2" charset="2"/>
              <a:buChar char="§"/>
            </a:pPr>
            <a:r>
              <a:rPr lang="ru-RU" sz="5400" b="1" dirty="0" smtClean="0">
                <a:solidFill>
                  <a:srgbClr val="FFFF00"/>
                </a:solidFill>
              </a:rPr>
              <a:t>электронную почту</a:t>
            </a:r>
          </a:p>
          <a:p>
            <a:pPr>
              <a:buFont typeface="Wingdings" pitchFamily="2" charset="2"/>
              <a:buChar char="§"/>
            </a:pPr>
            <a:r>
              <a:rPr lang="ru-RU" sz="5400" b="1" dirty="0" smtClean="0">
                <a:solidFill>
                  <a:srgbClr val="FFFF00"/>
                </a:solidFill>
              </a:rPr>
              <a:t>адрес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14348" y="0"/>
            <a:ext cx="7715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009PoltorakovaTA\Downloads\IMG_44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5289" y="260649"/>
            <a:ext cx="4838483" cy="4896544"/>
          </a:xfrm>
          <a:prstGeom prst="rect">
            <a:avLst/>
          </a:prstGeom>
          <a:noFill/>
        </p:spPr>
      </p:pic>
      <p:pic>
        <p:nvPicPr>
          <p:cNvPr id="4" name="Рисунок 3" descr="IMG_44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177775"/>
            <a:ext cx="5040560" cy="34771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14348" y="0"/>
            <a:ext cx="7715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009PoltorakovaTA\Downloads\IMG_44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3528392" cy="4874127"/>
          </a:xfrm>
          <a:prstGeom prst="rect">
            <a:avLst/>
          </a:prstGeom>
          <a:noFill/>
        </p:spPr>
      </p:pic>
      <p:pic>
        <p:nvPicPr>
          <p:cNvPr id="5123" name="Picture 3" descr="C:\Users\009PoltorakovaTA\Downloads\IMG_44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96752"/>
            <a:ext cx="3947968" cy="48691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332656"/>
            <a:ext cx="7076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Заполните всё о маршруте ТУДА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714348" y="0"/>
            <a:ext cx="7715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009PoltorakovaTA\Downloads\IMG_44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3633871" cy="4782174"/>
          </a:xfrm>
          <a:prstGeom prst="rect">
            <a:avLst/>
          </a:prstGeom>
          <a:noFill/>
        </p:spPr>
      </p:pic>
      <p:pic>
        <p:nvPicPr>
          <p:cNvPr id="6147" name="Picture 3" descr="C:\Users\009PoltorakovaTA\Downloads\IMG_44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556792"/>
            <a:ext cx="3697702" cy="47971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332656"/>
            <a:ext cx="72651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Заполните всё о маршруте  ОБРАТНО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>
        <a:blipFill rotWithShape="0">
          <a:blip xmlns:r="http://schemas.openxmlformats.org/officeDocument/2006/relationships" r:embed="rId2"/>
          <a:stretch>
            <a:fillRect/>
          </a:stretch>
        </a:blipFill>
      </a:spPr>
      <a:bodyPr/>
      <a:lstStyle/>
      <a:style>
        <a:lnRef idx="2">
          <a:schemeClr val="lt1">
            <a:hueOff val="0"/>
            <a:satOff val="0"/>
            <a:lumOff val="0"/>
            <a:alphaOff val="0"/>
          </a:schemeClr>
        </a:lnRef>
        <a:fillRef idx="1">
          <a:scrgbClr r="0" g="0" b="0"/>
        </a:fillRef>
        <a:effectRef idx="0">
          <a:schemeClr val="accent2">
            <a:tint val="50000"/>
            <a:alpha val="90000"/>
            <a:hueOff val="0"/>
            <a:satOff val="0"/>
            <a:lumOff val="0"/>
            <a:alphaOff val="0"/>
          </a:schemeClr>
        </a:effectRef>
        <a:fontRef idx="minor">
          <a:schemeClr val="lt1">
            <a:hueOff val="0"/>
            <a:satOff val="0"/>
            <a:lumOff val="0"/>
            <a:alphaOff val="0"/>
          </a:schemeClr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241</TotalTime>
  <Words>151</Words>
  <Application>Microsoft Office PowerPoint</Application>
  <PresentationFormat>Экран (4:3)</PresentationFormat>
  <Paragraphs>43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Полторакова Татьяна Александровна</dc:creator>
  <cp:lastModifiedBy>009PoltorakovaTA</cp:lastModifiedBy>
  <cp:revision>68</cp:revision>
  <dcterms:created xsi:type="dcterms:W3CDTF">2021-06-09T11:44:52Z</dcterms:created>
  <dcterms:modified xsi:type="dcterms:W3CDTF">2023-04-21T08:18:23Z</dcterms:modified>
</cp:coreProperties>
</file>