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80" d="100"/>
          <a:sy n="80" d="100"/>
        </p:scale>
        <p:origin x="-3222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40" y="4023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6214201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РЕКВИЗИТЫ  ДЛЯ  УПЛАТЫ  СТРАХОВЫХ  ВЗНОСОВ,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ПЕНЕЙ,  ШТРАФОВ  В  СФР  С  1  ЯНВАРЯ  2023  ГОДА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99" y="1489048"/>
            <a:ext cx="649997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540" y="10133047"/>
            <a:ext cx="67608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/>
              <a:t>Узнайте больше на официальном сайте Социального фонда России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SFR.GOV.RU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0664" y="1489049"/>
            <a:ext cx="7000924" cy="649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Реквизиты для заполнения платежного документа с 01.01.2023 года: </a:t>
            </a: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14000"/>
              </a:lnSpc>
            </a:pPr>
            <a:endParaRPr lang="ru-RU" sz="800" dirty="0" smtClean="0"/>
          </a:p>
          <a:p>
            <a:pPr algn="just">
              <a:lnSpc>
                <a:spcPct val="114000"/>
              </a:lnSpc>
            </a:pPr>
            <a:endParaRPr lang="ru-RU" sz="1300" dirty="0" smtClean="0"/>
          </a:p>
          <a:p>
            <a:pPr algn="ctr">
              <a:lnSpc>
                <a:spcPct val="114000"/>
              </a:lnSpc>
            </a:pPr>
            <a:endParaRPr lang="ru-RU" sz="800" dirty="0" smtClean="0"/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Перечень кодов бюджетной классификации для перечисления платежей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физических лиц в Социальный фонд РФ в 2023 году</a:t>
            </a: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14000"/>
              </a:lnSpc>
            </a:pPr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2102" y="1846238"/>
          <a:ext cx="6786610" cy="377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  <a:gridCol w="4857784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УФК по Кемеровской области - Кузбассу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ОСФР ПО КЕМЕРОВСКОЙ ОБЛАСТИ – КУЗБАССУ,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л/с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04394Ф39010)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4207010740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КПП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420501001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ОКТМО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32701000 (код,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установленный Общероссийским классификатором территорий муниципальных образований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Банковский счет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40102810745370000032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Казначейский счет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03100643000000013900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013207212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банка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ОТДЕЛЕНИЕ КЕМЕРОВО БАНКА РОССИИ//УФК по Кемеровской области - Кузбассу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г.Кемерово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Код бюджетной классификации (КБК)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см. перечень КБК (заполняется обязательно)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45604"/>
              </p:ext>
            </p:extLst>
          </p:nvPr>
        </p:nvGraphicFramePr>
        <p:xfrm>
          <a:off x="492102" y="6346832"/>
          <a:ext cx="6786610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4979"/>
                <a:gridCol w="424163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</a:rPr>
                        <a:t>КБК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Наименование КБК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Добровольные правоотношения по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обязательному пенсионному страхованию (ОПС)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797 1 02 05000 06 1000 160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ОПС, уплачиваемые лицами, добровольно вступившими в правоотношения по ОПС 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Добровольные правоотношения по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обязательному социальному страхованию (ОСС)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797 1 02 06000 06 1000 160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ОСС на случай временной нетрудоспособности и в связи с материнством,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уплачиваемые лицами, добровольно вступившими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правоотношения по ОСС на случай временной нетрудоспособности и в связи с материнством (сумма платежа (перерасчеты, недоимка и задолженность по соответствующему платежу, в том числе по отмененному)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40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6214201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РЕКВИЗИТЫ  ДЛЯ  УПЛАТЫ  СТРАХОВЫХ  ВЗНОСОВ,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ПЕНЕЙ,  ШТРАФОВ  В  СФР  С  1  ЯНВАРЯ  2023  ГОДА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99" y="1489048"/>
            <a:ext cx="649997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540" y="10133047"/>
            <a:ext cx="67608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/>
              <a:t>Узнайте больше на официальном сайте Социального фонда России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SFR.GOV.RU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540" y="1489049"/>
            <a:ext cx="6858048" cy="58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ru-RU" sz="1400" dirty="0" smtClean="0"/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45719"/>
              </p:ext>
            </p:extLst>
          </p:nvPr>
        </p:nvGraphicFramePr>
        <p:xfrm>
          <a:off x="492102" y="1489048"/>
          <a:ext cx="6786610" cy="796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  <a:gridCol w="421484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Дополнительные страховые взносы на накопительную пенсию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797 1 02 07000 06 1100 160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Дополнительные </a:t>
                      </a:r>
                      <a:r>
                        <a:rPr lang="ru-RU" sz="1400" b="1" dirty="0" smtClean="0"/>
                        <a:t>СВ</a:t>
                      </a:r>
                      <a:r>
                        <a:rPr lang="ru-RU" sz="1400" dirty="0" smtClean="0"/>
                        <a:t> на накопительную пенсию и взносы работодателя в пользу застрахованных лиц, уплачивающих ДСВ на накопительную пенсию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797 1 02 07000 06 1200 160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Дополнительные </a:t>
                      </a:r>
                      <a:r>
                        <a:rPr lang="ru-RU" sz="1400" b="1" dirty="0" smtClean="0"/>
                        <a:t>СВ</a:t>
                      </a:r>
                      <a:r>
                        <a:rPr lang="ru-RU" sz="1400" dirty="0" smtClean="0"/>
                        <a:t> на накопительную пенсию и взносы работодателя в пользу застрахованных лиц, уплачивающих ДСВ на накопительную пенсию (взносы работодателя в пользу застрахованных лиц, уплачивающих ДСВ на накопительную пенсию)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Обязательное социальное страхование от несчастных случаев на производстве  и профессиональных заболеваний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797 1 02 12000 06 1000 160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ОСС от несчастных случаев на производстве и профессиональных заболеваний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797 1 02 12000 06 2100 160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Пени</a:t>
                      </a:r>
                      <a:r>
                        <a:rPr lang="ru-RU" sz="1400" dirty="0" smtClean="0"/>
                        <a:t> на ОСС от несчастных случаев на производстве и профессиональных заболеваний (пени по соответствующему платежу)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797 1 02 12000 06 2200 160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Проценты</a:t>
                      </a:r>
                      <a:r>
                        <a:rPr lang="ru-RU" sz="1400" dirty="0" smtClean="0"/>
                        <a:t> по соответствующему платежу по страховым взносам на ОСС от несчастных случаев на производстве и профессиональных заболеваний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797 1 02 12000 06 3000 160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Штрафы</a:t>
                      </a:r>
                      <a:r>
                        <a:rPr lang="ru-RU" sz="1400" dirty="0" smtClean="0"/>
                        <a:t> за нарушение законодательства по ОСС от несчастных случаев на производстве и профессиональных заболеваний: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400" dirty="0" smtClean="0"/>
                        <a:t>   Неуплата или неполная уплата сумм СВ в результате занижения базы для начисления СВ;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400" baseline="0" dirty="0" smtClean="0"/>
                        <a:t>   </a:t>
                      </a:r>
                      <a:r>
                        <a:rPr lang="ru-RU" sz="1400" dirty="0" smtClean="0"/>
                        <a:t>Непредставление страхователем в установленный Федеральным законом №125-ФЗ срок отчетности страховщику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797 1 16 10040 06 0000 140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Платежи, уплачиваемые в целях возмещения Фонду пенсионного и социального страхования Российской Федерации ущерба, причиненного в результате предоставления работодателями недостоверных сведений для расчета и выплат по обязательному социальному страхованию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40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6214201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РЕКВИЗИТЫ  ДЛЯ  УПЛАТЫ  СТРАХОВЫХ  ВЗНОСОВ,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ПЕНЕЙ,  ШТРАФОВ  В  СФР  С  1  ЯНВАРЯ  2023  ГОДА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99" y="1489048"/>
            <a:ext cx="649997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540" y="10133047"/>
            <a:ext cx="67608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/>
              <a:t>Узнайте больше на официальном сайте Социального фонда России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SFR.GOV.RU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540" y="1489049"/>
            <a:ext cx="6858048" cy="58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ru-RU" sz="1400" dirty="0" smtClean="0"/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2102" y="1489048"/>
          <a:ext cx="6786610" cy="774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  <a:gridCol w="421484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Штрафы и финансовые санкции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797 1 16 01230 06 000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Штрафы ч.1 ст. 15.33.2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 - «</a:t>
                      </a:r>
                      <a:r>
                        <a:rPr lang="ru-RU" sz="1400" b="1" i="1" dirty="0" smtClean="0"/>
                        <a:t>Административные штрафы</a:t>
                      </a:r>
                      <a:r>
                        <a:rPr lang="ru-RU" sz="1400" dirty="0" smtClean="0"/>
                        <a:t>, установленные главой 15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, за административные правонарушения, выявленные должностными лицами (</a:t>
                      </a:r>
                      <a:r>
                        <a:rPr lang="ru-RU" sz="1400" b="1" dirty="0" smtClean="0"/>
                        <a:t>в части ОПС</a:t>
                      </a:r>
                      <a:r>
                        <a:rPr lang="ru-RU" sz="1400" dirty="0" smtClean="0"/>
                        <a:t>)» 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797 1 16 01230 06 000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Штрафы ст. 15.33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 - «</a:t>
                      </a:r>
                      <a:r>
                        <a:rPr lang="ru-RU" sz="1400" b="1" i="1" dirty="0" smtClean="0"/>
                        <a:t>Административные штрафы</a:t>
                      </a:r>
                      <a:r>
                        <a:rPr lang="ru-RU" sz="1400" dirty="0" smtClean="0"/>
                        <a:t>, установленные главой 15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, за административные правонарушения, выявленные должностными лицами (</a:t>
                      </a:r>
                      <a:r>
                        <a:rPr lang="ru-RU" sz="1400" b="1" dirty="0" smtClean="0"/>
                        <a:t>в части ОСС по </a:t>
                      </a:r>
                      <a:r>
                        <a:rPr lang="ru-RU" sz="1400" b="1" dirty="0" err="1" smtClean="0"/>
                        <a:t>ВНиМ</a:t>
                      </a:r>
                      <a:r>
                        <a:rPr lang="ru-RU" sz="1400" dirty="0" smtClean="0"/>
                        <a:t>)»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797 1 16 01230 06 000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Штрафы ч. 2 ст. 15.10 и ст. 15.32, 15.33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- «</a:t>
                      </a:r>
                      <a:r>
                        <a:rPr lang="ru-RU" sz="1400" b="1" i="1" dirty="0" smtClean="0"/>
                        <a:t>Административные штрафы</a:t>
                      </a:r>
                      <a:r>
                        <a:rPr lang="ru-RU" sz="1400" dirty="0" smtClean="0"/>
                        <a:t>, установленные главой 15 </a:t>
                      </a:r>
                      <a:r>
                        <a:rPr lang="ru-RU" sz="1400" dirty="0" err="1" smtClean="0"/>
                        <a:t>КоАП</a:t>
                      </a:r>
                      <a:r>
                        <a:rPr lang="ru-RU" sz="1400" dirty="0" smtClean="0"/>
                        <a:t>, за административные правонарушения, выявленные должностными лицами (</a:t>
                      </a:r>
                      <a:r>
                        <a:rPr lang="ru-RU" sz="1400" b="1" dirty="0" smtClean="0"/>
                        <a:t>в части ОСС по </a:t>
                      </a:r>
                      <a:r>
                        <a:rPr lang="ru-RU" sz="1400" b="1" dirty="0" err="1" smtClean="0"/>
                        <a:t>НСиПЗ</a:t>
                      </a:r>
                      <a:r>
                        <a:rPr lang="ru-RU" sz="1400" dirty="0" smtClean="0"/>
                        <a:t>)»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797 1 16 07090 06 000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СФР (</a:t>
                      </a:r>
                      <a:r>
                        <a:rPr lang="ru-RU" sz="1400" b="1" u="none" dirty="0" smtClean="0"/>
                        <a:t>в части ОПС</a:t>
                      </a:r>
                      <a:r>
                        <a:rPr lang="ru-RU" sz="1400" dirty="0" smtClean="0"/>
                        <a:t>).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Применяется за неисполнение положений Федерального закона от 01.04.1996 № 27-ФЗ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797 1 16 07090 06 000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СФР (</a:t>
                      </a:r>
                      <a:r>
                        <a:rPr lang="ru-RU" sz="1400" b="1" dirty="0" smtClean="0"/>
                        <a:t>в части ОСС по </a:t>
                      </a:r>
                      <a:r>
                        <a:rPr lang="ru-RU" sz="1400" b="1" dirty="0" err="1" smtClean="0"/>
                        <a:t>ВНиМ</a:t>
                      </a:r>
                      <a:r>
                        <a:rPr lang="ru-RU" sz="1400" dirty="0" smtClean="0"/>
                        <a:t>).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Применяется за неисполнение положений Федерального закона от 29.12.2006 № 255-ФЗ</a:t>
                      </a:r>
                      <a:endParaRPr lang="ru-RU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797 1 16 07090 06 000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СФР (</a:t>
                      </a:r>
                      <a:r>
                        <a:rPr lang="ru-RU" sz="1400" b="1" dirty="0" smtClean="0"/>
                        <a:t>в части ОСС по </a:t>
                      </a:r>
                      <a:r>
                        <a:rPr lang="ru-RU" sz="1400" b="1" dirty="0" err="1" smtClean="0"/>
                        <a:t>НСиПЗ</a:t>
                      </a:r>
                      <a:r>
                        <a:rPr lang="ru-RU" sz="1400" dirty="0" smtClean="0"/>
                        <a:t>).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Применяется за неисполнение положений Федерального закона от 24.07.1998 № 125-ФЗ</a:t>
                      </a:r>
                      <a:endParaRPr lang="ru-RU" sz="1400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6214201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РЕКВИЗИТЫ  ДЛЯ  УПЛАТЫ  СТРАХОВЫХ  ВЗНОСОВ,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Arial"/>
                <a:cs typeface="Arial"/>
              </a:rPr>
              <a:t>ПЕНЕЙ,  ШТРАФОВ  В  СФР  С  1  ЯНВАРЯ  2023  ГОДА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99" y="1489048"/>
            <a:ext cx="649997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540" y="10133047"/>
            <a:ext cx="67608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/>
              <a:t>Узнайте больше на официальном сайте Социального фонда России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SFR.GOV.RU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540" y="1489049"/>
            <a:ext cx="6858048" cy="58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ru-RU" sz="1400" dirty="0" smtClean="0"/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2102" y="1489048"/>
          <a:ext cx="6786610" cy="55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/>
                <a:gridCol w="4214842"/>
              </a:tblGrid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797 1 16 10124 01 0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Доходы от денежных взысканий (штрафов), </a:t>
                      </a:r>
                      <a:r>
                        <a:rPr lang="ru-RU" sz="1400" b="1" i="1" dirty="0" smtClean="0"/>
                        <a:t>поступающие в счет гашения задолженности, образовавшейся до 1 января 2020 года</a:t>
                      </a:r>
                      <a:r>
                        <a:rPr lang="ru-RU" sz="1400" dirty="0" smtClean="0"/>
                        <a:t>, подлежащие зачислению в бюджет СФР по нормативам, действовавшим в 2019 году (иные, за исключением пенсионных накоплений) </a:t>
                      </a:r>
                      <a:r>
                        <a:rPr lang="ru-RU" sz="1400" b="1" dirty="0" smtClean="0"/>
                        <a:t>в части ОПС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797 1 16 10124 01 0</a:t>
                      </a:r>
                      <a:r>
                        <a:rPr lang="ru-RU" sz="1600" b="1" i="1" u="sng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00 140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Доходы от денежных взысканий (штрафов), </a:t>
                      </a:r>
                      <a:r>
                        <a:rPr lang="ru-RU" sz="1400" b="1" i="1" dirty="0" smtClean="0"/>
                        <a:t>поступающие в счет гашения задолженности, образовавшейся до 1 января 2020 года</a:t>
                      </a:r>
                      <a:r>
                        <a:rPr lang="ru-RU" sz="1400" dirty="0" smtClean="0"/>
                        <a:t>, подлежащие зачислению в бюджет СФР по нормативам, действовавшим в 2019 году (иные, за исключением пенсионных накоплений) </a:t>
                      </a:r>
                      <a:r>
                        <a:rPr lang="ru-RU" sz="1400" b="1" dirty="0" smtClean="0"/>
                        <a:t>в части ОСС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компенсации затрат бюджета Социального Фонда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797 1 13 02996 06 0600 130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доходы от компенсации затрат бюджета Фонда пенсионного и социального страхования Российской Федерации (в части компенсации затрат прошлых лет)</a:t>
                      </a:r>
                      <a:endParaRPr lang="ru-RU" sz="130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Капитализированные платежи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797 1 17 04000 01 6000 180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Поступления капитализированных платежей предприятий в соответствии с ФЗ от 24.07.1998 г. № 125-ФЗ "Об обязательном социальном страховании от несчастных случаев на производстве и профессиональных заболеваний"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956</Words>
  <Application>Microsoft Office PowerPoint</Application>
  <PresentationFormat>Произвольный</PresentationFormat>
  <Paragraphs>109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Волошина Елена Геннадьевна</cp:lastModifiedBy>
  <cp:revision>34</cp:revision>
  <dcterms:created xsi:type="dcterms:W3CDTF">2022-03-09T10:41:17Z</dcterms:created>
  <dcterms:modified xsi:type="dcterms:W3CDTF">2023-08-15T02:55:18Z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