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29A"/>
    <a:srgbClr val="8C3FC5"/>
    <a:srgbClr val="008E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0290-E7FF-4B87-9673-F2C97D85CE11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FE89-37D5-4345-9557-C8972DB58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282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0290-E7FF-4B87-9673-F2C97D85CE11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FE89-37D5-4345-9557-C8972DB58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280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0290-E7FF-4B87-9673-F2C97D85CE11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FE89-37D5-4345-9557-C8972DB58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446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0290-E7FF-4B87-9673-F2C97D85CE11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FE89-37D5-4345-9557-C8972DB58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46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0290-E7FF-4B87-9673-F2C97D85CE11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FE89-37D5-4345-9557-C8972DB58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382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0290-E7FF-4B87-9673-F2C97D85CE11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FE89-37D5-4345-9557-C8972DB58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67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0290-E7FF-4B87-9673-F2C97D85CE11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FE89-37D5-4345-9557-C8972DB58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476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0290-E7FF-4B87-9673-F2C97D85CE11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FE89-37D5-4345-9557-C8972DB58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479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0290-E7FF-4B87-9673-F2C97D85CE11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FE89-37D5-4345-9557-C8972DB58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627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0290-E7FF-4B87-9673-F2C97D85CE11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FE89-37D5-4345-9557-C8972DB58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127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0290-E7FF-4B87-9673-F2C97D85CE11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FE89-37D5-4345-9557-C8972DB58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955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00290-E7FF-4B87-9673-F2C97D85CE11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FFE89-37D5-4345-9557-C8972DB58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891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32440" y="0"/>
            <a:ext cx="61156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532440" y="5085184"/>
            <a:ext cx="611560" cy="7200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23963" y="5738813"/>
            <a:ext cx="6172200" cy="56991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1900" b="1" dirty="0" smtClean="0">
                <a:solidFill>
                  <a:srgbClr val="0070C0"/>
                </a:solidFill>
              </a:rPr>
              <a:t>Отделение Пенсионного фонда РФ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1900" b="1" dirty="0" smtClean="0">
                <a:solidFill>
                  <a:srgbClr val="0070C0"/>
                </a:solidFill>
              </a:rPr>
              <a:t>по Оренбургской области</a:t>
            </a:r>
            <a:endParaRPr lang="ru-RU" sz="1900" dirty="0" smtClean="0">
              <a:solidFill>
                <a:srgbClr val="0070C0"/>
              </a:solidFill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833438" y="433388"/>
            <a:ext cx="7632700" cy="11588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3559175" y="220663"/>
            <a:ext cx="4932363" cy="1158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833438" y="6381750"/>
            <a:ext cx="7632700" cy="1158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2339753" y="6597352"/>
            <a:ext cx="6151786" cy="11588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684213" y="1700213"/>
            <a:ext cx="7559675" cy="2952750"/>
          </a:xfrm>
          <a:prstGeom prst="rect">
            <a:avLst/>
          </a:prstGeom>
          <a:solidFill>
            <a:srgbClr val="0070C0"/>
          </a:solidFill>
        </p:spPr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40315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  </a:t>
            </a:r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itchFamily="18" charset="0"/>
              <a:cs typeface="Arial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385763" y="1412875"/>
            <a:ext cx="7713662" cy="3095625"/>
          </a:xfrm>
          <a:prstGeom prst="rect">
            <a:avLst/>
          </a:prstGeom>
          <a:solidFill>
            <a:srgbClr val="00B0F0"/>
          </a:solidFill>
        </p:spPr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40315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Представление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/>
            </a:r>
            <a:b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</a:b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сведений 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о застрахованных лицах             по форме СЗВ-М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в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 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Пенсионный 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фонд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873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32440" y="0"/>
            <a:ext cx="61156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532440" y="5517232"/>
            <a:ext cx="611560" cy="7200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6" name="Группа 7"/>
          <p:cNvGrpSpPr>
            <a:grpSpLocks/>
          </p:cNvGrpSpPr>
          <p:nvPr/>
        </p:nvGrpSpPr>
        <p:grpSpPr bwMode="auto">
          <a:xfrm>
            <a:off x="4403228" y="188640"/>
            <a:ext cx="4129212" cy="601649"/>
            <a:chOff x="3552408" y="270354"/>
            <a:chExt cx="4932362" cy="753497"/>
          </a:xfrm>
        </p:grpSpPr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3552408" y="270354"/>
              <a:ext cx="4932362" cy="6376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ru-RU" sz="2200" b="1" dirty="0">
                  <a:solidFill>
                    <a:schemeClr val="bg1"/>
                  </a:solidFill>
                  <a:latin typeface="Arial" charset="0"/>
                </a:rPr>
                <a:t>Нормативная основа</a:t>
              </a: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3552408" y="907963"/>
              <a:ext cx="4932362" cy="11588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1043608" y="908720"/>
            <a:ext cx="7600330" cy="11321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/>
          <a:lstStyle/>
          <a:p>
            <a:pPr algn="just"/>
            <a:r>
              <a:rPr lang="ru-RU" sz="1600" b="1" dirty="0">
                <a:solidFill>
                  <a:schemeClr val="bg1"/>
                </a:solidFill>
                <a:latin typeface="Arial" charset="0"/>
              </a:rPr>
              <a:t>Федеральный Закон от 01.04.1996 № 27-ФЗ </a:t>
            </a:r>
            <a:endParaRPr lang="ru-RU" sz="1600" b="1" dirty="0" smtClean="0">
              <a:solidFill>
                <a:schemeClr val="bg1"/>
              </a:solidFill>
              <a:latin typeface="Arial" charset="0"/>
            </a:endParaRPr>
          </a:p>
          <a:p>
            <a:pPr algn="just"/>
            <a:r>
              <a:rPr lang="ru-RU" sz="1600" b="1" dirty="0" smtClean="0">
                <a:solidFill>
                  <a:schemeClr val="bg1"/>
                </a:solidFill>
                <a:latin typeface="Arial" charset="0"/>
              </a:rPr>
              <a:t>«</a:t>
            </a:r>
            <a:r>
              <a:rPr lang="ru-RU" sz="1600" b="1" dirty="0">
                <a:solidFill>
                  <a:schemeClr val="bg1"/>
                </a:solidFill>
                <a:latin typeface="Arial" charset="0"/>
              </a:rPr>
              <a:t>Об индивидуальном (персонифицированном) учете в системе обязательного пенсионного страхования» </a:t>
            </a:r>
            <a:endParaRPr lang="ru-RU" sz="1600" b="1" dirty="0" smtClean="0">
              <a:solidFill>
                <a:schemeClr val="bg1"/>
              </a:solidFill>
              <a:latin typeface="Arial" charset="0"/>
            </a:endParaRPr>
          </a:p>
          <a:p>
            <a:pPr algn="just"/>
            <a:r>
              <a:rPr lang="ru-RU" sz="1600" b="1" dirty="0" smtClean="0">
                <a:solidFill>
                  <a:schemeClr val="bg1"/>
                </a:solidFill>
                <a:latin typeface="Arial" charset="0"/>
              </a:rPr>
              <a:t>(</a:t>
            </a:r>
            <a:r>
              <a:rPr lang="ru-RU" sz="1600" b="1" dirty="0">
                <a:solidFill>
                  <a:schemeClr val="bg1"/>
                </a:solidFill>
                <a:latin typeface="Arial" charset="0"/>
              </a:rPr>
              <a:t>в редакции Федерального закона от 03.07.2016 №250-ФЗ)</a:t>
            </a:r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1331640" y="2040880"/>
            <a:ext cx="7279231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Rectangle 15"/>
          <p:cNvSpPr>
            <a:spLocks noChangeArrowheads="1"/>
          </p:cNvSpPr>
          <p:nvPr/>
        </p:nvSpPr>
        <p:spPr bwMode="auto">
          <a:xfrm>
            <a:off x="1035208" y="2348880"/>
            <a:ext cx="7600330" cy="1060797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ru-RU" sz="1600" b="1" dirty="0">
                <a:solidFill>
                  <a:schemeClr val="bg1"/>
                </a:solidFill>
                <a:latin typeface="Arial" charset="0"/>
              </a:rPr>
              <a:t>Приказ Минтруда России от </a:t>
            </a:r>
            <a:r>
              <a:rPr lang="ru-RU" sz="1600" b="1" dirty="0" smtClean="0">
                <a:solidFill>
                  <a:schemeClr val="bg1"/>
                </a:solidFill>
                <a:latin typeface="Arial" charset="0"/>
              </a:rPr>
              <a:t>22.04.2020 №211н</a:t>
            </a:r>
          </a:p>
          <a:p>
            <a:pPr algn="just"/>
            <a:r>
              <a:rPr lang="ru-RU" sz="1600" b="1" dirty="0">
                <a:solidFill>
                  <a:schemeClr val="bg1"/>
                </a:solidFill>
                <a:latin typeface="Arial" charset="0"/>
              </a:rPr>
              <a:t>«Об утверждении Инструкции о порядке ведения индивидуального (персонифицированного) учета сведений о зарегистрированных лицах»</a:t>
            </a:r>
          </a:p>
        </p:txBody>
      </p: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1074004" y="3789040"/>
            <a:ext cx="7640390" cy="86409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/>
          <a:lstStyle/>
          <a:p>
            <a:r>
              <a:rPr lang="ru-RU" altLang="ru-RU" sz="1600" b="1" dirty="0">
                <a:solidFill>
                  <a:schemeClr val="bg1"/>
                </a:solidFill>
                <a:latin typeface="Arial" charset="0"/>
              </a:rPr>
              <a:t>Постановление Правления ПФР от </a:t>
            </a:r>
            <a:r>
              <a:rPr lang="ru-RU" altLang="ru-RU" sz="1600" b="1" dirty="0" smtClean="0">
                <a:solidFill>
                  <a:schemeClr val="bg1"/>
                </a:solidFill>
                <a:latin typeface="Arial" charset="0"/>
              </a:rPr>
              <a:t>15.04.2021 №103п</a:t>
            </a:r>
          </a:p>
          <a:p>
            <a:r>
              <a:rPr lang="ru-RU" altLang="ru-RU" sz="1600" b="1" dirty="0">
                <a:solidFill>
                  <a:schemeClr val="bg1"/>
                </a:solidFill>
                <a:latin typeface="Arial" charset="0"/>
              </a:rPr>
              <a:t>«</a:t>
            </a:r>
            <a:r>
              <a:rPr lang="ru-RU" sz="1600" b="1" dirty="0">
                <a:solidFill>
                  <a:schemeClr val="bg1"/>
                </a:solidFill>
                <a:latin typeface="Arial" charset="0"/>
              </a:rPr>
              <a:t>Об утверждении формы «Сведения о застрахованных лицах (СЗВ-М)» и Порядка заполнения формы указанных сведений»</a:t>
            </a:r>
          </a:p>
          <a:p>
            <a:pPr algn="just"/>
            <a:endParaRPr lang="ru-RU" sz="1600" b="1" dirty="0">
              <a:solidFill>
                <a:srgbClr val="46466A"/>
              </a:solidFill>
              <a:latin typeface="Arial" charset="0"/>
            </a:endParaRPr>
          </a:p>
        </p:txBody>
      </p:sp>
      <p:sp>
        <p:nvSpPr>
          <p:cNvPr id="28" name="Ромб 27"/>
          <p:cNvSpPr/>
          <p:nvPr/>
        </p:nvSpPr>
        <p:spPr>
          <a:xfrm>
            <a:off x="516954" y="1331925"/>
            <a:ext cx="357188" cy="285750"/>
          </a:xfrm>
          <a:prstGeom prst="diamond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Ромб 28"/>
          <p:cNvSpPr/>
          <p:nvPr/>
        </p:nvSpPr>
        <p:spPr>
          <a:xfrm>
            <a:off x="470421" y="2702022"/>
            <a:ext cx="357188" cy="285750"/>
          </a:xfrm>
          <a:prstGeom prst="diamond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Ромб 29"/>
          <p:cNvSpPr/>
          <p:nvPr/>
        </p:nvSpPr>
        <p:spPr>
          <a:xfrm>
            <a:off x="458604" y="4078212"/>
            <a:ext cx="357188" cy="285750"/>
          </a:xfrm>
          <a:prstGeom prst="diamond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Oval 28"/>
          <p:cNvSpPr>
            <a:spLocks noChangeArrowheads="1"/>
          </p:cNvSpPr>
          <p:nvPr/>
        </p:nvSpPr>
        <p:spPr bwMode="auto">
          <a:xfrm>
            <a:off x="8604696" y="6381328"/>
            <a:ext cx="431800" cy="2603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lIns="92075" tIns="46038" rIns="92075" bIns="46038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" charset="0"/>
              </a:rPr>
              <a:t>2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 bwMode="auto">
          <a:xfrm>
            <a:off x="1331640" y="3394619"/>
            <a:ext cx="7279231" cy="16663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Прямоугольник 34"/>
          <p:cNvSpPr/>
          <p:nvPr/>
        </p:nvSpPr>
        <p:spPr bwMode="auto">
          <a:xfrm>
            <a:off x="1435163" y="4653135"/>
            <a:ext cx="7279231" cy="16663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Rectangle 15"/>
          <p:cNvSpPr>
            <a:spLocks noChangeArrowheads="1"/>
          </p:cNvSpPr>
          <p:nvPr/>
        </p:nvSpPr>
        <p:spPr bwMode="auto">
          <a:xfrm>
            <a:off x="899740" y="6409456"/>
            <a:ext cx="7632700" cy="1158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38" name="Rectangle 15"/>
          <p:cNvSpPr>
            <a:spLocks noChangeArrowheads="1"/>
          </p:cNvSpPr>
          <p:nvPr/>
        </p:nvSpPr>
        <p:spPr bwMode="auto">
          <a:xfrm>
            <a:off x="2406055" y="6553472"/>
            <a:ext cx="6151786" cy="11588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39" name="Rectangle 15"/>
          <p:cNvSpPr>
            <a:spLocks noChangeArrowheads="1"/>
          </p:cNvSpPr>
          <p:nvPr/>
        </p:nvSpPr>
        <p:spPr bwMode="auto">
          <a:xfrm>
            <a:off x="1074004" y="5013177"/>
            <a:ext cx="7640390" cy="86409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/>
          <a:lstStyle/>
          <a:p>
            <a:r>
              <a:rPr lang="ru-RU" altLang="ru-RU" sz="1600" b="1" dirty="0">
                <a:solidFill>
                  <a:schemeClr val="bg1"/>
                </a:solidFill>
                <a:latin typeface="Arial" charset="0"/>
              </a:rPr>
              <a:t>Постановление Правления ПФР от </a:t>
            </a:r>
            <a:r>
              <a:rPr lang="ru-RU" altLang="ru-RU" sz="1600" b="1" dirty="0" smtClean="0">
                <a:solidFill>
                  <a:schemeClr val="bg1"/>
                </a:solidFill>
                <a:latin typeface="Arial" charset="0"/>
              </a:rPr>
              <a:t>07.12.2016 N 1077п </a:t>
            </a:r>
          </a:p>
          <a:p>
            <a:r>
              <a:rPr lang="ru-RU" altLang="ru-RU" sz="1600" b="1" dirty="0" smtClean="0">
                <a:solidFill>
                  <a:schemeClr val="bg1"/>
                </a:solidFill>
                <a:latin typeface="Arial" charset="0"/>
              </a:rPr>
              <a:t>«Об утверждении формата сведений для ведения индивидуального (персонифицированного) учета (форма СЗВ-М)» </a:t>
            </a:r>
            <a:endParaRPr lang="ru-RU" sz="1600" b="1" dirty="0">
              <a:solidFill>
                <a:srgbClr val="46466A"/>
              </a:solidFill>
              <a:latin typeface="Arial" charset="0"/>
            </a:endParaRPr>
          </a:p>
        </p:txBody>
      </p:sp>
      <p:sp>
        <p:nvSpPr>
          <p:cNvPr id="40" name="Ромб 39"/>
          <p:cNvSpPr/>
          <p:nvPr/>
        </p:nvSpPr>
        <p:spPr>
          <a:xfrm>
            <a:off x="458604" y="5302349"/>
            <a:ext cx="357188" cy="285750"/>
          </a:xfrm>
          <a:prstGeom prst="diamond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" name="Прямоугольник 40"/>
          <p:cNvSpPr/>
          <p:nvPr/>
        </p:nvSpPr>
        <p:spPr bwMode="auto">
          <a:xfrm>
            <a:off x="1435163" y="5877272"/>
            <a:ext cx="7279231" cy="16663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218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32440" y="0"/>
            <a:ext cx="61156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532440" y="5517232"/>
            <a:ext cx="611560" cy="7200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Oval 28"/>
          <p:cNvSpPr>
            <a:spLocks noChangeArrowheads="1"/>
          </p:cNvSpPr>
          <p:nvPr/>
        </p:nvSpPr>
        <p:spPr bwMode="auto">
          <a:xfrm>
            <a:off x="8604696" y="6381328"/>
            <a:ext cx="431800" cy="2603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lIns="92075" tIns="46038" rIns="92075" bIns="46038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charset="0"/>
              </a:rPr>
              <a:t>3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37" name="Rectangle 15"/>
          <p:cNvSpPr>
            <a:spLocks noChangeArrowheads="1"/>
          </p:cNvSpPr>
          <p:nvPr/>
        </p:nvSpPr>
        <p:spPr bwMode="auto">
          <a:xfrm>
            <a:off x="899740" y="6525344"/>
            <a:ext cx="7632700" cy="1158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38" name="Rectangle 15"/>
          <p:cNvSpPr>
            <a:spLocks noChangeArrowheads="1"/>
          </p:cNvSpPr>
          <p:nvPr/>
        </p:nvSpPr>
        <p:spPr bwMode="auto">
          <a:xfrm>
            <a:off x="2406055" y="6697488"/>
            <a:ext cx="6151786" cy="11588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/>
          <a:lstStyle/>
          <a:p>
            <a:endParaRPr lang="ru-RU"/>
          </a:p>
        </p:txBody>
      </p:sp>
      <p:grpSp>
        <p:nvGrpSpPr>
          <p:cNvPr id="19" name="Группа 8"/>
          <p:cNvGrpSpPr>
            <a:grpSpLocks/>
          </p:cNvGrpSpPr>
          <p:nvPr/>
        </p:nvGrpSpPr>
        <p:grpSpPr bwMode="auto">
          <a:xfrm>
            <a:off x="3888109" y="3906317"/>
            <a:ext cx="4932363" cy="458787"/>
            <a:chOff x="3552408" y="89990"/>
            <a:chExt cx="4932362" cy="574578"/>
          </a:xfrm>
        </p:grpSpPr>
        <p:sp>
          <p:nvSpPr>
            <p:cNvPr id="22" name="Rectangle 15"/>
            <p:cNvSpPr>
              <a:spLocks noChangeArrowheads="1"/>
            </p:cNvSpPr>
            <p:nvPr/>
          </p:nvSpPr>
          <p:spPr bwMode="auto">
            <a:xfrm>
              <a:off x="3552408" y="89990"/>
              <a:ext cx="4932362" cy="45869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ru-RU" sz="2200">
                  <a:solidFill>
                    <a:schemeClr val="bg1"/>
                  </a:solidFill>
                  <a:latin typeface="Arial" charset="0"/>
                </a:rPr>
                <a:t>Ответственность</a:t>
              </a:r>
            </a:p>
          </p:txBody>
        </p:sp>
        <p:sp>
          <p:nvSpPr>
            <p:cNvPr id="24" name="Rectangle 15"/>
            <p:cNvSpPr>
              <a:spLocks noChangeArrowheads="1"/>
            </p:cNvSpPr>
            <p:nvPr/>
          </p:nvSpPr>
          <p:spPr bwMode="auto">
            <a:xfrm>
              <a:off x="3552408" y="548680"/>
              <a:ext cx="4932362" cy="11588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25" name="Заголовок 1"/>
          <p:cNvSpPr txBox="1">
            <a:spLocks/>
          </p:cNvSpPr>
          <p:nvPr/>
        </p:nvSpPr>
        <p:spPr>
          <a:xfrm>
            <a:off x="142875" y="646360"/>
            <a:ext cx="8342313" cy="3214688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  </a:t>
            </a:r>
            <a:r>
              <a:rPr lang="ru-RU" sz="13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3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  </a:t>
            </a:r>
            <a:r>
              <a:rPr lang="ru-RU" sz="13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ЕЖЕМЕСЯЧНО, </a:t>
            </a:r>
            <a:r>
              <a:rPr lang="ru-RU" sz="1300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не позднее </a:t>
            </a:r>
            <a:r>
              <a:rPr lang="ru-RU" sz="13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15 числа месяца, </a:t>
            </a:r>
            <a:r>
              <a:rPr lang="ru-RU" sz="1300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следующего за отчетным </a:t>
            </a:r>
            <a:r>
              <a:rPr lang="ru-RU" sz="13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периодом -  месяцем</a:t>
            </a:r>
          </a:p>
          <a:p>
            <a:pPr>
              <a:defRPr/>
            </a:pPr>
            <a:endParaRPr lang="ru-RU" sz="1300" b="1" u="sng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13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ru-RU" sz="13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при </a:t>
            </a:r>
            <a:r>
              <a:rPr lang="ru-RU" sz="1300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ликвидации страхователя</a:t>
            </a:r>
            <a:r>
              <a:rPr lang="ru-RU" sz="13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- юридического лица (прекращении физическим лицом деятельности в качестве индивидуального предпринимателя)  - в течение одного месяца со дня утверждения промежуточного ликвидационного баланса (принятия решения о прекращении деятельности в качестве индивидуального предпринимателя), но не позднее дня представления в федеральный орган исполнительной власти, осуществляющий государственную регистрацию юридических лиц и индивидуальных предпринимателей, документов для государственной регистрации при ликвидации юридического лица (прекращении физическим лицом деятельности в качестве индивидуального предпринимателя</a:t>
            </a:r>
            <a:r>
              <a:rPr lang="ru-RU" sz="13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pPr>
              <a:defRPr/>
            </a:pPr>
            <a:endParaRPr lang="ru-RU" sz="1300" b="1" dirty="0">
              <a:solidFill>
                <a:srgbClr val="404A52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13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sz="1300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при реорганизации страхователя - юридического лица</a:t>
            </a:r>
            <a:r>
              <a:rPr lang="ru-RU" sz="13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- в течение одного месяца со дня утверждения передаточного акта (разделительного баланса), но не позднее дня представления в федеральный орган исполнительной власти, осуществляющий государственную регистрацию юридических лиц и индивидуальных предпринимателей, документов для государственной регистрации юридического лица, создаваемого путем </a:t>
            </a:r>
            <a:r>
              <a:rPr lang="ru-RU" sz="13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реорганизации </a:t>
            </a:r>
            <a:endParaRPr lang="ru-RU" sz="13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7" name="Группа 13"/>
          <p:cNvGrpSpPr>
            <a:grpSpLocks/>
          </p:cNvGrpSpPr>
          <p:nvPr/>
        </p:nvGrpSpPr>
        <p:grpSpPr bwMode="auto">
          <a:xfrm>
            <a:off x="3888110" y="71438"/>
            <a:ext cx="4932362" cy="458787"/>
            <a:chOff x="3552408" y="89990"/>
            <a:chExt cx="4932362" cy="574578"/>
          </a:xfrm>
        </p:grpSpPr>
        <p:sp>
          <p:nvSpPr>
            <p:cNvPr id="31" name="Rectangle 15"/>
            <p:cNvSpPr>
              <a:spLocks noChangeArrowheads="1"/>
            </p:cNvSpPr>
            <p:nvPr/>
          </p:nvSpPr>
          <p:spPr bwMode="auto">
            <a:xfrm>
              <a:off x="3552408" y="89990"/>
              <a:ext cx="4932362" cy="45869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ru-RU" sz="2200" dirty="0">
                  <a:solidFill>
                    <a:schemeClr val="bg1"/>
                  </a:solidFill>
                  <a:latin typeface="Arial" charset="0"/>
                </a:rPr>
                <a:t>Срок представления</a:t>
              </a:r>
            </a:p>
          </p:txBody>
        </p:sp>
        <p:sp>
          <p:nvSpPr>
            <p:cNvPr id="32" name="Rectangle 15"/>
            <p:cNvSpPr>
              <a:spLocks noChangeArrowheads="1"/>
            </p:cNvSpPr>
            <p:nvPr/>
          </p:nvSpPr>
          <p:spPr bwMode="auto">
            <a:xfrm>
              <a:off x="3552408" y="548680"/>
              <a:ext cx="4932362" cy="11588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36" name="Заголовок 1"/>
          <p:cNvSpPr txBox="1">
            <a:spLocks/>
          </p:cNvSpPr>
          <p:nvPr/>
        </p:nvSpPr>
        <p:spPr bwMode="auto">
          <a:xfrm>
            <a:off x="68365" y="4365104"/>
            <a:ext cx="84296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indent="3619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ru-RU" sz="13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Страхователи, уклоняющиеся от представления предусмотренных Федеральным законом №27-ФЗ достоверных и в полном объеме сведений, несут ответственность в соответствии с законодательством Российской </a:t>
            </a:r>
            <a:r>
              <a:rPr lang="ru-RU" sz="13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Федерации</a:t>
            </a:r>
            <a:endParaRPr lang="ru-RU" sz="13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Заголовок 1"/>
          <p:cNvSpPr txBox="1">
            <a:spLocks/>
          </p:cNvSpPr>
          <p:nvPr/>
        </p:nvSpPr>
        <p:spPr bwMode="auto">
          <a:xfrm>
            <a:off x="107504" y="5018881"/>
            <a:ext cx="8358188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indent="3619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z="1300" b="1" dirty="0">
                <a:solidFill>
                  <a:srgbClr val="0070C0"/>
                </a:solidFill>
                <a:latin typeface="Arial" charset="0"/>
              </a:rPr>
              <a:t>За непредставление страхователем в установленный срок либо представление им неполных и (или) недостоверных сведений, к такому страхователю применяются финансовые санкции </a:t>
            </a:r>
            <a:r>
              <a:rPr lang="ru-RU" sz="1300" b="1" dirty="0" smtClean="0">
                <a:solidFill>
                  <a:srgbClr val="0070C0"/>
                </a:solidFill>
                <a:latin typeface="Arial" charset="0"/>
              </a:rPr>
              <a:t>                </a:t>
            </a:r>
            <a:r>
              <a:rPr lang="ru-RU" sz="1300" b="1" u="sng" dirty="0">
                <a:solidFill>
                  <a:srgbClr val="0070C0"/>
                </a:solidFill>
                <a:latin typeface="Arial" charset="0"/>
              </a:rPr>
              <a:t>в размере 500 рублей в отношении каждого застрахованного </a:t>
            </a:r>
            <a:r>
              <a:rPr lang="ru-RU" sz="1300" b="1" u="sng" dirty="0" smtClean="0">
                <a:solidFill>
                  <a:srgbClr val="0070C0"/>
                </a:solidFill>
                <a:latin typeface="Arial" charset="0"/>
              </a:rPr>
              <a:t>лица</a:t>
            </a:r>
            <a:endParaRPr lang="ru-RU" sz="1300" b="1" u="sng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40" name="Заголовок 1"/>
          <p:cNvSpPr txBox="1">
            <a:spLocks/>
          </p:cNvSpPr>
          <p:nvPr/>
        </p:nvSpPr>
        <p:spPr bwMode="auto">
          <a:xfrm>
            <a:off x="214313" y="5738961"/>
            <a:ext cx="82867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indent="3619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z="1300" b="1" dirty="0">
                <a:solidFill>
                  <a:srgbClr val="0070C0"/>
                </a:solidFill>
                <a:latin typeface="Arial" charset="0"/>
              </a:rPr>
              <a:t>За несоблюдение страхователем порядка представления сведений в форме электронных документов в случаях, предусмотренных Федеральным законом №27-ФЗ, к такому страхователю применяются финансовые санкции </a:t>
            </a:r>
            <a:r>
              <a:rPr lang="ru-RU" sz="1300" b="1" u="sng" dirty="0">
                <a:solidFill>
                  <a:srgbClr val="0070C0"/>
                </a:solidFill>
                <a:latin typeface="Arial" charset="0"/>
              </a:rPr>
              <a:t>в размере 1000 </a:t>
            </a:r>
            <a:r>
              <a:rPr lang="ru-RU" sz="1300" b="1" u="sng" dirty="0" smtClean="0">
                <a:solidFill>
                  <a:srgbClr val="0070C0"/>
                </a:solidFill>
                <a:latin typeface="Arial" charset="0"/>
              </a:rPr>
              <a:t>рублей</a:t>
            </a:r>
            <a:endParaRPr lang="ru-RU" sz="1300" b="1" dirty="0">
              <a:solidFill>
                <a:srgbClr val="0070C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797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32440" y="0"/>
            <a:ext cx="61156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532440" y="5517232"/>
            <a:ext cx="611560" cy="7200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Oval 28"/>
          <p:cNvSpPr>
            <a:spLocks noChangeArrowheads="1"/>
          </p:cNvSpPr>
          <p:nvPr/>
        </p:nvSpPr>
        <p:spPr bwMode="auto">
          <a:xfrm>
            <a:off x="8604696" y="6381328"/>
            <a:ext cx="431800" cy="2603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lIns="92075" tIns="46038" rIns="92075" bIns="46038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charset="0"/>
              </a:rPr>
              <a:t>4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37" name="Rectangle 15"/>
          <p:cNvSpPr>
            <a:spLocks noChangeArrowheads="1"/>
          </p:cNvSpPr>
          <p:nvPr/>
        </p:nvSpPr>
        <p:spPr bwMode="auto">
          <a:xfrm>
            <a:off x="899740" y="6597352"/>
            <a:ext cx="7632700" cy="1158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38" name="Rectangle 15"/>
          <p:cNvSpPr>
            <a:spLocks noChangeArrowheads="1"/>
          </p:cNvSpPr>
          <p:nvPr/>
        </p:nvSpPr>
        <p:spPr bwMode="auto">
          <a:xfrm>
            <a:off x="1907704" y="6741368"/>
            <a:ext cx="6840760" cy="11588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grpSp>
        <p:nvGrpSpPr>
          <p:cNvPr id="27" name="Группа 13"/>
          <p:cNvGrpSpPr>
            <a:grpSpLocks/>
          </p:cNvGrpSpPr>
          <p:nvPr/>
        </p:nvGrpSpPr>
        <p:grpSpPr bwMode="auto">
          <a:xfrm>
            <a:off x="3888110" y="71438"/>
            <a:ext cx="4932362" cy="458787"/>
            <a:chOff x="3552408" y="89990"/>
            <a:chExt cx="4932362" cy="574578"/>
          </a:xfrm>
        </p:grpSpPr>
        <p:sp>
          <p:nvSpPr>
            <p:cNvPr id="31" name="Rectangle 15"/>
            <p:cNvSpPr>
              <a:spLocks noChangeArrowheads="1"/>
            </p:cNvSpPr>
            <p:nvPr/>
          </p:nvSpPr>
          <p:spPr bwMode="auto">
            <a:xfrm>
              <a:off x="3552408" y="89990"/>
              <a:ext cx="4932362" cy="45869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ru-RU" sz="2200" dirty="0" smtClean="0">
                  <a:solidFill>
                    <a:schemeClr val="bg1"/>
                  </a:solidFill>
                  <a:latin typeface="Arial" charset="0"/>
                </a:rPr>
                <a:t>Способы представления </a:t>
              </a:r>
              <a:r>
                <a:rPr lang="ru-RU" sz="2200" dirty="0">
                  <a:solidFill>
                    <a:schemeClr val="bg1"/>
                  </a:solidFill>
                  <a:latin typeface="Arial" charset="0"/>
                </a:rPr>
                <a:t>представления</a:t>
              </a:r>
            </a:p>
          </p:txBody>
        </p:sp>
        <p:sp>
          <p:nvSpPr>
            <p:cNvPr id="32" name="Rectangle 15"/>
            <p:cNvSpPr>
              <a:spLocks noChangeArrowheads="1"/>
            </p:cNvSpPr>
            <p:nvPr/>
          </p:nvSpPr>
          <p:spPr bwMode="auto">
            <a:xfrm>
              <a:off x="3552408" y="548680"/>
              <a:ext cx="4932362" cy="11588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21" name="Заголовок 1"/>
          <p:cNvSpPr txBox="1">
            <a:spLocks/>
          </p:cNvSpPr>
          <p:nvPr/>
        </p:nvSpPr>
        <p:spPr>
          <a:xfrm>
            <a:off x="251520" y="4738836"/>
            <a:ext cx="8245475" cy="1000125"/>
          </a:xfrm>
          <a:prstGeom prst="rect">
            <a:avLst/>
          </a:prstGeom>
          <a:noFill/>
        </p:spPr>
        <p:txBody>
          <a:bodyPr anchor="ctr"/>
          <a:lstStyle/>
          <a:p>
            <a:pPr algn="just">
              <a:defRPr/>
            </a:pPr>
            <a:r>
              <a:rPr lang="ru-RU" sz="1300" b="1" dirty="0">
                <a:solidFill>
                  <a:srgbClr val="404A52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ru-RU" sz="13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Обязанность по представлению сведений в форме электронного документа установлена для страхователей при представлении сведений </a:t>
            </a:r>
            <a:r>
              <a:rPr lang="ru-RU" sz="1300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 25 и более работающих у него застрахованных лиц</a:t>
            </a:r>
            <a:r>
              <a:rPr lang="ru-RU" sz="13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(включая лиц, заключивших договоры гражданско-правового характера, на вознаграждения по которым в соответствии с законодательством РФ начисляются страховые взносы).</a:t>
            </a:r>
          </a:p>
        </p:txBody>
      </p:sp>
      <p:grpSp>
        <p:nvGrpSpPr>
          <p:cNvPr id="23" name="Группа 14"/>
          <p:cNvGrpSpPr>
            <a:grpSpLocks/>
          </p:cNvGrpSpPr>
          <p:nvPr/>
        </p:nvGrpSpPr>
        <p:grpSpPr bwMode="auto">
          <a:xfrm>
            <a:off x="642938" y="642938"/>
            <a:ext cx="8215312" cy="841846"/>
            <a:chOff x="857224" y="714356"/>
            <a:chExt cx="7643866" cy="918384"/>
          </a:xfrm>
          <a:solidFill>
            <a:srgbClr val="00B0F0"/>
          </a:solidFill>
        </p:grpSpPr>
        <p:sp>
          <p:nvSpPr>
            <p:cNvPr id="28" name="Прямоугольник 27"/>
            <p:cNvSpPr/>
            <p:nvPr/>
          </p:nvSpPr>
          <p:spPr>
            <a:xfrm>
              <a:off x="1699018" y="1483800"/>
              <a:ext cx="6802072" cy="14894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857224" y="714356"/>
              <a:ext cx="7643866" cy="7858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ru-RU" sz="1600" b="1" dirty="0">
                  <a:solidFill>
                    <a:schemeClr val="bg1"/>
                  </a:solidFill>
                  <a:latin typeface="Arial" charset="0"/>
                </a:rPr>
                <a:t>на бумажном носителе (лично (его представителем) либо с использованием средств почтовой связи), в </a:t>
              </a:r>
              <a:r>
                <a:rPr lang="ru-RU" sz="1600" b="1" dirty="0" err="1">
                  <a:solidFill>
                    <a:schemeClr val="bg1"/>
                  </a:solidFill>
                  <a:latin typeface="Arial" charset="0"/>
                </a:rPr>
                <a:t>т.ч</a:t>
              </a:r>
              <a:r>
                <a:rPr lang="ru-RU" sz="1600" b="1" dirty="0">
                  <a:solidFill>
                    <a:schemeClr val="bg1"/>
                  </a:solidFill>
                  <a:latin typeface="Arial" charset="0"/>
                </a:rPr>
                <a:t>. в сопровождении магнитного носителя </a:t>
              </a:r>
            </a:p>
          </p:txBody>
        </p:sp>
      </p:grpSp>
      <p:grpSp>
        <p:nvGrpSpPr>
          <p:cNvPr id="29" name="Группа 17"/>
          <p:cNvGrpSpPr>
            <a:grpSpLocks/>
          </p:cNvGrpSpPr>
          <p:nvPr/>
        </p:nvGrpSpPr>
        <p:grpSpPr bwMode="auto">
          <a:xfrm>
            <a:off x="571500" y="3645024"/>
            <a:ext cx="8215313" cy="1000125"/>
            <a:chOff x="857224" y="714356"/>
            <a:chExt cx="7643866" cy="857256"/>
          </a:xfrm>
          <a:solidFill>
            <a:srgbClr val="00B0F0"/>
          </a:solidFill>
        </p:grpSpPr>
        <p:sp>
          <p:nvSpPr>
            <p:cNvPr id="30" name="Rectangle 15"/>
            <p:cNvSpPr>
              <a:spLocks noChangeArrowheads="1"/>
            </p:cNvSpPr>
            <p:nvPr/>
          </p:nvSpPr>
          <p:spPr bwMode="auto">
            <a:xfrm>
              <a:off x="857224" y="714356"/>
              <a:ext cx="7643866" cy="7858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/>
              <a:r>
                <a:rPr lang="ru-RU" sz="1600" b="1" dirty="0">
                  <a:solidFill>
                    <a:schemeClr val="bg1"/>
                  </a:solidFill>
                  <a:latin typeface="Arial" charset="0"/>
                </a:rPr>
                <a:t>в форме электронного документа, подписанного усиленной квалифицированной электронной подписью в порядке, который устанавливается Пенсионным фондом Российской Федерации</a:t>
              </a: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1966485" y="1500854"/>
              <a:ext cx="6534605" cy="7075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35" name="Заголовок 1"/>
          <p:cNvSpPr txBox="1">
            <a:spLocks/>
          </p:cNvSpPr>
          <p:nvPr/>
        </p:nvSpPr>
        <p:spPr>
          <a:xfrm>
            <a:off x="214314" y="1500188"/>
            <a:ext cx="8286750" cy="1000125"/>
          </a:xfrm>
          <a:prstGeom prst="rect">
            <a:avLst/>
          </a:prstGeom>
          <a:noFill/>
        </p:spPr>
        <p:txBody>
          <a:bodyPr anchor="ctr"/>
          <a:lstStyle/>
          <a:p>
            <a:pPr algn="just">
              <a:defRPr/>
            </a:pPr>
            <a:r>
              <a:rPr lang="ru-RU" sz="1300" b="1" dirty="0">
                <a:solidFill>
                  <a:srgbClr val="40315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      </a:t>
            </a:r>
            <a:r>
              <a:rPr lang="ru-RU" sz="13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Сведения, представленные на бумажном носителе информации, подписываются исполнителем (по требованию руководителя), заверяются подписью руководителя или доверенного лица и печатью организации (при наличии). </a:t>
            </a:r>
          </a:p>
          <a:p>
            <a:pPr algn="just">
              <a:defRPr/>
            </a:pPr>
            <a:r>
              <a:rPr lang="ru-RU" sz="13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Страхователь (работодатель), не являющийся юридическим лицом, заверяет сведения личной подписью. </a:t>
            </a:r>
          </a:p>
        </p:txBody>
      </p:sp>
      <p:sp>
        <p:nvSpPr>
          <p:cNvPr id="41" name="Ромб 40"/>
          <p:cNvSpPr/>
          <p:nvPr/>
        </p:nvSpPr>
        <p:spPr>
          <a:xfrm>
            <a:off x="214313" y="857250"/>
            <a:ext cx="357187" cy="285750"/>
          </a:xfrm>
          <a:prstGeom prst="diamond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2" name="Ромб 41"/>
          <p:cNvSpPr/>
          <p:nvPr/>
        </p:nvSpPr>
        <p:spPr>
          <a:xfrm>
            <a:off x="142875" y="3930774"/>
            <a:ext cx="357188" cy="285750"/>
          </a:xfrm>
          <a:prstGeom prst="diamond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" name="Заголовок 1"/>
          <p:cNvSpPr txBox="1">
            <a:spLocks/>
          </p:cNvSpPr>
          <p:nvPr/>
        </p:nvSpPr>
        <p:spPr>
          <a:xfrm>
            <a:off x="214313" y="2571750"/>
            <a:ext cx="8286750" cy="1000125"/>
          </a:xfrm>
          <a:prstGeom prst="rect">
            <a:avLst/>
          </a:prstGeom>
          <a:noFill/>
        </p:spPr>
        <p:txBody>
          <a:bodyPr anchor="ctr"/>
          <a:lstStyle/>
          <a:p>
            <a:pPr algn="just">
              <a:defRPr/>
            </a:pPr>
            <a:r>
              <a:rPr lang="ru-RU" sz="1300" b="1" dirty="0">
                <a:solidFill>
                  <a:srgbClr val="40315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</a:t>
            </a:r>
            <a:r>
              <a:rPr lang="ru-RU" sz="1300" b="1" u="sng" dirty="0">
                <a:solidFill>
                  <a:srgbClr val="0070C0"/>
                </a:solidFill>
                <a:latin typeface="Arial" charset="0"/>
              </a:rPr>
              <a:t>Датой представления сведений на бумажном носителе считается</a:t>
            </a:r>
            <a:r>
              <a:rPr lang="ru-RU" sz="1300" b="1" dirty="0">
                <a:solidFill>
                  <a:srgbClr val="0070C0"/>
                </a:solidFill>
                <a:latin typeface="Arial" charset="0"/>
              </a:rPr>
              <a:t>:</a:t>
            </a:r>
          </a:p>
          <a:p>
            <a:pPr algn="just">
              <a:defRPr/>
            </a:pPr>
            <a:r>
              <a:rPr lang="ru-RU" sz="1300" b="1" dirty="0">
                <a:solidFill>
                  <a:srgbClr val="0070C0"/>
                </a:solidFill>
                <a:latin typeface="Arial" charset="0"/>
              </a:rPr>
              <a:t>      дата фактического представления в </a:t>
            </a:r>
            <a:r>
              <a:rPr lang="ru-RU" sz="1300" b="1" dirty="0" smtClean="0">
                <a:solidFill>
                  <a:srgbClr val="0070C0"/>
                </a:solidFill>
                <a:latin typeface="Arial" charset="0"/>
              </a:rPr>
              <a:t>орган </a:t>
            </a:r>
            <a:r>
              <a:rPr lang="ru-RU" sz="1300" b="1" dirty="0">
                <a:solidFill>
                  <a:srgbClr val="0070C0"/>
                </a:solidFill>
                <a:latin typeface="Arial" charset="0"/>
              </a:rPr>
              <a:t>Пенсионного фонда РФ - при представлении страхователем лично (его представителем);</a:t>
            </a:r>
          </a:p>
          <a:p>
            <a:pPr algn="just">
              <a:defRPr/>
            </a:pPr>
            <a:r>
              <a:rPr lang="ru-RU" sz="1300" b="1" dirty="0">
                <a:solidFill>
                  <a:srgbClr val="0070C0"/>
                </a:solidFill>
                <a:latin typeface="Arial" charset="0"/>
              </a:rPr>
              <a:t>      дата отправки почтовым отправлением согласно почтовому штемпелю - при отправке по почте.</a:t>
            </a:r>
          </a:p>
        </p:txBody>
      </p:sp>
      <p:sp>
        <p:nvSpPr>
          <p:cNvPr id="44" name="Заголовок 1"/>
          <p:cNvSpPr txBox="1">
            <a:spLocks/>
          </p:cNvSpPr>
          <p:nvPr/>
        </p:nvSpPr>
        <p:spPr>
          <a:xfrm>
            <a:off x="214314" y="5597227"/>
            <a:ext cx="8179940" cy="1000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1300" b="1" dirty="0">
                <a:solidFill>
                  <a:srgbClr val="40315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</a:t>
            </a:r>
            <a:r>
              <a:rPr lang="ru-RU" sz="1300" b="1" u="sng" dirty="0">
                <a:solidFill>
                  <a:srgbClr val="0070C0"/>
                </a:solidFill>
                <a:latin typeface="Arial" charset="0"/>
              </a:rPr>
              <a:t>Датой представления сведений в электронной форме считается</a:t>
            </a:r>
            <a:r>
              <a:rPr lang="ru-RU" sz="1300" b="1" dirty="0">
                <a:solidFill>
                  <a:srgbClr val="0070C0"/>
                </a:solidFill>
                <a:latin typeface="Arial" charset="0"/>
              </a:rPr>
              <a:t>:</a:t>
            </a:r>
          </a:p>
          <a:p>
            <a:pPr>
              <a:defRPr/>
            </a:pPr>
            <a:r>
              <a:rPr lang="ru-RU" sz="1300" b="1" dirty="0">
                <a:solidFill>
                  <a:srgbClr val="0070C0"/>
                </a:solidFill>
                <a:latin typeface="Arial" charset="0"/>
              </a:rPr>
              <a:t>      дата их отправки по телекоммуникационным каналам связи в адрес территориального органа Пенсионного фонда Российской Федерации, подтвержденная оператором электронного документооборота или территориальным органом Пенсионного фонда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1610875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32440" y="0"/>
            <a:ext cx="61156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532440" y="5517232"/>
            <a:ext cx="611560" cy="7200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Oval 28"/>
          <p:cNvSpPr>
            <a:spLocks noChangeArrowheads="1"/>
          </p:cNvSpPr>
          <p:nvPr/>
        </p:nvSpPr>
        <p:spPr bwMode="auto">
          <a:xfrm>
            <a:off x="8604696" y="6381328"/>
            <a:ext cx="431800" cy="2603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lIns="92075" tIns="46038" rIns="92075" bIns="46038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charset="0"/>
              </a:rPr>
              <a:t>5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37" name="Rectangle 15"/>
          <p:cNvSpPr>
            <a:spLocks noChangeArrowheads="1"/>
          </p:cNvSpPr>
          <p:nvPr/>
        </p:nvSpPr>
        <p:spPr bwMode="auto">
          <a:xfrm>
            <a:off x="899740" y="6597352"/>
            <a:ext cx="7632700" cy="1158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38" name="Rectangle 15"/>
          <p:cNvSpPr>
            <a:spLocks noChangeArrowheads="1"/>
          </p:cNvSpPr>
          <p:nvPr/>
        </p:nvSpPr>
        <p:spPr bwMode="auto">
          <a:xfrm>
            <a:off x="1907704" y="6741368"/>
            <a:ext cx="6840760" cy="11588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grpSp>
        <p:nvGrpSpPr>
          <p:cNvPr id="27" name="Группа 13"/>
          <p:cNvGrpSpPr>
            <a:grpSpLocks/>
          </p:cNvGrpSpPr>
          <p:nvPr/>
        </p:nvGrpSpPr>
        <p:grpSpPr bwMode="auto">
          <a:xfrm>
            <a:off x="5796136" y="501206"/>
            <a:ext cx="3024336" cy="458787"/>
            <a:chOff x="3552408" y="89990"/>
            <a:chExt cx="4932362" cy="574578"/>
          </a:xfrm>
        </p:grpSpPr>
        <p:sp>
          <p:nvSpPr>
            <p:cNvPr id="31" name="Rectangle 15"/>
            <p:cNvSpPr>
              <a:spLocks noChangeArrowheads="1"/>
            </p:cNvSpPr>
            <p:nvPr/>
          </p:nvSpPr>
          <p:spPr bwMode="auto">
            <a:xfrm>
              <a:off x="3552408" y="89990"/>
              <a:ext cx="4932362" cy="45869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ru-RU" sz="2200" dirty="0" smtClean="0">
                  <a:solidFill>
                    <a:schemeClr val="bg1"/>
                  </a:solidFill>
                  <a:latin typeface="Arial" charset="0"/>
                </a:rPr>
                <a:t>Форма СЗВ-М</a:t>
              </a:r>
              <a:endParaRPr lang="ru-RU" sz="2200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2" name="Rectangle 15"/>
            <p:cNvSpPr>
              <a:spLocks noChangeArrowheads="1"/>
            </p:cNvSpPr>
            <p:nvPr/>
          </p:nvSpPr>
          <p:spPr bwMode="auto">
            <a:xfrm>
              <a:off x="3552408" y="548680"/>
              <a:ext cx="4932362" cy="11588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3" name="Группа 14"/>
          <p:cNvGrpSpPr>
            <a:grpSpLocks/>
          </p:cNvGrpSpPr>
          <p:nvPr/>
        </p:nvGrpSpPr>
        <p:grpSpPr bwMode="auto">
          <a:xfrm>
            <a:off x="859299" y="1325735"/>
            <a:ext cx="7992888" cy="1455193"/>
            <a:chOff x="857224" y="714356"/>
            <a:chExt cx="7643866" cy="855627"/>
          </a:xfrm>
          <a:solidFill>
            <a:srgbClr val="00B0F0"/>
          </a:solidFill>
        </p:grpSpPr>
        <p:sp>
          <p:nvSpPr>
            <p:cNvPr id="28" name="Прямоугольник 27"/>
            <p:cNvSpPr/>
            <p:nvPr/>
          </p:nvSpPr>
          <p:spPr>
            <a:xfrm>
              <a:off x="1699018" y="1421043"/>
              <a:ext cx="6802072" cy="14894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857224" y="714356"/>
              <a:ext cx="7643866" cy="7858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/>
              <a:r>
                <a:rPr lang="ru-RU" sz="1600" b="1" dirty="0" smtClean="0">
                  <a:solidFill>
                    <a:schemeClr val="bg1"/>
                  </a:solidFill>
                  <a:latin typeface="Arial" charset="0"/>
                </a:rPr>
                <a:t>форма СЗВ-М представляется в отношении застрахованных лиц,                              </a:t>
              </a:r>
              <a:r>
                <a:rPr lang="ru-RU" sz="1600" b="1" u="sng" dirty="0" smtClean="0">
                  <a:solidFill>
                    <a:schemeClr val="bg1"/>
                  </a:solidFill>
                  <a:latin typeface="Arial" charset="0"/>
                </a:rPr>
                <a:t>на </a:t>
              </a:r>
              <a:r>
                <a:rPr lang="ru-RU" sz="1600" b="1" u="sng" dirty="0">
                  <a:solidFill>
                    <a:schemeClr val="bg1"/>
                  </a:solidFill>
                  <a:latin typeface="Arial" charset="0"/>
                </a:rPr>
                <a:t>которых распространяется обязательное пенсионное страхование</a:t>
              </a:r>
              <a:r>
                <a:rPr lang="ru-RU" sz="1600" b="1" dirty="0">
                  <a:solidFill>
                    <a:schemeClr val="bg1"/>
                  </a:solidFill>
                  <a:latin typeface="Arial" charset="0"/>
                </a:rPr>
                <a:t> </a:t>
              </a:r>
              <a:r>
                <a:rPr lang="ru-RU" sz="1600" b="1" dirty="0" smtClean="0">
                  <a:solidFill>
                    <a:schemeClr val="bg1"/>
                  </a:solidFill>
                  <a:latin typeface="Arial" charset="0"/>
                </a:rPr>
                <a:t>                        в </a:t>
              </a:r>
              <a:r>
                <a:rPr lang="ru-RU" sz="1600" b="1" dirty="0">
                  <a:solidFill>
                    <a:schemeClr val="bg1"/>
                  </a:solidFill>
                  <a:latin typeface="Arial" charset="0"/>
                </a:rPr>
                <a:t>соответствии </a:t>
              </a:r>
              <a:r>
                <a:rPr lang="ru-RU" sz="1600" b="1" dirty="0" smtClean="0">
                  <a:solidFill>
                    <a:schemeClr val="bg1"/>
                  </a:solidFill>
                  <a:latin typeface="Arial" charset="0"/>
                </a:rPr>
                <a:t>со статьей 7 Федерального закона от 15 декабря 2001 г. №167-ФЗ «Об обязательном пенсионном страховании в Российской Федерации»</a:t>
              </a:r>
              <a:endParaRPr lang="ru-RU" sz="1600" b="1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29" name="Группа 17"/>
          <p:cNvGrpSpPr>
            <a:grpSpLocks/>
          </p:cNvGrpSpPr>
          <p:nvPr/>
        </p:nvGrpSpPr>
        <p:grpSpPr bwMode="auto">
          <a:xfrm>
            <a:off x="852661" y="3220800"/>
            <a:ext cx="7927514" cy="784264"/>
            <a:chOff x="857224" y="714356"/>
            <a:chExt cx="7643866" cy="930718"/>
          </a:xfrm>
          <a:solidFill>
            <a:srgbClr val="00B0F0"/>
          </a:solidFill>
        </p:grpSpPr>
        <p:sp>
          <p:nvSpPr>
            <p:cNvPr id="30" name="Rectangle 15"/>
            <p:cNvSpPr>
              <a:spLocks noChangeArrowheads="1"/>
            </p:cNvSpPr>
            <p:nvPr/>
          </p:nvSpPr>
          <p:spPr bwMode="auto">
            <a:xfrm>
              <a:off x="857224" y="714356"/>
              <a:ext cx="7643866" cy="7858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>
                <a:buClr>
                  <a:schemeClr val="tx2"/>
                </a:buClr>
                <a:buFont typeface="Wingdings 2" pitchFamily="18" charset="2"/>
                <a:buNone/>
              </a:pPr>
              <a:r>
                <a:rPr lang="ru-RU" altLang="ru-RU" sz="1600" b="1" dirty="0" smtClean="0">
                  <a:solidFill>
                    <a:schemeClr val="bg1"/>
                  </a:solidFill>
                  <a:latin typeface="Arial" charset="0"/>
                </a:rPr>
                <a:t>сведения </a:t>
              </a:r>
              <a:r>
                <a:rPr lang="ru-RU" altLang="ru-RU" sz="1600" b="1" dirty="0">
                  <a:solidFill>
                    <a:schemeClr val="bg1"/>
                  </a:solidFill>
                  <a:latin typeface="Arial" charset="0"/>
                </a:rPr>
                <a:t>с различными типами </a:t>
              </a:r>
              <a:r>
                <a:rPr lang="ru-RU" altLang="ru-RU" sz="1600" b="1" dirty="0" smtClean="0">
                  <a:solidFill>
                    <a:schemeClr val="bg1"/>
                  </a:solidFill>
                  <a:latin typeface="Arial" charset="0"/>
                </a:rPr>
                <a:t>сведений формы </a:t>
              </a:r>
              <a:r>
                <a:rPr lang="ru-RU" altLang="ru-RU" sz="1600" b="1" dirty="0">
                  <a:solidFill>
                    <a:schemeClr val="bg1"/>
                  </a:solidFill>
                  <a:latin typeface="Arial" charset="0"/>
                </a:rPr>
                <a:t>СЗВ-М – «</a:t>
              </a:r>
              <a:r>
                <a:rPr lang="ru-RU" altLang="ru-RU" sz="1600" b="1" dirty="0" smtClean="0">
                  <a:solidFill>
                    <a:schemeClr val="bg1"/>
                  </a:solidFill>
                  <a:latin typeface="Arial" charset="0"/>
                </a:rPr>
                <a:t>исходная», </a:t>
              </a:r>
              <a:r>
                <a:rPr lang="ru-RU" altLang="ru-RU" sz="1600" b="1" dirty="0">
                  <a:solidFill>
                    <a:schemeClr val="bg1"/>
                  </a:solidFill>
                  <a:latin typeface="Arial" charset="0"/>
                </a:rPr>
                <a:t>«</a:t>
              </a:r>
              <a:r>
                <a:rPr lang="ru-RU" altLang="ru-RU" sz="1600" b="1" dirty="0" smtClean="0">
                  <a:solidFill>
                    <a:schemeClr val="bg1"/>
                  </a:solidFill>
                  <a:latin typeface="Arial" charset="0"/>
                </a:rPr>
                <a:t>дополняющая», </a:t>
              </a:r>
              <a:r>
                <a:rPr lang="ru-RU" altLang="ru-RU" sz="1600" b="1" dirty="0">
                  <a:solidFill>
                    <a:schemeClr val="bg1"/>
                  </a:solidFill>
                  <a:latin typeface="Arial" charset="0"/>
                </a:rPr>
                <a:t>«</a:t>
              </a:r>
              <a:r>
                <a:rPr lang="ru-RU" altLang="ru-RU" sz="1600" b="1" dirty="0" smtClean="0">
                  <a:solidFill>
                    <a:schemeClr val="bg1"/>
                  </a:solidFill>
                  <a:latin typeface="Arial" charset="0"/>
                </a:rPr>
                <a:t>отменяющая», </a:t>
              </a:r>
              <a:r>
                <a:rPr lang="ru-RU" altLang="ru-RU" sz="1600" b="1" dirty="0">
                  <a:solidFill>
                    <a:schemeClr val="bg1"/>
                  </a:solidFill>
                  <a:latin typeface="Arial" charset="0"/>
                </a:rPr>
                <a:t>формируются </a:t>
              </a:r>
              <a:r>
                <a:rPr lang="ru-RU" altLang="ru-RU" sz="1600" b="1" u="sng" dirty="0">
                  <a:solidFill>
                    <a:schemeClr val="bg1"/>
                  </a:solidFill>
                  <a:latin typeface="Arial" charset="0"/>
                </a:rPr>
                <a:t>отдельно</a:t>
              </a: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1712361" y="1488862"/>
              <a:ext cx="6788729" cy="156212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41" name="Ромб 40"/>
          <p:cNvSpPr/>
          <p:nvPr/>
        </p:nvSpPr>
        <p:spPr>
          <a:xfrm>
            <a:off x="395536" y="1825797"/>
            <a:ext cx="357187" cy="285750"/>
          </a:xfrm>
          <a:prstGeom prst="diamond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2" name="Ромб 41"/>
          <p:cNvSpPr/>
          <p:nvPr/>
        </p:nvSpPr>
        <p:spPr>
          <a:xfrm>
            <a:off x="374305" y="3363674"/>
            <a:ext cx="357188" cy="285750"/>
          </a:xfrm>
          <a:prstGeom prst="diamond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2" name="Группа 17"/>
          <p:cNvGrpSpPr>
            <a:grpSpLocks/>
          </p:cNvGrpSpPr>
          <p:nvPr/>
        </p:nvGrpSpPr>
        <p:grpSpPr bwMode="auto">
          <a:xfrm>
            <a:off x="818805" y="4591233"/>
            <a:ext cx="7927514" cy="781983"/>
            <a:chOff x="857224" y="714356"/>
            <a:chExt cx="7643866" cy="928011"/>
          </a:xfrm>
          <a:solidFill>
            <a:srgbClr val="00B0F0"/>
          </a:solidFill>
        </p:grpSpPr>
        <p:sp>
          <p:nvSpPr>
            <p:cNvPr id="24" name="Rectangle 15"/>
            <p:cNvSpPr>
              <a:spLocks noChangeArrowheads="1"/>
            </p:cNvSpPr>
            <p:nvPr/>
          </p:nvSpPr>
          <p:spPr bwMode="auto">
            <a:xfrm>
              <a:off x="857224" y="714356"/>
              <a:ext cx="7643866" cy="7858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>
                <a:buClr>
                  <a:schemeClr val="tx2"/>
                </a:buClr>
                <a:buFont typeface="Wingdings 2" pitchFamily="18" charset="2"/>
                <a:buNone/>
              </a:pPr>
              <a:r>
                <a:rPr lang="ru-RU" altLang="ru-RU" sz="1600" b="1" dirty="0" smtClean="0">
                  <a:solidFill>
                    <a:schemeClr val="bg1"/>
                  </a:solidFill>
                  <a:latin typeface="Arial" charset="0"/>
                </a:rPr>
                <a:t>форма </a:t>
              </a:r>
              <a:r>
                <a:rPr lang="ru-RU" altLang="ru-RU" sz="1600" b="1" dirty="0">
                  <a:solidFill>
                    <a:schemeClr val="bg1"/>
                  </a:solidFill>
                  <a:latin typeface="Arial" charset="0"/>
                </a:rPr>
                <a:t>СЗВ-М представляется на неограниченное количество застрахованных лиц и </a:t>
              </a:r>
              <a:r>
                <a:rPr lang="ru-RU" altLang="ru-RU" sz="1600" b="1" u="sng" dirty="0">
                  <a:solidFill>
                    <a:schemeClr val="bg1"/>
                  </a:solidFill>
                  <a:latin typeface="Arial" charset="0"/>
                </a:rPr>
                <a:t>не сопровождается описью</a:t>
              </a: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1712361" y="1486155"/>
              <a:ext cx="6788729" cy="156212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36" name="Ромб 35"/>
          <p:cNvSpPr/>
          <p:nvPr/>
        </p:nvSpPr>
        <p:spPr>
          <a:xfrm>
            <a:off x="340449" y="4734107"/>
            <a:ext cx="357188" cy="285750"/>
          </a:xfrm>
          <a:prstGeom prst="diamond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027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32440" y="0"/>
            <a:ext cx="61156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532440" y="5517232"/>
            <a:ext cx="611560" cy="7200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Oval 28"/>
          <p:cNvSpPr>
            <a:spLocks noChangeArrowheads="1"/>
          </p:cNvSpPr>
          <p:nvPr/>
        </p:nvSpPr>
        <p:spPr bwMode="auto">
          <a:xfrm>
            <a:off x="8604696" y="6381328"/>
            <a:ext cx="431800" cy="2603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lIns="92075" tIns="46038" rIns="92075" bIns="46038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charset="0"/>
              </a:rPr>
              <a:t>6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37" name="Rectangle 15"/>
          <p:cNvSpPr>
            <a:spLocks noChangeArrowheads="1"/>
          </p:cNvSpPr>
          <p:nvPr/>
        </p:nvSpPr>
        <p:spPr bwMode="auto">
          <a:xfrm>
            <a:off x="899740" y="6741368"/>
            <a:ext cx="7632700" cy="1158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/>
          <a:lstStyle/>
          <a:p>
            <a:endParaRPr lang="ru-RU"/>
          </a:p>
        </p:txBody>
      </p:sp>
      <p:grpSp>
        <p:nvGrpSpPr>
          <p:cNvPr id="27" name="Группа 13"/>
          <p:cNvGrpSpPr>
            <a:grpSpLocks/>
          </p:cNvGrpSpPr>
          <p:nvPr/>
        </p:nvGrpSpPr>
        <p:grpSpPr bwMode="auto">
          <a:xfrm>
            <a:off x="546555" y="46252"/>
            <a:ext cx="8273920" cy="862468"/>
            <a:chOff x="3534316" y="260766"/>
            <a:chExt cx="4990498" cy="315585"/>
          </a:xfrm>
        </p:grpSpPr>
        <p:sp>
          <p:nvSpPr>
            <p:cNvPr id="31" name="Rectangle 15"/>
            <p:cNvSpPr>
              <a:spLocks noChangeArrowheads="1"/>
            </p:cNvSpPr>
            <p:nvPr/>
          </p:nvSpPr>
          <p:spPr bwMode="auto">
            <a:xfrm>
              <a:off x="3534316" y="260766"/>
              <a:ext cx="4932362" cy="26694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ru-RU" sz="1400" b="1" dirty="0">
                  <a:solidFill>
                    <a:schemeClr val="bg1"/>
                  </a:solidFill>
                  <a:latin typeface="Arial" charset="0"/>
                </a:rPr>
                <a:t>Постановление Правления ПФР от </a:t>
              </a:r>
              <a:r>
                <a:rPr lang="ru-RU" altLang="ru-RU" sz="1400" b="1" dirty="0" smtClean="0">
                  <a:solidFill>
                    <a:schemeClr val="bg1"/>
                  </a:solidFill>
                  <a:latin typeface="Arial" charset="0"/>
                </a:rPr>
                <a:t>15.04.2021 </a:t>
              </a:r>
              <a:r>
                <a:rPr lang="ru-RU" altLang="ru-RU" sz="1400" b="1" dirty="0">
                  <a:solidFill>
                    <a:schemeClr val="bg1"/>
                  </a:solidFill>
                  <a:latin typeface="Arial" charset="0"/>
                </a:rPr>
                <a:t>№</a:t>
              </a:r>
              <a:r>
                <a:rPr lang="ru-RU" altLang="ru-RU" sz="1400" b="1" dirty="0" smtClean="0">
                  <a:solidFill>
                    <a:schemeClr val="bg1"/>
                  </a:solidFill>
                  <a:latin typeface="Arial" charset="0"/>
                </a:rPr>
                <a:t>103п </a:t>
              </a:r>
            </a:p>
            <a:p>
              <a:pPr algn="ctr"/>
              <a:r>
                <a:rPr lang="ru-RU" sz="1400" b="1" dirty="0" smtClean="0">
                  <a:solidFill>
                    <a:schemeClr val="bg1"/>
                  </a:solidFill>
                  <a:latin typeface="Arial" charset="0"/>
                </a:rPr>
                <a:t>«Об утверждении Инструкции о порядке ведения индивидуального (персонифицированного) учета сведений о зарегистрированных лицах» </a:t>
              </a:r>
              <a:endParaRPr lang="ru-RU" sz="1400" b="1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2" name="Rectangle 15"/>
            <p:cNvSpPr>
              <a:spLocks noChangeArrowheads="1"/>
            </p:cNvSpPr>
            <p:nvPr/>
          </p:nvSpPr>
          <p:spPr bwMode="auto">
            <a:xfrm>
              <a:off x="3534317" y="527715"/>
              <a:ext cx="4990497" cy="4863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82" y="880285"/>
            <a:ext cx="3888430" cy="5855553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719385" y="1340768"/>
            <a:ext cx="5292079" cy="1477328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srgbClr val="404A52"/>
                </a:solidFill>
              </a:rPr>
              <a:t>1. "</a:t>
            </a:r>
            <a:r>
              <a:rPr lang="ru-RU" sz="1000" b="1" dirty="0">
                <a:solidFill>
                  <a:srgbClr val="404A52"/>
                </a:solidFill>
              </a:rPr>
              <a:t>Регистрационный номер в </a:t>
            </a:r>
            <a:r>
              <a:rPr lang="ru-RU" sz="1000" b="1" dirty="0" smtClean="0">
                <a:solidFill>
                  <a:srgbClr val="404A52"/>
                </a:solidFill>
              </a:rPr>
              <a:t>ПФР " - регистрационный </a:t>
            </a:r>
            <a:r>
              <a:rPr lang="ru-RU" sz="1000" b="1" dirty="0">
                <a:solidFill>
                  <a:srgbClr val="404A52"/>
                </a:solidFill>
              </a:rPr>
              <a:t>номер страхователя, присвоенный ему при регистрации в качестве страхователя по </a:t>
            </a:r>
            <a:r>
              <a:rPr lang="ru-RU" sz="1000" b="1" dirty="0" smtClean="0">
                <a:solidFill>
                  <a:srgbClr val="404A52"/>
                </a:solidFill>
              </a:rPr>
              <a:t>ОПС.</a:t>
            </a:r>
            <a:endParaRPr lang="ru-RU" sz="1000" b="1" dirty="0">
              <a:solidFill>
                <a:srgbClr val="404A52"/>
              </a:solidFill>
            </a:endParaRPr>
          </a:p>
          <a:p>
            <a:r>
              <a:rPr lang="ru-RU" sz="1000" b="1" dirty="0" smtClean="0">
                <a:solidFill>
                  <a:srgbClr val="404A52"/>
                </a:solidFill>
              </a:rPr>
              <a:t>2. "</a:t>
            </a:r>
            <a:r>
              <a:rPr lang="ru-RU" sz="1000" b="1" dirty="0">
                <a:solidFill>
                  <a:srgbClr val="404A52"/>
                </a:solidFill>
              </a:rPr>
              <a:t>Полное или сокращенное наименование" </a:t>
            </a:r>
            <a:r>
              <a:rPr lang="ru-RU" sz="1000" b="1" dirty="0" smtClean="0">
                <a:solidFill>
                  <a:srgbClr val="404A52"/>
                </a:solidFill>
              </a:rPr>
              <a:t>-  </a:t>
            </a:r>
            <a:r>
              <a:rPr lang="ru-RU" sz="1000" b="1" dirty="0">
                <a:solidFill>
                  <a:srgbClr val="404A52"/>
                </a:solidFill>
              </a:rPr>
              <a:t>полное или сокращенное наименование организации в соответствии с учредительными документами (допускается наименование в латинской транскрипции) либо наименование отделения иностранной организации, осуществляющей деятельность на территории </a:t>
            </a:r>
            <a:r>
              <a:rPr lang="ru-RU" sz="1000" b="1" dirty="0" smtClean="0">
                <a:solidFill>
                  <a:srgbClr val="404A52"/>
                </a:solidFill>
              </a:rPr>
              <a:t>РФ, </a:t>
            </a:r>
            <a:r>
              <a:rPr lang="ru-RU" sz="1000" b="1" dirty="0">
                <a:solidFill>
                  <a:srgbClr val="404A52"/>
                </a:solidFill>
              </a:rPr>
              <a:t>обособленного подразделения.</a:t>
            </a:r>
          </a:p>
          <a:p>
            <a:r>
              <a:rPr lang="ru-RU" sz="1000" b="1" dirty="0" smtClean="0">
                <a:solidFill>
                  <a:srgbClr val="404A52"/>
                </a:solidFill>
              </a:rPr>
              <a:t>3. "ИНН" - идентификационный </a:t>
            </a:r>
            <a:r>
              <a:rPr lang="ru-RU" sz="1000" b="1" dirty="0">
                <a:solidFill>
                  <a:srgbClr val="404A52"/>
                </a:solidFill>
              </a:rPr>
              <a:t>номер </a:t>
            </a:r>
            <a:r>
              <a:rPr lang="ru-RU" sz="1000" b="1" dirty="0" smtClean="0">
                <a:solidFill>
                  <a:srgbClr val="404A52"/>
                </a:solidFill>
              </a:rPr>
              <a:t>налогоплательщика.</a:t>
            </a:r>
            <a:endParaRPr lang="ru-RU" sz="1000" b="1" dirty="0">
              <a:solidFill>
                <a:srgbClr val="404A52"/>
              </a:solidFill>
            </a:endParaRPr>
          </a:p>
          <a:p>
            <a:r>
              <a:rPr lang="ru-RU" sz="1000" b="1" dirty="0" smtClean="0">
                <a:solidFill>
                  <a:srgbClr val="404A52"/>
                </a:solidFill>
              </a:rPr>
              <a:t>4. "КПП" - код </a:t>
            </a:r>
            <a:r>
              <a:rPr lang="ru-RU" sz="1000" b="1" dirty="0">
                <a:solidFill>
                  <a:srgbClr val="404A52"/>
                </a:solidFill>
              </a:rPr>
              <a:t>причины постановки на учет по месту нахождения </a:t>
            </a:r>
            <a:r>
              <a:rPr lang="ru-RU" sz="1000" b="1" dirty="0" smtClean="0">
                <a:solidFill>
                  <a:srgbClr val="404A52"/>
                </a:solidFill>
              </a:rPr>
              <a:t>организации. КПП </a:t>
            </a:r>
            <a:r>
              <a:rPr lang="ru-RU" sz="1000" b="1" dirty="0">
                <a:solidFill>
                  <a:srgbClr val="404A52"/>
                </a:solidFill>
              </a:rPr>
              <a:t>должен состоять из 9 цифр либо отсутствовать</a:t>
            </a:r>
            <a:r>
              <a:rPr lang="ru-RU" sz="1000" b="1" dirty="0" smtClean="0">
                <a:solidFill>
                  <a:srgbClr val="404A52"/>
                </a:solidFill>
              </a:rPr>
              <a:t>. </a:t>
            </a:r>
            <a:endParaRPr lang="ru-RU" sz="1000" b="1" dirty="0">
              <a:solidFill>
                <a:srgbClr val="404A52"/>
              </a:solidFill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107503" y="2132856"/>
            <a:ext cx="3456384" cy="726504"/>
          </a:xfrm>
          <a:prstGeom prst="rect">
            <a:avLst/>
          </a:prstGeom>
          <a:noFill/>
          <a:ln w="2540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ru-RU" sz="900" b="1" dirty="0">
              <a:solidFill>
                <a:srgbClr val="404A52"/>
              </a:solidFill>
              <a:latin typeface="+mn-lt"/>
              <a:cs typeface="+mn-cs"/>
            </a:endParaRPr>
          </a:p>
        </p:txBody>
      </p:sp>
      <p:sp>
        <p:nvSpPr>
          <p:cNvPr id="2" name="Стрелка вправо 1"/>
          <p:cNvSpPr/>
          <p:nvPr/>
        </p:nvSpPr>
        <p:spPr>
          <a:xfrm rot="10800000">
            <a:off x="3387879" y="2287004"/>
            <a:ext cx="360039" cy="216024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3747918" y="2852936"/>
            <a:ext cx="5292079" cy="40011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b="1" dirty="0">
                <a:solidFill>
                  <a:srgbClr val="404A52"/>
                </a:solidFill>
              </a:rPr>
              <a:t>5. "Отчетный период календарного года" </a:t>
            </a:r>
            <a:r>
              <a:rPr lang="ru-RU" sz="1000" b="1" dirty="0" smtClean="0">
                <a:solidFill>
                  <a:srgbClr val="404A52"/>
                </a:solidFill>
              </a:rPr>
              <a:t>-  номер </a:t>
            </a:r>
            <a:r>
              <a:rPr lang="ru-RU" sz="1000" b="1" dirty="0">
                <a:solidFill>
                  <a:srgbClr val="404A52"/>
                </a:solidFill>
              </a:rPr>
              <a:t>месяца календарного года указывается в формате ММ, а год, за который представляется форма СЗВ-М, - в формате ГГГГ</a:t>
            </a:r>
            <a:r>
              <a:rPr lang="ru-RU" sz="1000" b="1" dirty="0" smtClean="0">
                <a:solidFill>
                  <a:srgbClr val="404A52"/>
                </a:solidFill>
              </a:rPr>
              <a:t>.</a:t>
            </a:r>
            <a:endParaRPr lang="ru-RU" sz="1000" b="1" dirty="0">
              <a:solidFill>
                <a:srgbClr val="404A52"/>
              </a:solidFill>
            </a:endParaRP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4067944" y="3295070"/>
            <a:ext cx="4968552" cy="40011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srgbClr val="404A52"/>
                </a:solidFill>
              </a:rPr>
              <a:t>6. "Тип </a:t>
            </a:r>
            <a:r>
              <a:rPr lang="ru-RU" sz="1000" b="1" dirty="0">
                <a:solidFill>
                  <a:srgbClr val="404A52"/>
                </a:solidFill>
              </a:rPr>
              <a:t>сведений формы (код)" </a:t>
            </a:r>
            <a:r>
              <a:rPr lang="ru-RU" sz="1000" b="1" dirty="0" smtClean="0">
                <a:solidFill>
                  <a:srgbClr val="404A52"/>
                </a:solidFill>
              </a:rPr>
              <a:t>- один </a:t>
            </a:r>
            <a:r>
              <a:rPr lang="ru-RU" sz="1000" b="1" dirty="0">
                <a:solidFill>
                  <a:srgbClr val="404A52"/>
                </a:solidFill>
              </a:rPr>
              <a:t>из типов представляемой формы: исходная, дополняющая или </a:t>
            </a:r>
            <a:r>
              <a:rPr lang="ru-RU" sz="1000" b="1" dirty="0" smtClean="0">
                <a:solidFill>
                  <a:srgbClr val="404A52"/>
                </a:solidFill>
              </a:rPr>
              <a:t>отменяющая</a:t>
            </a:r>
            <a:endParaRPr lang="ru-RU" sz="1000" b="1" dirty="0">
              <a:solidFill>
                <a:srgbClr val="404A52"/>
              </a:solidFill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107503" y="2852936"/>
            <a:ext cx="3456384" cy="289734"/>
          </a:xfrm>
          <a:prstGeom prst="rect">
            <a:avLst/>
          </a:prstGeom>
          <a:noFill/>
          <a:ln w="2540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ru-RU" sz="900" b="1" dirty="0">
              <a:solidFill>
                <a:srgbClr val="404A52"/>
              </a:solidFill>
              <a:latin typeface="+mn-lt"/>
              <a:cs typeface="+mn-cs"/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107503" y="3150203"/>
            <a:ext cx="3456384" cy="289734"/>
          </a:xfrm>
          <a:prstGeom prst="rect">
            <a:avLst/>
          </a:prstGeom>
          <a:noFill/>
          <a:ln w="2540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ru-RU" sz="900" b="1" dirty="0">
              <a:solidFill>
                <a:srgbClr val="404A52"/>
              </a:solidFill>
              <a:latin typeface="+mn-lt"/>
              <a:cs typeface="+mn-cs"/>
            </a:endParaRPr>
          </a:p>
        </p:txBody>
      </p:sp>
      <p:sp>
        <p:nvSpPr>
          <p:cNvPr id="51" name="Стрелка вправо 50"/>
          <p:cNvSpPr/>
          <p:nvPr/>
        </p:nvSpPr>
        <p:spPr>
          <a:xfrm rot="10800000">
            <a:off x="3387879" y="2908666"/>
            <a:ext cx="360039" cy="216024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4067945" y="3808061"/>
            <a:ext cx="4392488" cy="2554545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srgbClr val="404A52"/>
                </a:solidFill>
              </a:rPr>
              <a:t>7. Графа </a:t>
            </a:r>
            <a:r>
              <a:rPr lang="ru-RU" sz="1000" b="1" dirty="0">
                <a:solidFill>
                  <a:srgbClr val="404A52"/>
                </a:solidFill>
              </a:rPr>
              <a:t>"N п/п" </a:t>
            </a:r>
            <a:r>
              <a:rPr lang="ru-RU" sz="1000" b="1" dirty="0" smtClean="0">
                <a:solidFill>
                  <a:srgbClr val="404A52"/>
                </a:solidFill>
              </a:rPr>
              <a:t>- заполняется </a:t>
            </a:r>
            <a:r>
              <a:rPr lang="ru-RU" sz="1000" b="1" dirty="0">
                <a:solidFill>
                  <a:srgbClr val="404A52"/>
                </a:solidFill>
              </a:rPr>
              <a:t>сквозной нумерацией. Номер присваивается записи по конкретному застрахованному лицу. Номера должны указываться в порядке возрастания без пропусков и повторений.</a:t>
            </a:r>
          </a:p>
          <a:p>
            <a:r>
              <a:rPr lang="ru-RU" sz="1000" b="1" dirty="0" smtClean="0">
                <a:solidFill>
                  <a:srgbClr val="404A52"/>
                </a:solidFill>
              </a:rPr>
              <a:t>8. </a:t>
            </a:r>
            <a:r>
              <a:rPr lang="ru-RU" sz="1000" b="1" dirty="0">
                <a:solidFill>
                  <a:srgbClr val="404A52"/>
                </a:solidFill>
              </a:rPr>
              <a:t>В графе "Фамилия, имя, отчество (при наличии) застрахованного лица" </a:t>
            </a:r>
            <a:r>
              <a:rPr lang="ru-RU" sz="1000" b="1" dirty="0" smtClean="0">
                <a:solidFill>
                  <a:srgbClr val="404A52"/>
                </a:solidFill>
              </a:rPr>
              <a:t>- сведения </a:t>
            </a:r>
            <a:r>
              <a:rPr lang="ru-RU" sz="1000" b="1" dirty="0">
                <a:solidFill>
                  <a:srgbClr val="404A52"/>
                </a:solidFill>
              </a:rPr>
              <a:t>заполняются на русском языке в именительном падеже полностью, без сокращений или замены имени и отчества </a:t>
            </a:r>
            <a:r>
              <a:rPr lang="ru-RU" sz="1000" b="1" dirty="0" smtClean="0">
                <a:solidFill>
                  <a:srgbClr val="404A52"/>
                </a:solidFill>
              </a:rPr>
              <a:t>инициалами. Заполняется </a:t>
            </a:r>
            <a:r>
              <a:rPr lang="ru-RU" sz="1000" b="1" dirty="0">
                <a:solidFill>
                  <a:srgbClr val="404A52"/>
                </a:solidFill>
              </a:rPr>
              <a:t>обязательно.</a:t>
            </a:r>
          </a:p>
          <a:p>
            <a:r>
              <a:rPr lang="ru-RU" sz="1000" b="1" dirty="0" smtClean="0">
                <a:solidFill>
                  <a:srgbClr val="404A52"/>
                </a:solidFill>
              </a:rPr>
              <a:t>8. </a:t>
            </a:r>
            <a:r>
              <a:rPr lang="ru-RU" sz="1000" b="1" dirty="0">
                <a:solidFill>
                  <a:srgbClr val="404A52"/>
                </a:solidFill>
              </a:rPr>
              <a:t>В графе "Страховой номер индивидуального лицевого счета" </a:t>
            </a:r>
            <a:r>
              <a:rPr lang="ru-RU" sz="1000" b="1" dirty="0" smtClean="0">
                <a:solidFill>
                  <a:srgbClr val="404A52"/>
                </a:solidFill>
              </a:rPr>
              <a:t>-  </a:t>
            </a:r>
            <a:r>
              <a:rPr lang="ru-RU" sz="1000" b="1" dirty="0">
                <a:solidFill>
                  <a:srgbClr val="404A52"/>
                </a:solidFill>
              </a:rPr>
              <a:t>страховой номер индивидуального лицевого счета зарегистрированного лица </a:t>
            </a:r>
            <a:r>
              <a:rPr lang="ru-RU" sz="1000" b="1" dirty="0" smtClean="0">
                <a:solidFill>
                  <a:srgbClr val="404A52"/>
                </a:solidFill>
              </a:rPr>
              <a:t>( </a:t>
            </a:r>
            <a:r>
              <a:rPr lang="ru-RU" sz="1000" b="1" dirty="0">
                <a:solidFill>
                  <a:srgbClr val="404A52"/>
                </a:solidFill>
              </a:rPr>
              <a:t>СНИЛС), в отношении которого представляется форма СЗВ-М. Заполняется обязательно</a:t>
            </a:r>
            <a:r>
              <a:rPr lang="ru-RU" sz="1000" b="1" dirty="0" smtClean="0">
                <a:solidFill>
                  <a:srgbClr val="404A52"/>
                </a:solidFill>
              </a:rPr>
              <a:t>. СНИЛС </a:t>
            </a:r>
            <a:r>
              <a:rPr lang="ru-RU" sz="1000" b="1" dirty="0">
                <a:solidFill>
                  <a:srgbClr val="404A52"/>
                </a:solidFill>
              </a:rPr>
              <a:t>должен состоять из 11 цифр по формату XXX-XXX-XXX-CC или XXX-XXX-XXX CC.</a:t>
            </a:r>
          </a:p>
          <a:p>
            <a:r>
              <a:rPr lang="ru-RU" sz="1000" b="1" dirty="0" smtClean="0">
                <a:solidFill>
                  <a:srgbClr val="404A52"/>
                </a:solidFill>
              </a:rPr>
              <a:t>9. Сведения о ФИО и СНИЛС застрахованного лица должны </a:t>
            </a:r>
            <a:r>
              <a:rPr lang="ru-RU" sz="1000" b="1" dirty="0">
                <a:solidFill>
                  <a:srgbClr val="404A52"/>
                </a:solidFill>
              </a:rPr>
              <a:t>соответствовать сведениям, указанным в документе, подтверждающем регистрацию в системе индивидуального (персонифицированного) учета Пенсионного фонда Российской Федерации </a:t>
            </a:r>
          </a:p>
        </p:txBody>
      </p:sp>
      <p:sp>
        <p:nvSpPr>
          <p:cNvPr id="53" name="Стрелка вправо 52"/>
          <p:cNvSpPr/>
          <p:nvPr/>
        </p:nvSpPr>
        <p:spPr>
          <a:xfrm rot="10800000">
            <a:off x="3527132" y="3253046"/>
            <a:ext cx="540812" cy="216024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трелка вправо 53"/>
          <p:cNvSpPr/>
          <p:nvPr/>
        </p:nvSpPr>
        <p:spPr>
          <a:xfrm rot="10800000">
            <a:off x="3737794" y="3841852"/>
            <a:ext cx="360039" cy="216024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111514" y="3429000"/>
            <a:ext cx="3853198" cy="2459597"/>
          </a:xfrm>
          <a:prstGeom prst="rect">
            <a:avLst/>
          </a:prstGeom>
          <a:noFill/>
          <a:ln w="2540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ru-RU" sz="900" b="1" dirty="0">
              <a:solidFill>
                <a:srgbClr val="404A52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0150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32440" y="0"/>
            <a:ext cx="61156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532440" y="5517232"/>
            <a:ext cx="611560" cy="7200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Oval 28"/>
          <p:cNvSpPr>
            <a:spLocks noChangeArrowheads="1"/>
          </p:cNvSpPr>
          <p:nvPr/>
        </p:nvSpPr>
        <p:spPr bwMode="auto">
          <a:xfrm>
            <a:off x="8604696" y="6381328"/>
            <a:ext cx="431800" cy="2603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lIns="92075" tIns="46038" rIns="92075" bIns="46038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7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37" name="Rectangle 15"/>
          <p:cNvSpPr>
            <a:spLocks noChangeArrowheads="1"/>
          </p:cNvSpPr>
          <p:nvPr/>
        </p:nvSpPr>
        <p:spPr bwMode="auto">
          <a:xfrm>
            <a:off x="899740" y="6741368"/>
            <a:ext cx="7632700" cy="1158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/>
          <a:lstStyle/>
          <a:p>
            <a:endParaRPr lang="ru-RU"/>
          </a:p>
        </p:txBody>
      </p:sp>
      <p:grpSp>
        <p:nvGrpSpPr>
          <p:cNvPr id="27" name="Группа 13"/>
          <p:cNvGrpSpPr>
            <a:grpSpLocks/>
          </p:cNvGrpSpPr>
          <p:nvPr/>
        </p:nvGrpSpPr>
        <p:grpSpPr bwMode="auto">
          <a:xfrm>
            <a:off x="4860032" y="44625"/>
            <a:ext cx="4104456" cy="412520"/>
            <a:chOff x="1790850" y="89990"/>
            <a:chExt cx="6693920" cy="574578"/>
          </a:xfrm>
        </p:grpSpPr>
        <p:sp>
          <p:nvSpPr>
            <p:cNvPr id="31" name="Rectangle 15"/>
            <p:cNvSpPr>
              <a:spLocks noChangeArrowheads="1"/>
            </p:cNvSpPr>
            <p:nvPr/>
          </p:nvSpPr>
          <p:spPr bwMode="auto">
            <a:xfrm>
              <a:off x="1790850" y="89990"/>
              <a:ext cx="6693920" cy="45869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ru-RU" sz="2000" dirty="0" smtClean="0">
                  <a:solidFill>
                    <a:schemeClr val="bg1"/>
                  </a:solidFill>
                  <a:latin typeface="Arial" charset="0"/>
                </a:rPr>
                <a:t>Типы сведений формы СЗВ-М</a:t>
              </a:r>
              <a:endParaRPr lang="ru-RU" sz="2000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2" name="Rectangle 15"/>
            <p:cNvSpPr>
              <a:spLocks noChangeArrowheads="1"/>
            </p:cNvSpPr>
            <p:nvPr/>
          </p:nvSpPr>
          <p:spPr bwMode="auto">
            <a:xfrm>
              <a:off x="2143162" y="548680"/>
              <a:ext cx="6341608" cy="11588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3" name="Группа 14"/>
          <p:cNvGrpSpPr>
            <a:grpSpLocks/>
          </p:cNvGrpSpPr>
          <p:nvPr/>
        </p:nvGrpSpPr>
        <p:grpSpPr bwMode="auto">
          <a:xfrm>
            <a:off x="1763688" y="525670"/>
            <a:ext cx="1872206" cy="1656184"/>
            <a:chOff x="890052" y="714356"/>
            <a:chExt cx="7643866" cy="855627"/>
          </a:xfrm>
          <a:solidFill>
            <a:srgbClr val="00B0F0"/>
          </a:solidFill>
        </p:grpSpPr>
        <p:sp>
          <p:nvSpPr>
            <p:cNvPr id="28" name="Прямоугольник 27"/>
            <p:cNvSpPr/>
            <p:nvPr/>
          </p:nvSpPr>
          <p:spPr>
            <a:xfrm>
              <a:off x="1446664" y="1421043"/>
              <a:ext cx="7087251" cy="14894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890052" y="714356"/>
              <a:ext cx="7643866" cy="7858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  <a:buSzPct val="70000"/>
              </a:pPr>
              <a:r>
                <a:rPr lang="ru-RU" sz="1400" b="1" dirty="0">
                  <a:solidFill>
                    <a:schemeClr val="bg1"/>
                  </a:solidFill>
                </a:rPr>
                <a:t>представляется страхователем на застрахованных лиц впервые за данный отчетный </a:t>
              </a:r>
              <a:r>
                <a:rPr lang="ru-RU" sz="1400" b="1" dirty="0" smtClean="0">
                  <a:solidFill>
                    <a:schemeClr val="bg1"/>
                  </a:solidFill>
                </a:rPr>
                <a:t>период</a:t>
              </a:r>
              <a:endParaRPr lang="ru-RU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3" name="Rectangle 34"/>
          <p:cNvSpPr>
            <a:spLocks noChangeArrowheads="1"/>
          </p:cNvSpPr>
          <p:nvPr/>
        </p:nvSpPr>
        <p:spPr bwMode="auto">
          <a:xfrm>
            <a:off x="3942304" y="548680"/>
            <a:ext cx="4689152" cy="1384995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0070C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1400" b="1" dirty="0">
                <a:solidFill>
                  <a:srgbClr val="0070C0"/>
                </a:solidFill>
              </a:rPr>
              <a:t>Если </a:t>
            </a:r>
            <a:r>
              <a:rPr lang="ru-RU" altLang="ru-RU" sz="1400" b="1" dirty="0" smtClean="0">
                <a:solidFill>
                  <a:srgbClr val="0070C0"/>
                </a:solidFill>
              </a:rPr>
              <a:t>впервые представленная за отчетный период исходная </a:t>
            </a:r>
            <a:r>
              <a:rPr lang="ru-RU" altLang="ru-RU" sz="1400" b="1" dirty="0">
                <a:solidFill>
                  <a:srgbClr val="0070C0"/>
                </a:solidFill>
              </a:rPr>
              <a:t>форма СЗВ-М не была принята ПФР из-за содержащихся в ней ошибок </a:t>
            </a:r>
            <a:r>
              <a:rPr lang="ru-RU" altLang="ru-RU" sz="1400" b="1" dirty="0" smtClean="0">
                <a:solidFill>
                  <a:srgbClr val="0070C0"/>
                </a:solidFill>
              </a:rPr>
              <a:t>(в протоколе проверки ПФР содержится запись - </a:t>
            </a:r>
            <a:r>
              <a:rPr lang="ru-RU" altLang="ru-RU" sz="1400" b="1" dirty="0" smtClean="0">
                <a:solidFill>
                  <a:srgbClr val="FF0000"/>
                </a:solidFill>
              </a:rPr>
              <a:t>«</a:t>
            </a:r>
            <a:r>
              <a:rPr lang="ru-RU" altLang="ru-RU" sz="1400" b="1" dirty="0">
                <a:solidFill>
                  <a:srgbClr val="FF0000"/>
                </a:solidFill>
              </a:rPr>
              <a:t>Д</a:t>
            </a:r>
            <a:r>
              <a:rPr lang="ru-RU" altLang="ru-RU" sz="1400" b="1" dirty="0" smtClean="0">
                <a:solidFill>
                  <a:srgbClr val="FF0000"/>
                </a:solidFill>
              </a:rPr>
              <a:t>окумент не принят!»</a:t>
            </a:r>
            <a:r>
              <a:rPr lang="ru-RU" altLang="ru-RU" sz="1400" b="1" dirty="0" smtClean="0">
                <a:solidFill>
                  <a:srgbClr val="0070C0"/>
                </a:solidFill>
              </a:rPr>
              <a:t>), </a:t>
            </a:r>
            <a:r>
              <a:rPr lang="ru-RU" altLang="ru-RU" sz="1400" b="1" dirty="0">
                <a:solidFill>
                  <a:srgbClr val="0070C0"/>
                </a:solidFill>
              </a:rPr>
              <a:t>взамен нее </a:t>
            </a:r>
            <a:r>
              <a:rPr lang="ru-RU" altLang="ru-RU" sz="1400" b="1" dirty="0" smtClean="0">
                <a:solidFill>
                  <a:srgbClr val="0070C0"/>
                </a:solidFill>
              </a:rPr>
              <a:t>страхователем подлежит представлению </a:t>
            </a:r>
            <a:r>
              <a:rPr lang="ru-RU" altLang="ru-RU" sz="1400" b="1" dirty="0">
                <a:solidFill>
                  <a:srgbClr val="0070C0"/>
                </a:solidFill>
              </a:rPr>
              <a:t>также исходная форма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115296" y="844722"/>
            <a:ext cx="1593216" cy="700790"/>
            <a:chOff x="115295" y="1011748"/>
            <a:chExt cx="1864417" cy="700790"/>
          </a:xfrm>
        </p:grpSpPr>
        <p:sp>
          <p:nvSpPr>
            <p:cNvPr id="52" name="Oval 8"/>
            <p:cNvSpPr>
              <a:spLocks noChangeArrowheads="1"/>
            </p:cNvSpPr>
            <p:nvPr/>
          </p:nvSpPr>
          <p:spPr bwMode="auto">
            <a:xfrm>
              <a:off x="115295" y="1148976"/>
              <a:ext cx="1857375" cy="563562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txBody>
            <a:bodyPr wrap="none" anchor="ctr"/>
            <a:lstStyle/>
            <a:p>
              <a:pPr algn="ctr"/>
              <a:endParaRPr lang="ru-RU" sz="1400" b="1" i="1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49" name="Oval 8"/>
            <p:cNvSpPr>
              <a:spLocks noChangeArrowheads="1"/>
            </p:cNvSpPr>
            <p:nvPr/>
          </p:nvSpPr>
          <p:spPr bwMode="auto">
            <a:xfrm>
              <a:off x="122337" y="1011748"/>
              <a:ext cx="1857375" cy="563562"/>
            </a:xfrm>
            <a:prstGeom prst="ellipse">
              <a:avLst/>
            </a:prstGeom>
            <a:gradFill>
              <a:gsLst>
                <a:gs pos="100000">
                  <a:srgbClr val="00B0F0"/>
                </a:gs>
                <a:gs pos="100000">
                  <a:srgbClr val="475E00"/>
                </a:gs>
              </a:gsLst>
              <a:lin ang="5400000" scaled="1"/>
            </a:gradFill>
            <a:ln>
              <a:noFill/>
            </a:ln>
          </p:spPr>
          <p:txBody>
            <a:bodyPr wrap="none" anchor="ctr"/>
            <a:lstStyle/>
            <a:p>
              <a:pPr algn="ctr"/>
              <a:r>
                <a:rPr lang="ru-RU" sz="1400" b="1" i="1" dirty="0">
                  <a:solidFill>
                    <a:schemeClr val="bg1"/>
                  </a:solidFill>
                  <a:latin typeface="Arial" charset="0"/>
                </a:rPr>
                <a:t>исходная</a:t>
              </a:r>
            </a:p>
          </p:txBody>
        </p:sp>
      </p:grpSp>
      <p:grpSp>
        <p:nvGrpSpPr>
          <p:cNvPr id="53" name="Группа 52"/>
          <p:cNvGrpSpPr/>
          <p:nvPr/>
        </p:nvGrpSpPr>
        <p:grpSpPr>
          <a:xfrm>
            <a:off x="115295" y="2738655"/>
            <a:ext cx="1600519" cy="700790"/>
            <a:chOff x="115295" y="1011748"/>
            <a:chExt cx="1872963" cy="700790"/>
          </a:xfrm>
        </p:grpSpPr>
        <p:sp>
          <p:nvSpPr>
            <p:cNvPr id="54" name="Oval 8"/>
            <p:cNvSpPr>
              <a:spLocks noChangeArrowheads="1"/>
            </p:cNvSpPr>
            <p:nvPr/>
          </p:nvSpPr>
          <p:spPr bwMode="auto">
            <a:xfrm>
              <a:off x="115295" y="1148976"/>
              <a:ext cx="1857375" cy="563562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txBody>
            <a:bodyPr wrap="none" anchor="ctr"/>
            <a:lstStyle/>
            <a:p>
              <a:pPr algn="ctr"/>
              <a:endParaRPr lang="ru-RU" sz="1400" b="1" i="1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55" name="Oval 8"/>
            <p:cNvSpPr>
              <a:spLocks noChangeArrowheads="1"/>
            </p:cNvSpPr>
            <p:nvPr/>
          </p:nvSpPr>
          <p:spPr bwMode="auto">
            <a:xfrm>
              <a:off x="130883" y="1011748"/>
              <a:ext cx="1857375" cy="563562"/>
            </a:xfrm>
            <a:prstGeom prst="ellipse">
              <a:avLst/>
            </a:prstGeom>
            <a:gradFill>
              <a:gsLst>
                <a:gs pos="100000">
                  <a:srgbClr val="00B0F0"/>
                </a:gs>
                <a:gs pos="100000">
                  <a:srgbClr val="475E00"/>
                </a:gs>
              </a:gsLst>
              <a:lin ang="5400000" scaled="1"/>
            </a:gradFill>
            <a:ln>
              <a:noFill/>
            </a:ln>
          </p:spPr>
          <p:txBody>
            <a:bodyPr wrap="none" anchor="ctr"/>
            <a:lstStyle/>
            <a:p>
              <a:pPr algn="ctr"/>
              <a:r>
                <a:rPr lang="ru-RU" sz="1400" b="1" i="1" dirty="0" smtClean="0">
                  <a:solidFill>
                    <a:schemeClr val="bg1"/>
                  </a:solidFill>
                  <a:latin typeface="Arial" charset="0"/>
                </a:rPr>
                <a:t>дополняющая</a:t>
              </a:r>
              <a:endParaRPr lang="ru-RU" sz="1400" b="1" i="1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91161" y="4918158"/>
            <a:ext cx="1600519" cy="700790"/>
            <a:chOff x="115295" y="1011748"/>
            <a:chExt cx="1872963" cy="700790"/>
          </a:xfrm>
        </p:grpSpPr>
        <p:sp>
          <p:nvSpPr>
            <p:cNvPr id="57" name="Oval 8"/>
            <p:cNvSpPr>
              <a:spLocks noChangeArrowheads="1"/>
            </p:cNvSpPr>
            <p:nvPr/>
          </p:nvSpPr>
          <p:spPr bwMode="auto">
            <a:xfrm>
              <a:off x="115295" y="1148976"/>
              <a:ext cx="1857375" cy="563562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txBody>
            <a:bodyPr wrap="none" anchor="ctr"/>
            <a:lstStyle/>
            <a:p>
              <a:pPr algn="ctr"/>
              <a:endParaRPr lang="ru-RU" sz="1400" b="1" i="1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/>
          </p:nvSpPr>
          <p:spPr bwMode="auto">
            <a:xfrm>
              <a:off x="130883" y="1011748"/>
              <a:ext cx="1857375" cy="563562"/>
            </a:xfrm>
            <a:prstGeom prst="ellipse">
              <a:avLst/>
            </a:prstGeom>
            <a:gradFill>
              <a:gsLst>
                <a:gs pos="100000">
                  <a:srgbClr val="00B0F0"/>
                </a:gs>
                <a:gs pos="100000">
                  <a:srgbClr val="475E00"/>
                </a:gs>
              </a:gsLst>
              <a:lin ang="5400000" scaled="1"/>
            </a:gradFill>
            <a:ln>
              <a:noFill/>
            </a:ln>
          </p:spPr>
          <p:txBody>
            <a:bodyPr wrap="none" anchor="ctr"/>
            <a:lstStyle/>
            <a:p>
              <a:pPr algn="ctr"/>
              <a:r>
                <a:rPr lang="ru-RU" sz="1400" b="1" i="1" dirty="0" smtClean="0">
                  <a:solidFill>
                    <a:schemeClr val="bg1"/>
                  </a:solidFill>
                  <a:latin typeface="Arial" charset="0"/>
                </a:rPr>
                <a:t>отменяющая</a:t>
              </a:r>
              <a:endParaRPr lang="ru-RU" sz="1400" b="1" i="1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59" name="Группа 14"/>
          <p:cNvGrpSpPr>
            <a:grpSpLocks/>
          </p:cNvGrpSpPr>
          <p:nvPr/>
        </p:nvGrpSpPr>
        <p:grpSpPr bwMode="auto">
          <a:xfrm>
            <a:off x="1763688" y="2325870"/>
            <a:ext cx="1811909" cy="1967226"/>
            <a:chOff x="890052" y="714356"/>
            <a:chExt cx="7643866" cy="855627"/>
          </a:xfrm>
          <a:solidFill>
            <a:srgbClr val="00B0F0"/>
          </a:solidFill>
        </p:grpSpPr>
        <p:sp>
          <p:nvSpPr>
            <p:cNvPr id="60" name="Прямоугольник 59"/>
            <p:cNvSpPr/>
            <p:nvPr/>
          </p:nvSpPr>
          <p:spPr>
            <a:xfrm>
              <a:off x="1446664" y="1421043"/>
              <a:ext cx="7087251" cy="14894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1" name="Rectangle 15"/>
            <p:cNvSpPr>
              <a:spLocks noChangeArrowheads="1"/>
            </p:cNvSpPr>
            <p:nvPr/>
          </p:nvSpPr>
          <p:spPr bwMode="auto">
            <a:xfrm>
              <a:off x="890052" y="714356"/>
              <a:ext cx="7643866" cy="7858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ru-RU" sz="1400" b="1" dirty="0">
                  <a:solidFill>
                    <a:schemeClr val="bg1"/>
                  </a:solidFill>
                </a:rPr>
                <a:t>представляется </a:t>
              </a:r>
              <a:r>
                <a:rPr lang="ru-RU" sz="1400" b="1" dirty="0" smtClean="0">
                  <a:solidFill>
                    <a:schemeClr val="bg1"/>
                  </a:solidFill>
                </a:rPr>
                <a:t>страхователем </a:t>
              </a:r>
              <a:r>
                <a:rPr lang="ru-RU" sz="1400" b="1" dirty="0">
                  <a:solidFill>
                    <a:schemeClr val="bg1"/>
                  </a:solidFill>
                </a:rPr>
                <a:t>с целью дополнения ранее принятых ПФР сведений о застрахованных лицах за данный отчетный период</a:t>
              </a:r>
            </a:p>
          </p:txBody>
        </p:sp>
      </p:grpSp>
      <p:grpSp>
        <p:nvGrpSpPr>
          <p:cNvPr id="62" name="Группа 14"/>
          <p:cNvGrpSpPr>
            <a:grpSpLocks/>
          </p:cNvGrpSpPr>
          <p:nvPr/>
        </p:nvGrpSpPr>
        <p:grpSpPr bwMode="auto">
          <a:xfrm>
            <a:off x="1763688" y="4509120"/>
            <a:ext cx="1811909" cy="1967226"/>
            <a:chOff x="890052" y="714356"/>
            <a:chExt cx="7643866" cy="855627"/>
          </a:xfrm>
          <a:solidFill>
            <a:srgbClr val="00B0F0"/>
          </a:solidFill>
        </p:grpSpPr>
        <p:sp>
          <p:nvSpPr>
            <p:cNvPr id="63" name="Прямоугольник 62"/>
            <p:cNvSpPr/>
            <p:nvPr/>
          </p:nvSpPr>
          <p:spPr>
            <a:xfrm>
              <a:off x="1446664" y="1421043"/>
              <a:ext cx="7087251" cy="14894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4" name="Rectangle 15"/>
            <p:cNvSpPr>
              <a:spLocks noChangeArrowheads="1"/>
            </p:cNvSpPr>
            <p:nvPr/>
          </p:nvSpPr>
          <p:spPr bwMode="auto">
            <a:xfrm>
              <a:off x="890052" y="714356"/>
              <a:ext cx="7643866" cy="7858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ru-RU" sz="1400" b="1" dirty="0" smtClean="0">
                  <a:solidFill>
                    <a:schemeClr val="bg1"/>
                  </a:solidFill>
                </a:rPr>
                <a:t>представляется </a:t>
              </a:r>
              <a:r>
                <a:rPr lang="ru-RU" sz="1400" b="1" dirty="0">
                  <a:solidFill>
                    <a:schemeClr val="bg1"/>
                  </a:solidFill>
                </a:rPr>
                <a:t>страхователем с целью отмены ранее неверно поданных сведений о застрахованных лицах за указанный отчетный период</a:t>
              </a:r>
            </a:p>
            <a:p>
              <a:pPr algn="ctr"/>
              <a:r>
                <a:rPr lang="ru-RU" sz="1400" b="1" dirty="0" smtClean="0">
                  <a:solidFill>
                    <a:schemeClr val="bg1"/>
                  </a:solidFill>
                </a:rPr>
                <a:t> </a:t>
              </a:r>
              <a:endParaRPr lang="ru-RU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5" name="Ромб 64"/>
          <p:cNvSpPr/>
          <p:nvPr/>
        </p:nvSpPr>
        <p:spPr>
          <a:xfrm>
            <a:off x="3635896" y="1124744"/>
            <a:ext cx="288032" cy="220932"/>
          </a:xfrm>
          <a:prstGeom prst="diamond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6" name="Ромб 65"/>
          <p:cNvSpPr/>
          <p:nvPr/>
        </p:nvSpPr>
        <p:spPr>
          <a:xfrm>
            <a:off x="3635896" y="3020436"/>
            <a:ext cx="288032" cy="220932"/>
          </a:xfrm>
          <a:prstGeom prst="diamond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7" name="Ромб 66"/>
          <p:cNvSpPr/>
          <p:nvPr/>
        </p:nvSpPr>
        <p:spPr>
          <a:xfrm>
            <a:off x="3635896" y="5301208"/>
            <a:ext cx="288032" cy="220932"/>
          </a:xfrm>
          <a:prstGeom prst="diamond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8" name="Rectangle 34"/>
          <p:cNvSpPr>
            <a:spLocks noChangeArrowheads="1"/>
          </p:cNvSpPr>
          <p:nvPr/>
        </p:nvSpPr>
        <p:spPr bwMode="auto">
          <a:xfrm>
            <a:off x="3942304" y="2132856"/>
            <a:ext cx="4689152" cy="2246769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0070C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1400" b="1" dirty="0">
                <a:solidFill>
                  <a:srgbClr val="0070C0"/>
                </a:solidFill>
              </a:rPr>
              <a:t>Если </a:t>
            </a:r>
            <a:r>
              <a:rPr lang="ru-RU" altLang="ru-RU" sz="1400" b="1" dirty="0" smtClean="0">
                <a:solidFill>
                  <a:srgbClr val="0070C0"/>
                </a:solidFill>
              </a:rPr>
              <a:t>представленная за отчетный период форма </a:t>
            </a:r>
            <a:r>
              <a:rPr lang="ru-RU" altLang="ru-RU" sz="1400" b="1" dirty="0">
                <a:solidFill>
                  <a:srgbClr val="0070C0"/>
                </a:solidFill>
              </a:rPr>
              <a:t>СЗВ-М </a:t>
            </a:r>
            <a:r>
              <a:rPr lang="ru-RU" altLang="ru-RU" sz="1400" b="1" dirty="0" smtClean="0">
                <a:solidFill>
                  <a:srgbClr val="0070C0"/>
                </a:solidFill>
              </a:rPr>
              <a:t>(исходная, дополняющая) не </a:t>
            </a:r>
            <a:r>
              <a:rPr lang="ru-RU" altLang="ru-RU" sz="1400" b="1" dirty="0">
                <a:solidFill>
                  <a:srgbClr val="0070C0"/>
                </a:solidFill>
              </a:rPr>
              <a:t>была </a:t>
            </a:r>
            <a:r>
              <a:rPr lang="ru-RU" altLang="ru-RU" sz="1400" b="1" dirty="0" smtClean="0">
                <a:solidFill>
                  <a:srgbClr val="0070C0"/>
                </a:solidFill>
              </a:rPr>
              <a:t>частично принята </a:t>
            </a:r>
            <a:r>
              <a:rPr lang="ru-RU" altLang="ru-RU" sz="1400" b="1" dirty="0">
                <a:solidFill>
                  <a:srgbClr val="0070C0"/>
                </a:solidFill>
              </a:rPr>
              <a:t>ПФР из-за </a:t>
            </a:r>
            <a:r>
              <a:rPr lang="ru-RU" altLang="ru-RU" sz="1400" b="1" dirty="0" smtClean="0">
                <a:solidFill>
                  <a:srgbClr val="0070C0"/>
                </a:solidFill>
              </a:rPr>
              <a:t>содержащейся </a:t>
            </a:r>
            <a:r>
              <a:rPr lang="ru-RU" altLang="ru-RU" sz="1400" b="1" dirty="0">
                <a:solidFill>
                  <a:srgbClr val="0070C0"/>
                </a:solidFill>
              </a:rPr>
              <a:t>в ней </a:t>
            </a:r>
            <a:r>
              <a:rPr lang="ru-RU" altLang="ru-RU" sz="1400" b="1" dirty="0" smtClean="0">
                <a:solidFill>
                  <a:srgbClr val="0070C0"/>
                </a:solidFill>
              </a:rPr>
              <a:t>ошибки по отдельному застрахованному лицу (в протоколе проверки ПФР содержится запись - </a:t>
            </a:r>
            <a:r>
              <a:rPr lang="ru-RU" altLang="ru-RU" sz="1400" b="1" dirty="0" smtClean="0">
                <a:solidFill>
                  <a:srgbClr val="FF0000"/>
                </a:solidFill>
              </a:rPr>
              <a:t>«</a:t>
            </a:r>
            <a:r>
              <a:rPr lang="ru-RU" altLang="ru-RU" sz="1400" b="1" dirty="0">
                <a:solidFill>
                  <a:srgbClr val="FF0000"/>
                </a:solidFill>
              </a:rPr>
              <a:t>Д</a:t>
            </a:r>
            <a:r>
              <a:rPr lang="ru-RU" altLang="ru-RU" sz="1400" b="1" dirty="0" smtClean="0">
                <a:solidFill>
                  <a:srgbClr val="FF0000"/>
                </a:solidFill>
              </a:rPr>
              <a:t>окумент принят частично!»</a:t>
            </a:r>
            <a:r>
              <a:rPr lang="ru-RU" altLang="ru-RU" sz="1400" b="1" dirty="0" smtClean="0">
                <a:solidFill>
                  <a:srgbClr val="0070C0"/>
                </a:solidFill>
              </a:rPr>
              <a:t>), страхователем подлежит представлению дополняющая форма (представляется в отношении конкретных застрахованных лиц, по которым допущена ошибка либо на застрахованное лицо, отсутствующее в ранее представленной форме («пропущенное»)</a:t>
            </a:r>
            <a:endParaRPr lang="ru-RU" altLang="ru-RU" sz="1400" b="1" dirty="0">
              <a:solidFill>
                <a:srgbClr val="0070C0"/>
              </a:solidFill>
            </a:endParaRPr>
          </a:p>
        </p:txBody>
      </p:sp>
      <p:sp>
        <p:nvSpPr>
          <p:cNvPr id="69" name="Rectangle 34"/>
          <p:cNvSpPr>
            <a:spLocks noChangeArrowheads="1"/>
          </p:cNvSpPr>
          <p:nvPr/>
        </p:nvSpPr>
        <p:spPr bwMode="auto">
          <a:xfrm>
            <a:off x="3923928" y="4437112"/>
            <a:ext cx="4689152" cy="2332946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0070C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1400" b="1" dirty="0" smtClean="0">
                <a:solidFill>
                  <a:srgbClr val="0070C0"/>
                </a:solidFill>
              </a:rPr>
              <a:t>Представляется </a:t>
            </a:r>
            <a:r>
              <a:rPr lang="ru-RU" altLang="ru-RU" sz="1400" b="1" dirty="0">
                <a:solidFill>
                  <a:srgbClr val="0070C0"/>
                </a:solidFill>
              </a:rPr>
              <a:t>только на тех застрахованных лиц, по которым необходимо отменить сведения, ранее представленные и принятые ПФР в исходных и дополняющих формах. </a:t>
            </a:r>
            <a:endParaRPr lang="ru-RU" altLang="ru-RU" sz="1400" b="1" dirty="0" smtClean="0">
              <a:solidFill>
                <a:srgbClr val="0070C0"/>
              </a:solidFill>
            </a:endParaRPr>
          </a:p>
          <a:p>
            <a: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sz="1400" b="1" dirty="0" smtClean="0">
                <a:solidFill>
                  <a:srgbClr val="0070C0"/>
                </a:solidFill>
              </a:rPr>
              <a:t>Все </a:t>
            </a:r>
            <a:r>
              <a:rPr lang="ru-RU" sz="1400" b="1" dirty="0">
                <a:solidFill>
                  <a:srgbClr val="0070C0"/>
                </a:solidFill>
              </a:rPr>
              <a:t>показатели, содержащиеся в форме, </a:t>
            </a:r>
            <a:r>
              <a:rPr lang="ru-RU" sz="1400" b="1" dirty="0" smtClean="0">
                <a:solidFill>
                  <a:srgbClr val="0070C0"/>
                </a:solidFill>
              </a:rPr>
              <a:t>обязательны для заполнения.</a:t>
            </a:r>
          </a:p>
          <a:p>
            <a: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sz="1400" b="1" dirty="0" smtClean="0">
                <a:solidFill>
                  <a:srgbClr val="0070C0"/>
                </a:solidFill>
              </a:rPr>
              <a:t>Дата заполнения в отменяющей форме </a:t>
            </a:r>
            <a:r>
              <a:rPr lang="ru-RU" sz="1400" b="1" u="sng" dirty="0" smtClean="0">
                <a:solidFill>
                  <a:srgbClr val="FF0000"/>
                </a:solidFill>
              </a:rPr>
              <a:t>не может быть меньше</a:t>
            </a:r>
            <a:r>
              <a:rPr lang="ru-RU" sz="1400" b="1" dirty="0" smtClean="0">
                <a:solidFill>
                  <a:srgbClr val="0070C0"/>
                </a:solidFill>
              </a:rPr>
              <a:t>, чем дата заполнения, указанная в ранее представленной форме, которая подлежит отмене: </a:t>
            </a:r>
            <a:r>
              <a:rPr lang="ru-RU" sz="1400" b="1" dirty="0">
                <a:solidFill>
                  <a:srgbClr val="0070C0"/>
                </a:solidFill>
              </a:rPr>
              <a:t>&lt;</a:t>
            </a:r>
            <a:r>
              <a:rPr lang="ru-RU" sz="1400" b="1" dirty="0" err="1" smtClean="0">
                <a:solidFill>
                  <a:srgbClr val="0070C0"/>
                </a:solidFill>
              </a:rPr>
              <a:t>ДатаЗаполнения</a:t>
            </a:r>
            <a:r>
              <a:rPr lang="ru-RU" sz="1400" b="1" dirty="0" smtClean="0">
                <a:solidFill>
                  <a:srgbClr val="0070C0"/>
                </a:solidFill>
              </a:rPr>
              <a:t>&gt;ГГГГ-ММ-ДД&lt;/</a:t>
            </a:r>
            <a:r>
              <a:rPr lang="ru-RU" sz="1400" b="1" dirty="0" err="1">
                <a:solidFill>
                  <a:srgbClr val="0070C0"/>
                </a:solidFill>
              </a:rPr>
              <a:t>ДатаЗаполнения</a:t>
            </a:r>
            <a:r>
              <a:rPr lang="ru-RU" sz="1400" b="1" dirty="0">
                <a:solidFill>
                  <a:srgbClr val="0070C0"/>
                </a:solidFill>
              </a:rPr>
              <a:t>&gt;</a:t>
            </a:r>
            <a:endParaRPr lang="ru-RU" altLang="ru-RU" sz="1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72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32440" y="0"/>
            <a:ext cx="61156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532440" y="5517232"/>
            <a:ext cx="611560" cy="7200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Rectangle 34"/>
          <p:cNvSpPr>
            <a:spLocks noChangeArrowheads="1"/>
          </p:cNvSpPr>
          <p:nvPr/>
        </p:nvSpPr>
        <p:spPr bwMode="auto">
          <a:xfrm>
            <a:off x="3851920" y="811733"/>
            <a:ext cx="5256584" cy="6001643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0070C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ru-RU" altLang="ru-RU" sz="1200" b="1" dirty="0" smtClean="0">
                <a:solidFill>
                  <a:srgbClr val="0070C0"/>
                </a:solidFill>
                <a:sym typeface="Symbol" pitchFamily="18" charset="2"/>
              </a:rPr>
              <a:t>       Все </a:t>
            </a:r>
            <a:r>
              <a:rPr lang="ru-RU" altLang="ru-RU" sz="1200" b="1" u="sng" dirty="0">
                <a:solidFill>
                  <a:srgbClr val="0070C0"/>
                </a:solidFill>
                <a:sym typeface="Symbol" pitchFamily="18" charset="2"/>
              </a:rPr>
              <a:t>отклонения от Правил</a:t>
            </a:r>
            <a:r>
              <a:rPr lang="ru-RU" altLang="ru-RU" sz="1200" b="1" dirty="0">
                <a:solidFill>
                  <a:srgbClr val="0070C0"/>
                </a:solidFill>
                <a:sym typeface="Symbol" pitchFamily="18" charset="2"/>
              </a:rPr>
              <a:t>, допущенные при </a:t>
            </a:r>
            <a:r>
              <a:rPr lang="ru-RU" altLang="ru-RU" sz="1200" b="1" dirty="0" smtClean="0">
                <a:solidFill>
                  <a:srgbClr val="0070C0"/>
                </a:solidFill>
                <a:sym typeface="Symbol" pitchFamily="18" charset="2"/>
              </a:rPr>
              <a:t>формировании сведений, </a:t>
            </a:r>
            <a:r>
              <a:rPr lang="ru-RU" altLang="ru-RU" sz="1200" b="1" dirty="0">
                <a:solidFill>
                  <a:srgbClr val="0070C0"/>
                </a:solidFill>
                <a:sym typeface="Symbol" pitchFamily="18" charset="2"/>
              </a:rPr>
              <a:t>разделяются по степени (коду) грубости:</a:t>
            </a:r>
          </a:p>
          <a:p>
            <a:pPr algn="just">
              <a:defRPr/>
            </a:pPr>
            <a:r>
              <a:rPr lang="ru-RU" sz="1200" b="1" dirty="0">
                <a:solidFill>
                  <a:srgbClr val="0070C0"/>
                </a:solidFill>
              </a:rPr>
              <a:t>         </a:t>
            </a:r>
            <a:r>
              <a:rPr lang="ru-RU" altLang="ru-RU" sz="1200" b="1" dirty="0">
                <a:solidFill>
                  <a:srgbClr val="0070C0"/>
                </a:solidFill>
                <a:sym typeface="Symbol" pitchFamily="18" charset="2"/>
              </a:rPr>
              <a:t>● при наличии в протоколе проверки СЗВ-М ошибок с </a:t>
            </a:r>
            <a:r>
              <a:rPr lang="ru-RU" sz="1200" b="1" dirty="0">
                <a:solidFill>
                  <a:srgbClr val="0070C0"/>
                </a:solidFill>
              </a:rPr>
              <a:t>кодом </a:t>
            </a:r>
            <a:r>
              <a:rPr lang="ru-RU" sz="1200" b="1" u="sng" dirty="0">
                <a:solidFill>
                  <a:srgbClr val="FF0000"/>
                </a:solidFill>
              </a:rPr>
              <a:t>50 (критичные ошибки) </a:t>
            </a:r>
            <a:r>
              <a:rPr lang="ru-RU" sz="1200" b="1" dirty="0">
                <a:solidFill>
                  <a:srgbClr val="0070C0"/>
                </a:solidFill>
              </a:rPr>
              <a:t>- </a:t>
            </a:r>
            <a:r>
              <a:rPr lang="ru-RU" altLang="ru-RU" sz="1200" b="1" dirty="0">
                <a:solidFill>
                  <a:srgbClr val="0070C0"/>
                </a:solidFill>
                <a:sym typeface="Symbol" pitchFamily="18" charset="2"/>
              </a:rPr>
              <a:t>формируется Уведомление об устранении ошибок и (или) несоответствий между представленными страхователем сведениями и сведениями, имеющимися у </a:t>
            </a:r>
            <a:r>
              <a:rPr lang="ru-RU" altLang="ru-RU" sz="1200" b="1" dirty="0" smtClean="0">
                <a:solidFill>
                  <a:srgbClr val="0070C0"/>
                </a:solidFill>
                <a:sym typeface="Symbol" pitchFamily="18" charset="2"/>
              </a:rPr>
              <a:t>ПФ </a:t>
            </a:r>
            <a:r>
              <a:rPr lang="ru-RU" altLang="ru-RU" sz="1200" b="1" dirty="0">
                <a:solidFill>
                  <a:srgbClr val="0070C0"/>
                </a:solidFill>
                <a:sym typeface="Symbol" pitchFamily="18" charset="2"/>
              </a:rPr>
              <a:t>РФ, в </a:t>
            </a:r>
            <a:r>
              <a:rPr lang="ru-RU" altLang="ru-RU" sz="1200" b="1" dirty="0" err="1">
                <a:solidFill>
                  <a:srgbClr val="0070C0"/>
                </a:solidFill>
                <a:sym typeface="Symbol" pitchFamily="18" charset="2"/>
              </a:rPr>
              <a:t>т.ч</a:t>
            </a:r>
            <a:r>
              <a:rPr lang="ru-RU" altLang="ru-RU" sz="1200" b="1" dirty="0">
                <a:solidFill>
                  <a:srgbClr val="0070C0"/>
                </a:solidFill>
                <a:sym typeface="Symbol" pitchFamily="18" charset="2"/>
              </a:rPr>
              <a:t>. содержащего данные отрицательного протокола приема со статусом </a:t>
            </a:r>
            <a:r>
              <a:rPr lang="ru-RU" altLang="ru-RU" sz="1200" b="1" dirty="0">
                <a:solidFill>
                  <a:srgbClr val="FF0000"/>
                </a:solidFill>
                <a:sym typeface="Symbol" pitchFamily="18" charset="2"/>
              </a:rPr>
              <a:t>«Документ не </a:t>
            </a:r>
            <a:r>
              <a:rPr lang="ru-RU" altLang="ru-RU" sz="1200" b="1" dirty="0" smtClean="0">
                <a:solidFill>
                  <a:srgbClr val="FF0000"/>
                </a:solidFill>
                <a:sym typeface="Symbol" pitchFamily="18" charset="2"/>
              </a:rPr>
              <a:t>принят!»</a:t>
            </a:r>
            <a:r>
              <a:rPr lang="ru-RU" altLang="ru-RU" sz="1200" b="1" dirty="0" smtClean="0">
                <a:solidFill>
                  <a:srgbClr val="0070C0"/>
                </a:solidFill>
                <a:sym typeface="Symbol" pitchFamily="18" charset="2"/>
              </a:rPr>
              <a:t> </a:t>
            </a:r>
            <a:r>
              <a:rPr lang="ru-RU" altLang="ru-RU" sz="1200" b="1" dirty="0">
                <a:solidFill>
                  <a:srgbClr val="0070C0"/>
                </a:solidFill>
                <a:sym typeface="Symbol" pitchFamily="18" charset="2"/>
              </a:rPr>
              <a:t>и </a:t>
            </a:r>
            <a:r>
              <a:rPr lang="ru-RU" altLang="ru-RU" sz="1200" b="1" dirty="0" smtClean="0">
                <a:solidFill>
                  <a:srgbClr val="0070C0"/>
                </a:solidFill>
                <a:sym typeface="Symbol" pitchFamily="18" charset="2"/>
              </a:rPr>
              <a:t>текстом: </a:t>
            </a:r>
            <a:r>
              <a:rPr lang="ru-RU" altLang="ru-RU" sz="1200" b="1" dirty="0" smtClean="0">
                <a:solidFill>
                  <a:srgbClr val="FF0000"/>
                </a:solidFill>
                <a:sym typeface="Symbol" pitchFamily="18" charset="2"/>
              </a:rPr>
              <a:t>«</a:t>
            </a:r>
            <a:r>
              <a:rPr lang="ru-RU" sz="1200" b="1" dirty="0">
                <a:solidFill>
                  <a:srgbClr val="FF0000"/>
                </a:solidFill>
              </a:rPr>
              <a:t>Грубая ошибка. Сведения не приняты. Необходимо устранить перечисленные ошибки и представить корректные сведения в срок, установленный ст.17 №27-ФЗ от 01.04.1996г.</a:t>
            </a:r>
            <a:r>
              <a:rPr lang="ru-RU" altLang="ru-RU" sz="1200" b="1" dirty="0">
                <a:solidFill>
                  <a:srgbClr val="FF0000"/>
                </a:solidFill>
                <a:sym typeface="Symbol" pitchFamily="18" charset="2"/>
              </a:rPr>
              <a:t>».</a:t>
            </a:r>
            <a:r>
              <a:rPr lang="ru-RU" altLang="ru-RU" sz="1200" b="1" dirty="0" smtClean="0">
                <a:solidFill>
                  <a:srgbClr val="0070C0"/>
                </a:solidFill>
                <a:sym typeface="Symbol" pitchFamily="18" charset="2"/>
              </a:rPr>
              <a:t> </a:t>
            </a:r>
            <a:r>
              <a:rPr lang="ru-RU" altLang="ru-RU" sz="1200" b="1" dirty="0">
                <a:solidFill>
                  <a:srgbClr val="0070C0"/>
                </a:solidFill>
                <a:sym typeface="Symbol" pitchFamily="18" charset="2"/>
              </a:rPr>
              <a:t>СЗВ-М считается </a:t>
            </a:r>
            <a:r>
              <a:rPr lang="ru-RU" altLang="ru-RU" sz="1200" b="1" u="sng" dirty="0" smtClean="0">
                <a:solidFill>
                  <a:srgbClr val="0070C0"/>
                </a:solidFill>
                <a:sym typeface="Symbol" pitchFamily="18" charset="2"/>
              </a:rPr>
              <a:t>НЕ </a:t>
            </a:r>
            <a:r>
              <a:rPr lang="ru-RU" altLang="ru-RU" sz="1200" b="1" u="sng" dirty="0">
                <a:solidFill>
                  <a:srgbClr val="0070C0"/>
                </a:solidFill>
                <a:sym typeface="Symbol" pitchFamily="18" charset="2"/>
              </a:rPr>
              <a:t>принятой</a:t>
            </a:r>
            <a:r>
              <a:rPr lang="ru-RU" altLang="ru-RU" sz="1200" b="1" dirty="0">
                <a:solidFill>
                  <a:srgbClr val="0070C0"/>
                </a:solidFill>
                <a:sym typeface="Symbol" pitchFamily="18" charset="2"/>
              </a:rPr>
              <a:t>. Страхователю необходимо устранить ошибки и повторно представить </a:t>
            </a:r>
            <a:r>
              <a:rPr lang="ru-RU" altLang="ru-RU" sz="1200" b="1" dirty="0" smtClean="0">
                <a:solidFill>
                  <a:srgbClr val="0070C0"/>
                </a:solidFill>
                <a:sym typeface="Symbol" pitchFamily="18" charset="2"/>
              </a:rPr>
              <a:t>корректные сведения </a:t>
            </a:r>
            <a:r>
              <a:rPr lang="ru-RU" altLang="ru-RU" sz="1200" b="1" dirty="0">
                <a:solidFill>
                  <a:srgbClr val="0070C0"/>
                </a:solidFill>
                <a:sym typeface="Symbol" pitchFamily="18" charset="2"/>
              </a:rPr>
              <a:t>с типом «Исходная».</a:t>
            </a:r>
          </a:p>
          <a:p>
            <a:pPr algn="just">
              <a:defRPr/>
            </a:pPr>
            <a:r>
              <a:rPr lang="ru-RU" altLang="ru-RU" sz="1200" b="1" dirty="0">
                <a:solidFill>
                  <a:srgbClr val="0070C0"/>
                </a:solidFill>
                <a:sym typeface="Symbol" pitchFamily="18" charset="2"/>
              </a:rPr>
              <a:t>        ● при наличии в протоколе проверки СЗВ-М ошибок с</a:t>
            </a:r>
            <a:r>
              <a:rPr lang="ru-RU" sz="1200" b="1" dirty="0">
                <a:solidFill>
                  <a:srgbClr val="0070C0"/>
                </a:solidFill>
              </a:rPr>
              <a:t> кодами </a:t>
            </a:r>
            <a:r>
              <a:rPr lang="ru-RU" sz="1200" b="1" u="sng" dirty="0">
                <a:solidFill>
                  <a:srgbClr val="FF0000"/>
                </a:solidFill>
              </a:rPr>
              <a:t>30 и 40 (не критичные ошибки)</a:t>
            </a:r>
            <a:r>
              <a:rPr lang="ru-RU" sz="1200" b="1" dirty="0">
                <a:solidFill>
                  <a:srgbClr val="0070C0"/>
                </a:solidFill>
              </a:rPr>
              <a:t> – </a:t>
            </a:r>
            <a:r>
              <a:rPr lang="ru-RU" altLang="ru-RU" sz="1200" b="1" dirty="0">
                <a:solidFill>
                  <a:srgbClr val="0070C0"/>
                </a:solidFill>
                <a:sym typeface="Symbol" pitchFamily="18" charset="2"/>
              </a:rPr>
              <a:t>формируется Уведомление об устранении ошибок и (или) несоответствий между представленными страхователем сведениями и сведениями, имеющимися у ПФР РФ, в </a:t>
            </a:r>
            <a:r>
              <a:rPr lang="ru-RU" altLang="ru-RU" sz="1200" b="1" dirty="0" err="1">
                <a:solidFill>
                  <a:srgbClr val="0070C0"/>
                </a:solidFill>
                <a:sym typeface="Symbol" pitchFamily="18" charset="2"/>
              </a:rPr>
              <a:t>т.ч</a:t>
            </a:r>
            <a:r>
              <a:rPr lang="ru-RU" altLang="ru-RU" sz="1200" b="1" dirty="0">
                <a:solidFill>
                  <a:srgbClr val="0070C0"/>
                </a:solidFill>
                <a:sym typeface="Symbol" pitchFamily="18" charset="2"/>
              </a:rPr>
              <a:t>. содержащего данные протокола частичного приема со статусом </a:t>
            </a:r>
            <a:r>
              <a:rPr lang="ru-RU" altLang="ru-RU" sz="1200" b="1" dirty="0">
                <a:solidFill>
                  <a:srgbClr val="FF0000"/>
                </a:solidFill>
                <a:sym typeface="Symbol" pitchFamily="18" charset="2"/>
              </a:rPr>
              <a:t>«Документ принят </a:t>
            </a:r>
            <a:r>
              <a:rPr lang="ru-RU" altLang="ru-RU" sz="1200" b="1" dirty="0" smtClean="0">
                <a:solidFill>
                  <a:srgbClr val="FF0000"/>
                </a:solidFill>
                <a:sym typeface="Symbol" pitchFamily="18" charset="2"/>
              </a:rPr>
              <a:t>частично!»</a:t>
            </a:r>
            <a:r>
              <a:rPr lang="ru-RU" altLang="ru-RU" sz="1200" b="1" dirty="0" smtClean="0">
                <a:solidFill>
                  <a:srgbClr val="0070C0"/>
                </a:solidFill>
                <a:sym typeface="Symbol" pitchFamily="18" charset="2"/>
              </a:rPr>
              <a:t> </a:t>
            </a:r>
            <a:r>
              <a:rPr lang="ru-RU" altLang="ru-RU" sz="1200" b="1" dirty="0">
                <a:solidFill>
                  <a:srgbClr val="0070C0"/>
                </a:solidFill>
                <a:sym typeface="Symbol" pitchFamily="18" charset="2"/>
              </a:rPr>
              <a:t>и </a:t>
            </a:r>
            <a:r>
              <a:rPr lang="ru-RU" altLang="ru-RU" sz="1200" b="1" dirty="0" smtClean="0">
                <a:solidFill>
                  <a:srgbClr val="0070C0"/>
                </a:solidFill>
                <a:sym typeface="Symbol" pitchFamily="18" charset="2"/>
              </a:rPr>
              <a:t>текстом: </a:t>
            </a:r>
            <a:r>
              <a:rPr lang="ru-RU" altLang="ru-RU" sz="1200" b="1" dirty="0">
                <a:solidFill>
                  <a:srgbClr val="FF0000"/>
                </a:solidFill>
                <a:sym typeface="Symbol" pitchFamily="18" charset="2"/>
              </a:rPr>
              <a:t>«</a:t>
            </a:r>
            <a:r>
              <a:rPr lang="ru-RU" sz="1200" b="1" dirty="0">
                <a:solidFill>
                  <a:srgbClr val="FF0000"/>
                </a:solidFill>
              </a:rPr>
              <a:t>Ошибка. Сведения приняты не в полном объеме (не по всем застрахованным лицам). Сведения по застрахованным лицам, указанным в протоколе ошибок, не приняты и не подлежат учету на индивидуальных лицевых счетах. Необходимо представить корректные сведения по указанным застрахованным лицам в срок, установленный ст. 17 №27-ФЗ от 01.04.1996г.</a:t>
            </a:r>
            <a:r>
              <a:rPr lang="ru-RU" altLang="ru-RU" sz="1200" b="1" dirty="0">
                <a:solidFill>
                  <a:srgbClr val="FF0000"/>
                </a:solidFill>
                <a:sym typeface="Symbol" pitchFamily="18" charset="2"/>
              </a:rPr>
              <a:t>». </a:t>
            </a:r>
            <a:r>
              <a:rPr lang="ru-RU" altLang="ru-RU" sz="1200" b="1" dirty="0">
                <a:solidFill>
                  <a:srgbClr val="0070C0"/>
                </a:solidFill>
                <a:sym typeface="Symbol" pitchFamily="18" charset="2"/>
              </a:rPr>
              <a:t>СЗВ-М считается </a:t>
            </a:r>
            <a:r>
              <a:rPr lang="ru-RU" altLang="ru-RU" sz="1200" b="1" u="sng" dirty="0">
                <a:solidFill>
                  <a:srgbClr val="0070C0"/>
                </a:solidFill>
                <a:sym typeface="Symbol" pitchFamily="18" charset="2"/>
              </a:rPr>
              <a:t>принятой частично</a:t>
            </a:r>
            <a:r>
              <a:rPr lang="ru-RU" altLang="ru-RU" sz="1200" b="1" dirty="0">
                <a:solidFill>
                  <a:srgbClr val="0070C0"/>
                </a:solidFill>
                <a:sym typeface="Symbol" pitchFamily="18" charset="2"/>
              </a:rPr>
              <a:t>. При прочтении протокола </a:t>
            </a:r>
            <a:r>
              <a:rPr lang="ru-RU" altLang="ru-RU" sz="1200" b="1" dirty="0" smtClean="0">
                <a:solidFill>
                  <a:srgbClr val="0070C0"/>
                </a:solidFill>
                <a:sym typeface="Symbol" pitchFamily="18" charset="2"/>
              </a:rPr>
              <a:t>проверки необходимо </a:t>
            </a:r>
            <a:r>
              <a:rPr lang="ru-RU" altLang="ru-RU" sz="1200" b="1" dirty="0">
                <a:solidFill>
                  <a:srgbClr val="0070C0"/>
                </a:solidFill>
                <a:sym typeface="Symbol" pitchFamily="18" charset="2"/>
              </a:rPr>
              <a:t>обратить внимание, что </a:t>
            </a:r>
            <a:r>
              <a:rPr lang="ru-RU" altLang="ru-RU" sz="1200" b="1" dirty="0" smtClean="0">
                <a:solidFill>
                  <a:srgbClr val="0070C0"/>
                </a:solidFill>
                <a:sym typeface="Symbol" pitchFamily="18" charset="2"/>
              </a:rPr>
              <a:t>сведения по </a:t>
            </a:r>
            <a:r>
              <a:rPr lang="ru-RU" altLang="ru-RU" sz="1200" b="1" dirty="0">
                <a:solidFill>
                  <a:srgbClr val="0070C0"/>
                </a:solidFill>
                <a:sym typeface="Symbol" pitchFamily="18" charset="2"/>
              </a:rPr>
              <a:t>застрахованным лицам, в отношении которых </a:t>
            </a:r>
            <a:r>
              <a:rPr lang="ru-RU" altLang="ru-RU" sz="1200" b="1" dirty="0" smtClean="0">
                <a:solidFill>
                  <a:srgbClr val="0070C0"/>
                </a:solidFill>
                <a:sym typeface="Symbol" pitchFamily="18" charset="2"/>
              </a:rPr>
              <a:t>имеется ошибка, </a:t>
            </a:r>
            <a:r>
              <a:rPr lang="ru-RU" altLang="ru-RU" sz="1200" b="1" dirty="0">
                <a:solidFill>
                  <a:srgbClr val="0070C0"/>
                </a:solidFill>
                <a:sym typeface="Symbol" pitchFamily="18" charset="2"/>
              </a:rPr>
              <a:t>не будут приняты и </a:t>
            </a:r>
            <a:r>
              <a:rPr lang="ru-RU" altLang="ru-RU" sz="1200" b="1" dirty="0" smtClean="0">
                <a:solidFill>
                  <a:srgbClr val="0070C0"/>
                </a:solidFill>
                <a:sym typeface="Symbol" pitchFamily="18" charset="2"/>
              </a:rPr>
              <a:t>учтены на </a:t>
            </a:r>
            <a:r>
              <a:rPr lang="ru-RU" altLang="ru-RU" sz="1200" b="1" dirty="0">
                <a:solidFill>
                  <a:srgbClr val="0070C0"/>
                </a:solidFill>
                <a:sym typeface="Symbol" pitchFamily="18" charset="2"/>
              </a:rPr>
              <a:t>лицевых счетах. Страхователю по </a:t>
            </a:r>
            <a:r>
              <a:rPr lang="ru-RU" altLang="ru-RU" sz="1200" b="1" dirty="0" smtClean="0">
                <a:solidFill>
                  <a:srgbClr val="0070C0"/>
                </a:solidFill>
                <a:sym typeface="Symbol" pitchFamily="18" charset="2"/>
              </a:rPr>
              <a:t>данным застрахованным </a:t>
            </a:r>
            <a:r>
              <a:rPr lang="ru-RU" altLang="ru-RU" sz="1200" b="1" dirty="0">
                <a:solidFill>
                  <a:srgbClr val="0070C0"/>
                </a:solidFill>
                <a:sym typeface="Symbol" pitchFamily="18" charset="2"/>
              </a:rPr>
              <a:t>лицам необходимо устранить ошибки и представить на них исправленные сведения с типом «Дополняющая</a:t>
            </a:r>
            <a:r>
              <a:rPr lang="ru-RU" altLang="ru-RU" sz="1200" b="1" dirty="0" smtClean="0">
                <a:solidFill>
                  <a:srgbClr val="0070C0"/>
                </a:solidFill>
                <a:sym typeface="Symbol" pitchFamily="18" charset="2"/>
              </a:rPr>
              <a:t>».</a:t>
            </a:r>
            <a:endParaRPr lang="ru-RU" altLang="ru-RU" sz="1200" b="1" dirty="0">
              <a:solidFill>
                <a:srgbClr val="0070C0"/>
              </a:solidFill>
              <a:sym typeface="Symbol" pitchFamily="18" charset="2"/>
            </a:endParaRPr>
          </a:p>
          <a:p>
            <a:pPr algn="just">
              <a:defRPr/>
            </a:pPr>
            <a:r>
              <a:rPr lang="ru-RU" altLang="ru-RU" sz="1200" b="1" dirty="0">
                <a:solidFill>
                  <a:srgbClr val="0070C0"/>
                </a:solidFill>
                <a:sym typeface="Symbol" pitchFamily="18" charset="2"/>
              </a:rPr>
              <a:t>      ● при отсутствии ошибок СЗВ-М или при наличии в протоколе проверки СЗВ-М предупреждений с </a:t>
            </a:r>
            <a:r>
              <a:rPr lang="ru-RU" sz="1200" b="1" dirty="0">
                <a:solidFill>
                  <a:srgbClr val="0070C0"/>
                </a:solidFill>
              </a:rPr>
              <a:t>кодом 10 или 20 (предупреждения) </a:t>
            </a:r>
            <a:r>
              <a:rPr lang="ru-RU" altLang="ru-RU" sz="1200" b="1" dirty="0">
                <a:solidFill>
                  <a:srgbClr val="0070C0"/>
                </a:solidFill>
                <a:sym typeface="Symbol" pitchFamily="18" charset="2"/>
              </a:rPr>
              <a:t>- формируется положительный протокол проверки СЗВ-М со статусом «Документ принят». СЗВ-М считается принятой.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836414"/>
            <a:ext cx="3744416" cy="5805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5" name="Группа 13"/>
          <p:cNvGrpSpPr>
            <a:grpSpLocks/>
          </p:cNvGrpSpPr>
          <p:nvPr/>
        </p:nvGrpSpPr>
        <p:grpSpPr bwMode="auto">
          <a:xfrm>
            <a:off x="510548" y="55724"/>
            <a:ext cx="8273920" cy="780988"/>
            <a:chOff x="3534316" y="234418"/>
            <a:chExt cx="4990498" cy="285771"/>
          </a:xfrm>
        </p:grpSpPr>
        <p:sp>
          <p:nvSpPr>
            <p:cNvPr id="38" name="Rectangle 15"/>
            <p:cNvSpPr>
              <a:spLocks noChangeArrowheads="1"/>
            </p:cNvSpPr>
            <p:nvPr/>
          </p:nvSpPr>
          <p:spPr bwMode="auto">
            <a:xfrm>
              <a:off x="3534317" y="471553"/>
              <a:ext cx="4990497" cy="4863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6" name="Rectangle 15"/>
            <p:cNvSpPr>
              <a:spLocks noChangeArrowheads="1"/>
            </p:cNvSpPr>
            <p:nvPr/>
          </p:nvSpPr>
          <p:spPr bwMode="auto">
            <a:xfrm>
              <a:off x="3534316" y="234418"/>
              <a:ext cx="4932362" cy="26694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ru-RU" altLang="ru-RU" sz="1400" b="1" dirty="0" smtClean="0">
                  <a:solidFill>
                    <a:schemeClr val="bg1"/>
                  </a:solidFill>
                  <a:latin typeface="Arial" charset="0"/>
                </a:rPr>
                <a:t>Постановление Правления ПФР от 07.12.2016 N 1077п </a:t>
              </a:r>
            </a:p>
            <a:p>
              <a:pPr algn="ctr"/>
              <a:r>
                <a:rPr lang="ru-RU" altLang="ru-RU" sz="1400" b="1" dirty="0" smtClean="0">
                  <a:solidFill>
                    <a:schemeClr val="bg1"/>
                  </a:solidFill>
                  <a:latin typeface="Arial" charset="0"/>
                </a:rPr>
                <a:t>«Об утверждении формата сведений для ведения индивидуального (персонифицированного) учета (форма СЗВ-М)» </a:t>
              </a:r>
              <a:endParaRPr lang="ru-RU" sz="1400" b="1" dirty="0">
                <a:solidFill>
                  <a:srgbClr val="46466A"/>
                </a:solidFill>
                <a:latin typeface="Arial" charset="0"/>
              </a:endParaRPr>
            </a:p>
          </p:txBody>
        </p:sp>
      </p:grpSp>
      <p:sp>
        <p:nvSpPr>
          <p:cNvPr id="33" name="Oval 28"/>
          <p:cNvSpPr>
            <a:spLocks noChangeArrowheads="1"/>
          </p:cNvSpPr>
          <p:nvPr/>
        </p:nvSpPr>
        <p:spPr bwMode="auto">
          <a:xfrm>
            <a:off x="8604448" y="6553026"/>
            <a:ext cx="431800" cy="2603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lIns="92075" tIns="46038" rIns="92075" bIns="46038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8</a:t>
            </a:r>
            <a:endParaRPr lang="ru-RU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736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1536</Words>
  <Application>Microsoft Office PowerPoint</Application>
  <PresentationFormat>Экран (4:3)</PresentationFormat>
  <Paragraphs>80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Моисеева Татьяна Алексеевна</dc:creator>
  <cp:lastModifiedBy>Моисеева Татьяна Алексеевна</cp:lastModifiedBy>
  <cp:revision>37</cp:revision>
  <dcterms:created xsi:type="dcterms:W3CDTF">2021-11-29T07:53:29Z</dcterms:created>
  <dcterms:modified xsi:type="dcterms:W3CDTF">2021-11-29T12:20:53Z</dcterms:modified>
</cp:coreProperties>
</file>