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9" r:id="rId8"/>
    <p:sldId id="298" r:id="rId9"/>
    <p:sldId id="297" r:id="rId10"/>
    <p:sldId id="300" r:id="rId11"/>
    <p:sldId id="304" r:id="rId12"/>
    <p:sldId id="301" r:id="rId13"/>
    <p:sldId id="302" r:id="rId14"/>
    <p:sldId id="307" r:id="rId15"/>
    <p:sldId id="308" r:id="rId16"/>
    <p:sldId id="309" r:id="rId17"/>
    <p:sldId id="311" r:id="rId18"/>
    <p:sldId id="305" r:id="rId19"/>
    <p:sldId id="312" r:id="rId20"/>
    <p:sldId id="313" r:id="rId21"/>
    <p:sldId id="314" r:id="rId22"/>
    <p:sldId id="315" r:id="rId23"/>
    <p:sldId id="316" r:id="rId24"/>
    <p:sldId id="321" r:id="rId25"/>
    <p:sldId id="322" r:id="rId26"/>
    <p:sldId id="323" r:id="rId27"/>
    <p:sldId id="324" r:id="rId28"/>
    <p:sldId id="320" r:id="rId29"/>
    <p:sldId id="326" r:id="rId30"/>
    <p:sldId id="274" r:id="rId3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0000"/>
    <a:srgbClr val="0000FF"/>
    <a:srgbClr val="FF6600"/>
    <a:srgbClr val="0066FF"/>
    <a:srgbClr val="FF7C8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8982" autoAdjust="0"/>
  </p:normalViewPr>
  <p:slideViewPr>
    <p:cSldViewPr>
      <p:cViewPr varScale="1">
        <p:scale>
          <a:sx n="108" d="100"/>
          <a:sy n="108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A575E-02D6-452D-9F4A-91B98A785D42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00F0D-5A49-44EC-A45B-5BE63CDA2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9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52214-D8FD-4374-95D5-0317EAE2B337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D8D02-1A63-44E9-BB65-557EE2C2D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0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657C-A633-45A5-85A1-4BAF721ABCF3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/>
          <a:lstStyle>
            <a:lvl1pPr>
              <a:defRPr sz="1800" b="1">
                <a:solidFill>
                  <a:srgbClr val="0066CC"/>
                </a:solidFill>
              </a:defRPr>
            </a:lvl1pPr>
          </a:lstStyle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45691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AAB6-9A72-481A-88A4-A840F0E743B2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C7B1-38D6-4BAA-99FB-5CBD9F07F2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00563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52C9-615D-40DF-A440-6A324486ECFC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04DC-A297-4003-AD10-6B4CF2056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93454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B45D-1CB2-4E74-A71D-2AC24E7431FC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3CE9-E419-4E02-8B5C-EC6CFDE6D8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75312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696E-F831-4ECE-8F73-8CDE5D92E31F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EBE9-E127-4835-B356-3FA604E1CF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70309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3291-C8E8-43AB-A6EC-99CE37D6F776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BBC-7F9B-4D03-A771-596344303F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00387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2298-CB0C-4240-A3EA-D41C93399A74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4670-C55A-4EA7-9D73-C81DD4A3E6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897726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04BB-918E-413C-B2F2-562BD749D0BA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9C4EA-13D9-4968-9E4B-9EC1A8601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10058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B349-683F-4D3D-A20F-A9534F6448E2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A71D-6F1F-4BCC-8CF0-126785F845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2488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F480-0286-4ACF-B356-BC47513F83F6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B96E-EFD0-4E00-AE8F-3358895E72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70252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F3AB2-AED0-40D3-B29A-3D276868FBB3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FD20-D1D5-4E7D-BC0F-CD11612881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12096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E52D9-2D3B-4E47-BF10-9D3D367B235B}" type="datetime1">
              <a:rPr lang="ru-RU" smtClean="0"/>
              <a:pPr>
                <a:defRPr/>
              </a:pPr>
              <a:t>06.02.2020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3B4A9-6424-4B60-BA83-E1C35DC3A4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tartP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260350"/>
            <a:ext cx="1871663" cy="1196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51" name="TextBox 9"/>
          <p:cNvSpPr txBox="1">
            <a:spLocks noChangeArrowheads="1"/>
          </p:cNvSpPr>
          <p:nvPr/>
        </p:nvSpPr>
        <p:spPr bwMode="auto">
          <a:xfrm>
            <a:off x="179512" y="2924944"/>
            <a:ext cx="87849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Отчётность в ПФР 2020: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СЗВ-СТАЖ,СЗВ-М,СЗВ-ТД</a:t>
            </a:r>
          </a:p>
          <a:p>
            <a:pPr algn="ctr" eaLnBrk="1" hangingPunct="1"/>
            <a:endParaRPr lang="ru-RU" altLang="ru-RU" sz="3200" b="1" dirty="0" smtClean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ОПФР </a:t>
            </a:r>
            <a:r>
              <a:rPr lang="ru-RU" altLang="ru-RU" sz="24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по Белгородской области</a:t>
            </a:r>
          </a:p>
        </p:txBody>
      </p:sp>
      <p:sp>
        <p:nvSpPr>
          <p:cNvPr id="2052" name="TextBox 10"/>
          <p:cNvSpPr txBox="1">
            <a:spLocks noChangeArrowheads="1"/>
          </p:cNvSpPr>
          <p:nvPr/>
        </p:nvSpPr>
        <p:spPr bwMode="auto">
          <a:xfrm>
            <a:off x="3635896" y="5805264"/>
            <a:ext cx="5220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rgbClr val="0066CC"/>
                </a:solidFill>
              </a:rPr>
              <a:t>Заместитель </a:t>
            </a:r>
            <a:r>
              <a:rPr lang="ru-RU" altLang="ru-RU" sz="1200" dirty="0" smtClean="0">
                <a:solidFill>
                  <a:srgbClr val="0066CC"/>
                </a:solidFill>
              </a:rPr>
              <a:t>Управляющего Отделением</a:t>
            </a:r>
          </a:p>
          <a:p>
            <a:pPr algn="ctr" eaLnBrk="1" hangingPunct="1"/>
            <a:r>
              <a:rPr lang="ru-RU" altLang="ru-RU" sz="1200" b="1" dirty="0" smtClean="0">
                <a:solidFill>
                  <a:srgbClr val="0066CC"/>
                </a:solidFill>
              </a:rPr>
              <a:t>Тутаев </a:t>
            </a:r>
            <a:r>
              <a:rPr lang="ru-RU" altLang="ru-RU" sz="1200" b="1" dirty="0">
                <a:solidFill>
                  <a:srgbClr val="0066CC"/>
                </a:solidFill>
              </a:rPr>
              <a:t>О</a:t>
            </a:r>
            <a:r>
              <a:rPr lang="ru-RU" altLang="ru-RU" sz="1200" b="1" dirty="0" smtClean="0">
                <a:solidFill>
                  <a:srgbClr val="0066CC"/>
                </a:solidFill>
              </a:rPr>
              <a:t>лег Александрович</a:t>
            </a:r>
            <a:endParaRPr lang="ru-RU" altLang="ru-RU" sz="1200" b="1" dirty="0">
              <a:solidFill>
                <a:srgbClr val="0066CC"/>
              </a:solidFill>
            </a:endParaRPr>
          </a:p>
        </p:txBody>
      </p:sp>
      <p:pic>
        <p:nvPicPr>
          <p:cNvPr id="12" name="Рисунок 11" descr="vladimir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738" y="260350"/>
            <a:ext cx="1141412" cy="2420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54" name="Группа 9"/>
          <p:cNvGrpSpPr>
            <a:grpSpLocks/>
          </p:cNvGrpSpPr>
          <p:nvPr/>
        </p:nvGrpSpPr>
        <p:grpSpPr bwMode="auto">
          <a:xfrm>
            <a:off x="6227763" y="260350"/>
            <a:ext cx="2376487" cy="1439863"/>
            <a:chOff x="3363963" y="1944212"/>
            <a:chExt cx="2360166" cy="136814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363963" y="1944212"/>
              <a:ext cx="2360166" cy="1368147"/>
            </a:xfrm>
            <a:prstGeom prst="round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30180" y="2010583"/>
              <a:ext cx="2226156" cy="1235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Отчёт СЗВ-ТД: когда сдавать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836712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</a:rPr>
              <a:t>Сроки сдачи СЗВ-ТД </a:t>
            </a:r>
            <a:r>
              <a:rPr lang="ru-RU" sz="2400" b="1" dirty="0" smtClean="0">
                <a:solidFill>
                  <a:srgbClr val="FF0000"/>
                </a:solidFill>
              </a:rPr>
              <a:t>в 2020 году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0066CC"/>
                </a:solidFill>
              </a:rPr>
              <a:t>СЗВ-ТД нужно сдавать </a:t>
            </a:r>
            <a:r>
              <a:rPr lang="ru-RU" sz="1600" b="1" dirty="0" smtClean="0">
                <a:solidFill>
                  <a:srgbClr val="FF0000"/>
                </a:solidFill>
              </a:rPr>
              <a:t>не позднее 15-го числа месяца</a:t>
            </a:r>
            <a:r>
              <a:rPr lang="ru-RU" sz="1600" dirty="0" smtClean="0">
                <a:solidFill>
                  <a:srgbClr val="0066CC"/>
                </a:solidFill>
              </a:rPr>
              <a:t>, следующего за месяцем, в котором: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в отношении сотрудника были проведены кадровые мероприятия;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сотрудником было подано заявление о продолжении ведения бумажной трудовой книжки или подано заявление о представлении сведений о трудовой деятельности (то есть о переходе на электронную трудовую книжку).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0066CC"/>
                </a:solidFill>
              </a:rPr>
              <a:t>Если на какого-либо сотрудника </a:t>
            </a:r>
            <a:r>
              <a:rPr lang="ru-RU" sz="1400" b="1" dirty="0" smtClean="0">
                <a:solidFill>
                  <a:srgbClr val="FF0000"/>
                </a:solidFill>
              </a:rPr>
              <a:t>СЗВ-ТД будет сдаваться впервые </a:t>
            </a:r>
            <a:r>
              <a:rPr lang="ru-RU" sz="1400" b="1" dirty="0" smtClean="0">
                <a:solidFill>
                  <a:srgbClr val="0066CC"/>
                </a:solidFill>
              </a:rPr>
              <a:t>(например, при подаче им заявления о переходе на электронную трудовую книжку), </a:t>
            </a:r>
            <a:r>
              <a:rPr lang="ru-RU" sz="1400" b="1" dirty="0" smtClean="0">
                <a:solidFill>
                  <a:srgbClr val="FF0000"/>
                </a:solidFill>
              </a:rPr>
              <a:t>в отчетности нужно указать сведения о его трудовой деятельности по состоянию на 1 января 2020 года </a:t>
            </a:r>
            <a:r>
              <a:rPr lang="ru-RU" sz="1400" b="1" dirty="0" smtClean="0">
                <a:solidFill>
                  <a:srgbClr val="0066CC"/>
                </a:solidFill>
              </a:rPr>
              <a:t>. (</a:t>
            </a:r>
            <a:r>
              <a:rPr lang="ru-RU" sz="1400" dirty="0" smtClean="0">
                <a:solidFill>
                  <a:srgbClr val="0066CC"/>
                </a:solidFill>
              </a:rPr>
              <a:t>указывается его должность, профессия, специальность, квалификация, структурное подразделение, где он работает, а также вид выполняемой работы.)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Если в течение года в отношении сотрудника не случится никаких кадровых мероприятий и он не заявит о выборе варианта ведения трудовой книжки, СЗВ-ТД по такому сотруднику в 2020 году не представляется. Срок сдачи первого отчёта в таких ситуациях переносится на 2021 год.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Отчёт СЗВ-ТД: когда сдавать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836712"/>
            <a:ext cx="86409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</a:rPr>
              <a:t>Сроки сдачи СЗВ-ТД </a:t>
            </a:r>
            <a:r>
              <a:rPr lang="ru-RU" sz="2400" b="1" dirty="0" smtClean="0">
                <a:solidFill>
                  <a:srgbClr val="FF0000"/>
                </a:solidFill>
              </a:rPr>
              <a:t>в 2021 году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0066CC"/>
                </a:solidFill>
              </a:rPr>
              <a:t>Устанавливаются специальные сроки сдачи сведений для некоторых кадровых мероприятий .</a:t>
            </a:r>
          </a:p>
          <a:p>
            <a:endParaRPr lang="ru-RU" sz="1600" dirty="0" smtClean="0">
              <a:solidFill>
                <a:srgbClr val="0066CC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С 2021 года</a:t>
            </a:r>
            <a:r>
              <a:rPr lang="ru-RU" sz="1600" dirty="0" smtClean="0">
                <a:solidFill>
                  <a:srgbClr val="0066CC"/>
                </a:solidFill>
              </a:rPr>
              <a:t> СЗВ-ТД нужно будет сдавать </a:t>
            </a:r>
            <a:r>
              <a:rPr lang="ru-RU" sz="1600" dirty="0" smtClean="0">
                <a:solidFill>
                  <a:srgbClr val="FF0000"/>
                </a:solidFill>
              </a:rPr>
              <a:t>не позднее рабочего дня, следующего за днем: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издания приказа о приеме на работу;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издания приказа/распоряжения об увольнении работника.</a:t>
            </a:r>
          </a:p>
          <a:p>
            <a:pPr lvl="1">
              <a:buFont typeface="Arial" pitchFamily="34" charset="0"/>
              <a:buChar char="•"/>
            </a:pPr>
            <a:endParaRPr lang="ru-RU" sz="1600" dirty="0" smtClean="0">
              <a:solidFill>
                <a:srgbClr val="0066CC"/>
              </a:solidFill>
            </a:endParaRPr>
          </a:p>
          <a:p>
            <a:pPr lvl="1"/>
            <a:endParaRPr lang="ru-RU" sz="1600" dirty="0" smtClean="0">
              <a:solidFill>
                <a:srgbClr val="0066CC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Кроме того, не позднее 15 февраля 2021 года нужно будет сдать СЗВ-ТД на тех сотрудников, которые в 2020 году не подавали заявлений о выборе варианта трудовой книжки и в отношении которых не проводилось никаких кадровых мероприятий (п. 2.5 ст. 11 Федерального закона от 01.04.1996 № 27-ФЗ).</a:t>
            </a:r>
            <a:endParaRPr lang="ru-RU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Отчёт СЗВ-ТД: как передать в ПФР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98072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6CC"/>
                </a:solidFill>
              </a:rPr>
              <a:t>Формировать данные о сотрудниках страхователи могут одним из способов: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- с помощью своих программно-технических средств;</a:t>
            </a:r>
          </a:p>
          <a:p>
            <a:r>
              <a:rPr lang="ru-RU" sz="1400" dirty="0" smtClean="0">
                <a:solidFill>
                  <a:srgbClr val="0066CC"/>
                </a:solidFill>
              </a:rPr>
              <a:t>- с использованием электронного сервиса Пенсионного фонда.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Страхователь представляет </a:t>
            </a:r>
            <a:r>
              <a:rPr lang="ru-RU" sz="1400" b="1" dirty="0" smtClean="0">
                <a:solidFill>
                  <a:srgbClr val="0066CC"/>
                </a:solidFill>
              </a:rPr>
              <a:t>сведения на 25 и более работающих у него застрахованных лиц в форме электронного документа</a:t>
            </a:r>
            <a:r>
              <a:rPr lang="ru-RU" sz="1400" dirty="0" smtClean="0">
                <a:solidFill>
                  <a:srgbClr val="0066CC"/>
                </a:solidFill>
              </a:rPr>
              <a:t> с усиленной квалифицированной электронной подписью. 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Страхователи, у которых за прошедший месяц числилось меньше 25 сотрудников, могут передавать информацию на бумаге.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В случае представления формы СЗВ-ТД на бумажном носителе страхователь документ заверяется подписью руководителя или доверенного лица и печатью организации (при наличии). Страхователь (работодатель), не являющийся юридическим лицом, заверяет входящие документы личной подписью</a:t>
            </a:r>
            <a:r>
              <a:rPr lang="ru-RU" sz="1400" b="1" dirty="0" smtClean="0">
                <a:solidFill>
                  <a:srgbClr val="0066CC"/>
                </a:solidFill>
              </a:rPr>
              <a:t>. Позиции "Наименование должности руководителя", "Расшифровка подписи" (указывается Ф.И.О. полностью) обязательны к заполнению.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/>
            </a:r>
            <a:br>
              <a:rPr lang="ru-RU" sz="1400" dirty="0" smtClean="0">
                <a:solidFill>
                  <a:srgbClr val="0066CC"/>
                </a:solidFill>
              </a:rPr>
            </a:br>
            <a:endParaRPr lang="ru-RU" sz="14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/>
              <a:t>Правила заполнения формы "Сведения о трудовой</a:t>
            </a:r>
          </a:p>
          <a:p>
            <a:pPr algn="ctr">
              <a:defRPr/>
            </a:pPr>
            <a:r>
              <a:rPr lang="ru-RU" sz="2000" dirty="0" smtClean="0"/>
              <a:t>деятельности зарегистрированного лица (СЗВ-ТД)"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7413650" cy="48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294735" cy="437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/>
              <a:t>Правила заполнения формы "Сведения о трудовой</a:t>
            </a:r>
          </a:p>
          <a:p>
            <a:pPr algn="ctr">
              <a:defRPr/>
            </a:pPr>
            <a:r>
              <a:rPr lang="ru-RU" sz="2000" dirty="0" smtClean="0"/>
              <a:t>деятельности зарегистрированного лица (СЗВ-ТД)"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3068960"/>
            <a:ext cx="5472608" cy="648072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1484784"/>
            <a:ext cx="5544616" cy="864096"/>
          </a:xfrm>
          <a:prstGeom prst="round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В поле "Дата подачи" указывается дата подачи соответствующего заявления в формате ДД.ММ.ГГГГ. Поле заполняется тем работодателем, которому подано соответствующее заявление.</a:t>
            </a:r>
          </a:p>
          <a:p>
            <a:pPr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При необходимости представления корректирующей даты </a:t>
            </a: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подачи зарегистрированным лицом одного из заявлений представляется форма СЗВ-ТД, </a:t>
            </a: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где в соответствующей строке заполняется новая дата подачи заявления.</a:t>
            </a:r>
          </a:p>
        </p:txBody>
      </p:sp>
      <p:cxnSp>
        <p:nvCxnSpPr>
          <p:cNvPr id="17" name="Shape 16"/>
          <p:cNvCxnSpPr>
            <a:stCxn id="15" idx="2"/>
            <a:endCxn id="14" idx="0"/>
          </p:cNvCxnSpPr>
          <p:nvPr/>
        </p:nvCxnSpPr>
        <p:spPr>
          <a:xfrm rot="5400000">
            <a:off x="3941930" y="1250758"/>
            <a:ext cx="720080" cy="29163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6300192" y="2492896"/>
            <a:ext cx="2628800" cy="864096"/>
          </a:xfrm>
          <a:prstGeom prst="round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В случае необходимости отмены ранее представленных сведений о подаче заявлений в соответствующей строке</a:t>
            </a:r>
            <a:r>
              <a:rPr lang="ru-RU" sz="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указывается ранее указанная дата</a:t>
            </a: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 и в поле </a:t>
            </a:r>
            <a:r>
              <a:rPr lang="ru-RU" sz="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"Признак отмены" проставляется знак "X</a:t>
            </a: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".</a:t>
            </a:r>
          </a:p>
        </p:txBody>
      </p:sp>
      <p:cxnSp>
        <p:nvCxnSpPr>
          <p:cNvPr id="33" name="Shape 16"/>
          <p:cNvCxnSpPr>
            <a:stCxn id="28" idx="1"/>
          </p:cNvCxnSpPr>
          <p:nvPr/>
        </p:nvCxnSpPr>
        <p:spPr>
          <a:xfrm rot="10800000" flipV="1">
            <a:off x="6012160" y="2924944"/>
            <a:ext cx="288032" cy="216024"/>
          </a:xfrm>
          <a:prstGeom prst="bentConnector3">
            <a:avLst>
              <a:gd name="adj1" fmla="val 10043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00" y="980728"/>
            <a:ext cx="8977400" cy="473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/>
              <a:t>Правила заполнения формы "Сведения о трудовой</a:t>
            </a:r>
          </a:p>
          <a:p>
            <a:pPr algn="ctr">
              <a:defRPr/>
            </a:pPr>
            <a:r>
              <a:rPr lang="ru-RU" sz="2000" dirty="0" smtClean="0"/>
              <a:t>деятельности зарегистрированного лица (СЗВ-ТД)"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3861048"/>
            <a:ext cx="4752528" cy="432048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1628800"/>
            <a:ext cx="3384376" cy="1152128"/>
          </a:xfrm>
          <a:prstGeom prst="round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Раздел "Отчетный период" заполняется при ежемесячном представлении формы СЗВ-ТД.</a:t>
            </a:r>
          </a:p>
          <a:p>
            <a:pPr>
              <a:defRPr/>
            </a:pPr>
            <a:r>
              <a:rPr lang="ru-RU" sz="105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Номер месяца календарного года указывается в формате ММ, а год, за который представляется форма СЗВ-ТД, - в формате ГГГГ.</a:t>
            </a:r>
          </a:p>
        </p:txBody>
      </p:sp>
      <p:cxnSp>
        <p:nvCxnSpPr>
          <p:cNvPr id="17" name="Shape 16"/>
          <p:cNvCxnSpPr>
            <a:stCxn id="15" idx="3"/>
            <a:endCxn id="14" idx="3"/>
          </p:cNvCxnSpPr>
          <p:nvPr/>
        </p:nvCxnSpPr>
        <p:spPr>
          <a:xfrm flipH="1">
            <a:off x="4860032" y="2204864"/>
            <a:ext cx="3024336" cy="1872208"/>
          </a:xfrm>
          <a:prstGeom prst="bentConnector3">
            <a:avLst>
              <a:gd name="adj1" fmla="val -755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/>
              <a:t>Правила заполнения формы "Сведения о трудовой</a:t>
            </a:r>
          </a:p>
          <a:p>
            <a:pPr algn="ctr">
              <a:defRPr/>
            </a:pPr>
            <a:r>
              <a:rPr lang="ru-RU" sz="2000" dirty="0" smtClean="0"/>
              <a:t>деятельности зарегистрированного лица (СЗВ-ТД)"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1052736"/>
            <a:ext cx="5976664" cy="2160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rgbClr val="0066CC"/>
                </a:solidFill>
              </a:rPr>
              <a:t>Указывается порядковый номер кадрового мероприятия в рамках представляемой формы СЗВ-ТД.</a:t>
            </a:r>
            <a:endParaRPr lang="ru-RU" sz="1050" dirty="0">
              <a:solidFill>
                <a:srgbClr val="0066CC"/>
              </a:solidFill>
            </a:endParaRPr>
          </a:p>
        </p:txBody>
      </p:sp>
      <p:cxnSp>
        <p:nvCxnSpPr>
          <p:cNvPr id="17" name="Shape 16"/>
          <p:cNvCxnSpPr>
            <a:stCxn id="15" idx="1"/>
          </p:cNvCxnSpPr>
          <p:nvPr/>
        </p:nvCxnSpPr>
        <p:spPr>
          <a:xfrm rot="10800000" flipV="1">
            <a:off x="323528" y="1160748"/>
            <a:ext cx="216024" cy="2916324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74" y="4077072"/>
            <a:ext cx="8997826" cy="171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755576" y="1268760"/>
            <a:ext cx="4104456" cy="21602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rgbClr val="0066CC"/>
                </a:solidFill>
              </a:rPr>
              <a:t>Указывается дата кадрового мероприятия в формате "ДД.ММ.ГГГГ"</a:t>
            </a:r>
          </a:p>
        </p:txBody>
      </p:sp>
      <p:cxnSp>
        <p:nvCxnSpPr>
          <p:cNvPr id="30" name="Shape 29"/>
          <p:cNvCxnSpPr>
            <a:stCxn id="27" idx="1"/>
          </p:cNvCxnSpPr>
          <p:nvPr/>
        </p:nvCxnSpPr>
        <p:spPr>
          <a:xfrm rot="10800000" flipV="1">
            <a:off x="683568" y="1376772"/>
            <a:ext cx="72008" cy="2844316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040" y="1628800"/>
            <a:ext cx="3198936" cy="1781632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ffectLst/>
        </p:spPr>
      </p:pic>
      <p:cxnSp>
        <p:nvCxnSpPr>
          <p:cNvPr id="35" name="Shape 34"/>
          <p:cNvCxnSpPr>
            <a:stCxn id="52227" idx="1"/>
          </p:cNvCxnSpPr>
          <p:nvPr/>
        </p:nvCxnSpPr>
        <p:spPr>
          <a:xfrm rot="10800000" flipH="1" flipV="1">
            <a:off x="1157040" y="2519616"/>
            <a:ext cx="318616" cy="1773480"/>
          </a:xfrm>
          <a:prstGeom prst="bentConnector4">
            <a:avLst>
              <a:gd name="adj1" fmla="val -71748"/>
              <a:gd name="adj2" fmla="val 75115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644008" y="1556792"/>
            <a:ext cx="4320480" cy="23762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rgbClr val="0066CC"/>
                </a:solidFill>
              </a:rPr>
              <a:t>указываются наименование должности (работы), специальности, профессии с указанием квалификации, конкретный вид поручаемой работы и наименование структурного подразделения (если условие о работе в конкретном структурном подразделении включено в трудовой договор).</a:t>
            </a:r>
          </a:p>
          <a:p>
            <a:endParaRPr lang="ru-RU" sz="900" dirty="0" smtClean="0">
              <a:solidFill>
                <a:srgbClr val="0066CC"/>
              </a:solidFill>
            </a:endParaRPr>
          </a:p>
          <a:p>
            <a:r>
              <a:rPr lang="ru-RU" sz="900" dirty="0" smtClean="0">
                <a:solidFill>
                  <a:srgbClr val="0066CC"/>
                </a:solidFill>
              </a:rPr>
              <a:t>Записи о наименовании трудовой функции (должности (работы), специальности, профессии с указанием квалификации, конкретном виде поручаемой работы) заполняются в соответствии со штатным расписанием работодателя</a:t>
            </a:r>
            <a:r>
              <a:rPr lang="ru-RU" sz="900" b="1" dirty="0" smtClean="0">
                <a:solidFill>
                  <a:srgbClr val="0066CC"/>
                </a:solidFill>
              </a:rPr>
              <a:t>. В случае если в соответствии с федеральными законами с выполнением работ по определенным должностям, специальностям или профессиям связано предоставление льгот либо наличие ограничений, то наименование этих должностей, специальностей или профессий и квалификационные требования к ним должны соответствовать наименованиям и требованиям, предусмотренным соответствующими квалификационными справочниками или соответствующими положениям профессиональных стандартов или реестров соответствующих должностей.</a:t>
            </a:r>
          </a:p>
        </p:txBody>
      </p:sp>
      <p:cxnSp>
        <p:nvCxnSpPr>
          <p:cNvPr id="31" name="Shape 30"/>
          <p:cNvCxnSpPr/>
          <p:nvPr/>
        </p:nvCxnSpPr>
        <p:spPr>
          <a:xfrm rot="10800000" flipV="1">
            <a:off x="2730376" y="3501008"/>
            <a:ext cx="1913632" cy="909384"/>
          </a:xfrm>
          <a:prstGeom prst="bentConnector3">
            <a:avLst>
              <a:gd name="adj1" fmla="val 100016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5076056" y="5229200"/>
            <a:ext cx="3744416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Заполняется с 1 января 2021 года В этой графе указывается соответствующий код, состоящий из семи </a:t>
            </a:r>
            <a:r>
              <a:rPr lang="ru-RU" sz="1100" dirty="0" err="1" smtClean="0">
                <a:solidFill>
                  <a:schemeClr val="bg1"/>
                </a:solidFill>
              </a:rPr>
              <a:t>цифро-буквенных</a:t>
            </a:r>
            <a:r>
              <a:rPr lang="ru-RU" sz="1100" dirty="0" smtClean="0">
                <a:solidFill>
                  <a:schemeClr val="bg1"/>
                </a:solidFill>
              </a:rPr>
              <a:t> знаков в формате «XX.XXX-X-X»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37" name="Shape 30"/>
          <p:cNvCxnSpPr>
            <a:stCxn id="36" idx="1"/>
            <a:endCxn id="47" idx="3"/>
          </p:cNvCxnSpPr>
          <p:nvPr/>
        </p:nvCxnSpPr>
        <p:spPr>
          <a:xfrm rot="10800000">
            <a:off x="4572000" y="5121188"/>
            <a:ext cx="504056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347864" y="4437112"/>
            <a:ext cx="1224136" cy="1368152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/>
              <a:t>Правила заполнения формы "Сведения о трудовой</a:t>
            </a:r>
          </a:p>
          <a:p>
            <a:pPr algn="ctr">
              <a:defRPr/>
            </a:pPr>
            <a:r>
              <a:rPr lang="ru-RU" sz="2000" dirty="0" smtClean="0"/>
              <a:t>деятельности зарегистрированного лица (СЗВ-ТД)"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6024" y="3068960"/>
            <a:ext cx="4788024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66CC"/>
                </a:solidFill>
              </a:rPr>
              <a:t>Указываются </a:t>
            </a:r>
            <a:r>
              <a:rPr lang="ru-RU" sz="1050" b="1" dirty="0" smtClean="0">
                <a:solidFill>
                  <a:srgbClr val="0066CC"/>
                </a:solidFill>
              </a:rPr>
              <a:t>без каких-либо сокращений</a:t>
            </a:r>
            <a:r>
              <a:rPr lang="ru-RU" sz="1050" dirty="0" smtClean="0">
                <a:solidFill>
                  <a:srgbClr val="0066CC"/>
                </a:solidFill>
              </a:rPr>
              <a:t> причина прекращения трудового договора в соответствии с положениями Трудового кодекса Российской Федерации или иного федерального закона и пункт, часть статьи, статья Трудового кодекса Российской Федерации или иного федерального закона, являющиеся основанием для увольнения.</a:t>
            </a:r>
          </a:p>
        </p:txBody>
      </p:sp>
      <p:cxnSp>
        <p:nvCxnSpPr>
          <p:cNvPr id="17" name="Shape 16"/>
          <p:cNvCxnSpPr>
            <a:stCxn id="15" idx="3"/>
          </p:cNvCxnSpPr>
          <p:nvPr/>
        </p:nvCxnSpPr>
        <p:spPr>
          <a:xfrm>
            <a:off x="5004048" y="3501008"/>
            <a:ext cx="432048" cy="864096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74" y="4077072"/>
            <a:ext cx="8997826" cy="171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23528" y="2492896"/>
            <a:ext cx="5904656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66CC"/>
                </a:solidFill>
              </a:rPr>
              <a:t>Указываются данные документа, подтверждающего оформление (прекращение) трудовых отношений (приема, перевода, приостановления, увольнения и так далее)</a:t>
            </a:r>
          </a:p>
        </p:txBody>
      </p:sp>
      <p:cxnSp>
        <p:nvCxnSpPr>
          <p:cNvPr id="30" name="Shape 29"/>
          <p:cNvCxnSpPr>
            <a:stCxn id="42" idx="3"/>
          </p:cNvCxnSpPr>
          <p:nvPr/>
        </p:nvCxnSpPr>
        <p:spPr>
          <a:xfrm>
            <a:off x="7668344" y="1916832"/>
            <a:ext cx="648072" cy="2484276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7" idx="3"/>
          </p:cNvCxnSpPr>
          <p:nvPr/>
        </p:nvCxnSpPr>
        <p:spPr>
          <a:xfrm>
            <a:off x="6228184" y="2744924"/>
            <a:ext cx="792088" cy="1620180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38" idx="3"/>
          </p:cNvCxnSpPr>
          <p:nvPr/>
        </p:nvCxnSpPr>
        <p:spPr>
          <a:xfrm>
            <a:off x="7092280" y="2276872"/>
            <a:ext cx="648072" cy="2160240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139952" y="2132856"/>
            <a:ext cx="2952328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66CC"/>
                </a:solidFill>
              </a:rPr>
              <a:t>Дата указывается в формате ДД.ММ.ГГГГ.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835696" y="1772816"/>
            <a:ext cx="5832648" cy="2880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0066CC"/>
                </a:solidFill>
              </a:rPr>
              <a:t>Указывается номер приказа (распоряжения) или иного документа </a:t>
            </a:r>
            <a:r>
              <a:rPr lang="ru-RU" sz="1050" b="1" dirty="0" smtClean="0">
                <a:solidFill>
                  <a:srgbClr val="0066CC"/>
                </a:solidFill>
              </a:rPr>
              <a:t>без указания знака «№».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980728"/>
            <a:ext cx="8352928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66CC"/>
                </a:solidFill>
              </a:rPr>
              <a:t>Если требуется отменить запись </a:t>
            </a:r>
            <a:r>
              <a:rPr lang="ru-RU" sz="1050" dirty="0" smtClean="0">
                <a:solidFill>
                  <a:srgbClr val="0066CC"/>
                </a:solidFill>
              </a:rPr>
              <a:t>в ранее представленных страхователем сведениях о трудовой деятельности по зарегистрированному лицу, </a:t>
            </a:r>
            <a:r>
              <a:rPr lang="ru-RU" sz="1050" b="1" dirty="0" smtClean="0">
                <a:solidFill>
                  <a:srgbClr val="0066CC"/>
                </a:solidFill>
              </a:rPr>
              <a:t>страхователем представляется форма СЗВ-ТД, заполненная в полном соответствии с первоначальными сведениями, </a:t>
            </a:r>
            <a:r>
              <a:rPr lang="ru-RU" sz="1050" dirty="0" smtClean="0">
                <a:solidFill>
                  <a:srgbClr val="0066CC"/>
                </a:solidFill>
              </a:rPr>
              <a:t>которые требуется отменить, при этом в графе "Признак отмены записи сведений о приеме, переводе, увольнении" </a:t>
            </a:r>
            <a:r>
              <a:rPr lang="ru-RU" sz="1050" b="1" dirty="0" smtClean="0">
                <a:solidFill>
                  <a:srgbClr val="0066CC"/>
                </a:solidFill>
              </a:rPr>
              <a:t>проставляется знак "X".</a:t>
            </a:r>
          </a:p>
        </p:txBody>
      </p:sp>
      <p:cxnSp>
        <p:nvCxnSpPr>
          <p:cNvPr id="45" name="Shape 44"/>
          <p:cNvCxnSpPr>
            <a:stCxn id="44" idx="3"/>
          </p:cNvCxnSpPr>
          <p:nvPr/>
        </p:nvCxnSpPr>
        <p:spPr>
          <a:xfrm>
            <a:off x="8604448" y="1304764"/>
            <a:ext cx="288032" cy="2772308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Примеры заполнения СЗВ-ТД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1484784"/>
            <a:ext cx="4392488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Пример 1.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Работник  20 января 2020 года  переводится на другую должность. </a:t>
            </a:r>
          </a:p>
          <a:p>
            <a:pPr algn="ctr">
              <a:defRPr/>
            </a:pPr>
            <a:endParaRPr lang="ru-RU" sz="900" b="1" dirty="0" smtClean="0">
              <a:solidFill>
                <a:srgbClr val="0066CC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Учитывая, что  форма СЗВ-ТД подается за указанное зарегистрированное лицо в первый раз, одновременно в форме указываются сведения о трудовой деятельности зарегистрированного лица (о последнем кадровом мероприятии) по состоянию на 1 января 2020 года у данного страхователя.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53410"/>
            <a:ext cx="8208912" cy="544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Примеры заполнения СЗВ-ТД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1484784"/>
            <a:ext cx="5184576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Пример 2.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Работником подано заявление о продолжении ведения трудовой книжки 15.07.2020,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а также с 23.07.2020 работник переводится на другую работу.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Учитывая, что  форма СЗВ-ТД за указанное зарегистрированное лицо  </a:t>
            </a:r>
            <a:r>
              <a:rPr lang="ru-RU" sz="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ранее подавалась</a:t>
            </a: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, то сведения о трудовой деятельности зарегистрированного лица (о последнем кадровом мероприятии) по состоянию на 1 января 2020 года у данного страхователя </a:t>
            </a:r>
            <a:r>
              <a:rPr lang="ru-RU" sz="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указываются.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5"/>
            <a:ext cx="7920880" cy="512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latin typeface="Calibri Light (Заг"/>
                <a:cs typeface="Arial" pitchFamily="34" charset="0"/>
                <a:sym typeface="Verdana" pitchFamily="34" charset="0"/>
              </a:rPr>
              <a:t>Отчётность страхователей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987824" y="1124744"/>
            <a:ext cx="2736304" cy="648072"/>
            <a:chOff x="2915816" y="1124744"/>
            <a:chExt cx="2736304" cy="6480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915816" y="1124744"/>
              <a:ext cx="2736304" cy="6480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Страхователь</a:t>
              </a:r>
              <a:endParaRPr lang="ru-RU" dirty="0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1196752"/>
              <a:ext cx="503610" cy="51657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20" name="Группа 19"/>
          <p:cNvGrpSpPr/>
          <p:nvPr/>
        </p:nvGrpSpPr>
        <p:grpSpPr>
          <a:xfrm>
            <a:off x="323528" y="3573016"/>
            <a:ext cx="2736304" cy="648072"/>
            <a:chOff x="395536" y="2924944"/>
            <a:chExt cx="2736304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95536" y="2924944"/>
              <a:ext cx="2736304" cy="6480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ФНС</a:t>
              </a:r>
              <a:endParaRPr lang="ru-RU" dirty="0"/>
            </a:p>
          </p:txBody>
        </p:sp>
        <p:pic>
          <p:nvPicPr>
            <p:cNvPr id="17" name="Picture 5" descr="C:\Users\13038\Desktop\origina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996952"/>
              <a:ext cx="792088" cy="5075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21" name="Группа 20"/>
          <p:cNvGrpSpPr/>
          <p:nvPr/>
        </p:nvGrpSpPr>
        <p:grpSpPr>
          <a:xfrm>
            <a:off x="5652120" y="3573016"/>
            <a:ext cx="2736304" cy="648072"/>
            <a:chOff x="5724128" y="2924944"/>
            <a:chExt cx="2736304" cy="64807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724128" y="2924944"/>
              <a:ext cx="2736304" cy="6480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ПФР</a:t>
              </a:r>
              <a:endParaRPr lang="ru-RU" dirty="0"/>
            </a:p>
          </p:txBody>
        </p:sp>
        <p:pic>
          <p:nvPicPr>
            <p:cNvPr id="19" name="Изображение 11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4" y="2996952"/>
              <a:ext cx="432048" cy="44410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</p:grpSp>
      <p:cxnSp>
        <p:nvCxnSpPr>
          <p:cNvPr id="23" name="Соединительная линия уступом 22"/>
          <p:cNvCxnSpPr>
            <a:stCxn id="11" idx="3"/>
            <a:endCxn id="15" idx="0"/>
          </p:cNvCxnSpPr>
          <p:nvPr/>
        </p:nvCxnSpPr>
        <p:spPr>
          <a:xfrm>
            <a:off x="5724128" y="1448780"/>
            <a:ext cx="1296144" cy="212423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1" idx="1"/>
            <a:endCxn id="14" idx="0"/>
          </p:cNvCxnSpPr>
          <p:nvPr/>
        </p:nvCxnSpPr>
        <p:spPr>
          <a:xfrm rot="10800000" flipV="1">
            <a:off x="1691680" y="1448780"/>
            <a:ext cx="1296144" cy="212423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51520" y="1988840"/>
            <a:ext cx="3672408" cy="864096"/>
          </a:xfrm>
          <a:prstGeom prst="roundRect">
            <a:avLst/>
          </a:prstGeom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66CC"/>
                </a:solidFill>
              </a:rPr>
              <a:t>Ежеквартально не позднее 30-го числа месяца</a:t>
            </a:r>
            <a:r>
              <a:rPr lang="ru-RU" sz="1200" dirty="0" smtClean="0">
                <a:solidFill>
                  <a:srgbClr val="0066CC"/>
                </a:solidFill>
              </a:rPr>
              <a:t>, следующего за расчётным (отчетным) периодом, отчётность по страховым взносам, в том числе в разрезе застрахованных лиц</a:t>
            </a:r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211960" y="1988840"/>
            <a:ext cx="4752528" cy="1224136"/>
          </a:xfrm>
          <a:prstGeom prst="roundRect">
            <a:avLst/>
          </a:prstGeom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200" b="1" dirty="0" smtClean="0">
                <a:solidFill>
                  <a:srgbClr val="0066CC"/>
                </a:solidFill>
              </a:rPr>
              <a:t>Ежегодно до 1 марта </a:t>
            </a:r>
            <a:r>
              <a:rPr lang="ru-RU" sz="1200" dirty="0" smtClean="0">
                <a:solidFill>
                  <a:srgbClr val="0066CC"/>
                </a:solidFill>
              </a:rPr>
              <a:t>сведения о периодах работы, в том числе на соответствующих видах работ;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rgbClr val="0066CC"/>
                </a:solidFill>
              </a:rPr>
              <a:t>Ежемесячно до 15 </a:t>
            </a:r>
            <a:r>
              <a:rPr lang="ru-RU" sz="1200" dirty="0" smtClean="0">
                <a:solidFill>
                  <a:srgbClr val="0066CC"/>
                </a:solidFill>
              </a:rPr>
              <a:t>числа месяца сведения о факте работы;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rgbClr val="0066CC"/>
                </a:solidFill>
              </a:rPr>
              <a:t>Ежеквартальная </a:t>
            </a:r>
            <a:r>
              <a:rPr lang="ru-RU" sz="1200" dirty="0" smtClean="0">
                <a:solidFill>
                  <a:srgbClr val="0066CC"/>
                </a:solidFill>
              </a:rPr>
              <a:t>отчетность по дополнительным страховым взносам (реестры ДСВ)</a:t>
            </a:r>
            <a:r>
              <a:rPr lang="ru-RU" sz="12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не позднее 20 </a:t>
            </a:r>
            <a:r>
              <a:rPr lang="ru-RU" sz="12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дней со дня окончания квартала</a:t>
            </a:r>
            <a:endParaRPr lang="ru-RU" sz="1200" dirty="0">
              <a:solidFill>
                <a:srgbClr val="0066C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6" name="Соединительная линия уступом 35"/>
          <p:cNvCxnSpPr>
            <a:stCxn id="14" idx="2"/>
            <a:endCxn id="15" idx="1"/>
          </p:cNvCxnSpPr>
          <p:nvPr/>
        </p:nvCxnSpPr>
        <p:spPr>
          <a:xfrm rot="5400000" flipH="1" flipV="1">
            <a:off x="3509882" y="2078850"/>
            <a:ext cx="324036" cy="3960440"/>
          </a:xfrm>
          <a:prstGeom prst="bentConnector4">
            <a:avLst>
              <a:gd name="adj1" fmla="val -278895"/>
              <a:gd name="adj2" fmla="val 7590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539552" y="4509120"/>
            <a:ext cx="3672408" cy="864096"/>
          </a:xfrm>
          <a:prstGeom prst="roundRect">
            <a:avLst/>
          </a:prstGeom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От ФНС </a:t>
            </a:r>
            <a:r>
              <a:rPr lang="ru-RU" sz="12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не позднее 5 или 10 рабочих дней  </a:t>
            </a:r>
            <a:r>
              <a:rPr lang="ru-RU" sz="12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со дня получения сведений (в зависимости от способа представления в электронном виде или на бумажном носителе соответственно)</a:t>
            </a:r>
            <a:endParaRPr lang="ru-RU" sz="1200" dirty="0">
              <a:solidFill>
                <a:srgbClr val="0066CC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76056" y="4437112"/>
            <a:ext cx="3672408" cy="1008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Вся отчётность </a:t>
            </a:r>
            <a:r>
              <a:rPr lang="ru-RU" sz="12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представленная страхователями в ПФР и переданная ФНС России </a:t>
            </a:r>
            <a:r>
              <a:rPr lang="ru-RU" sz="12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включается в индивидуальные лицевые счета застрахованных лиц и учитывается для назначения пенсии</a:t>
            </a: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11" y="764704"/>
            <a:ext cx="8565778" cy="52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Примеры заполнения СЗВ-ТД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856" y="1484784"/>
            <a:ext cx="5184576" cy="12961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Пример 3.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Заполнение формы СЗВ-ТД в случае, если заявление о  продолжении ведения трудовой книжки было подано ошибочно, и необходимо отменить данное кадровое мероприятие.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(</a:t>
            </a: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других кадровых мероприятий в этом месяце не было)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Учитывая, что  форма СЗВ-ТД за указанное зарегистрированное лицо  </a:t>
            </a:r>
            <a:r>
              <a:rPr lang="ru-RU" sz="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ранее подавалась</a:t>
            </a:r>
            <a:r>
              <a:rPr lang="ru-RU" sz="9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, то сведения о трудовой деятельности зарегистрированного лица (о последнем кадровом мероприятии) по состоянию на 1 января 2020 года у данного страхователя </a:t>
            </a:r>
            <a:r>
              <a:rPr lang="ru-RU" sz="9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указываются.</a:t>
            </a:r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Примеры заполнения СЗВ-ТД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1484784"/>
            <a:ext cx="5184576" cy="12961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Пример 4.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Заполнение формы СЗИ-ТД для кадрового мероприятия «Прием на работу»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136904" cy="526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13362"/>
            <a:ext cx="7992888" cy="517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Примеры заполнения СЗВ-ТД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1484784"/>
            <a:ext cx="5184576" cy="12961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Пример 5.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Заполнение формы СЗВ-ТД в случае  переименования организации. </a:t>
            </a:r>
          </a:p>
          <a:p>
            <a:pPr algn="ctr">
              <a:defRPr/>
            </a:pPr>
            <a:endParaRPr lang="ru-RU" sz="900" b="1" dirty="0">
              <a:solidFill>
                <a:srgbClr val="0066CC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900" dirty="0">
                <a:solidFill>
                  <a:srgbClr val="0066CC"/>
                </a:solidFill>
                <a:cs typeface="Times New Roman" panose="02020603050405020304" pitchFamily="18" charset="0"/>
              </a:rPr>
              <a:t>Учитывая, что  форма СЗВ-ТД за указанное зарегистрированное лицо  </a:t>
            </a:r>
            <a:r>
              <a:rPr lang="ru-RU" sz="900" dirty="0">
                <a:solidFill>
                  <a:srgbClr val="FF0000"/>
                </a:solidFill>
                <a:cs typeface="Times New Roman" panose="02020603050405020304" pitchFamily="18" charset="0"/>
              </a:rPr>
              <a:t>ранее подавалась</a:t>
            </a:r>
            <a:r>
              <a:rPr lang="ru-RU" sz="900" dirty="0">
                <a:solidFill>
                  <a:srgbClr val="0066CC"/>
                </a:solidFill>
                <a:cs typeface="Times New Roman" panose="02020603050405020304" pitchFamily="18" charset="0"/>
              </a:rPr>
              <a:t>, то сведения о трудовой деятельности зарегистрированного лица (о последнем кадровом мероприятии) по состоянию на 1 января 2020 года у данного страхователя </a:t>
            </a:r>
            <a:r>
              <a:rPr lang="ru-RU" sz="900" dirty="0">
                <a:solidFill>
                  <a:srgbClr val="FF0000"/>
                </a:solidFill>
                <a:cs typeface="Times New Roman" panose="02020603050405020304" pitchFamily="18" charset="0"/>
              </a:rPr>
              <a:t>не указываются.</a:t>
            </a:r>
          </a:p>
          <a:p>
            <a:pPr algn="ctr">
              <a:defRPr/>
            </a:pPr>
            <a:endParaRPr lang="ru-RU" sz="900" b="1" dirty="0" smtClean="0">
              <a:solidFill>
                <a:srgbClr val="0066CC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21762" cy="545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Примеры заполнения СЗВ-ТД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1484784"/>
            <a:ext cx="5184576" cy="12961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Пример  6.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Заполнение формы СЗВ-ТД в случае увольнения зарегистрированного лица по собственному желанию.</a:t>
            </a:r>
          </a:p>
          <a:p>
            <a:pPr algn="ctr">
              <a:defRPr/>
            </a:pPr>
            <a:endParaRPr lang="ru-RU" sz="900" b="1" dirty="0">
              <a:solidFill>
                <a:srgbClr val="0066CC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900" dirty="0">
                <a:solidFill>
                  <a:srgbClr val="0066CC"/>
                </a:solidFill>
                <a:cs typeface="Times New Roman" panose="02020603050405020304" pitchFamily="18" charset="0"/>
              </a:rPr>
              <a:t>Учитывая, что  форма СЗВ-ТД за указанное зарегистрированное лицо  </a:t>
            </a:r>
            <a:r>
              <a:rPr lang="ru-RU" sz="900" dirty="0">
                <a:solidFill>
                  <a:srgbClr val="FF0000"/>
                </a:solidFill>
                <a:cs typeface="Times New Roman" panose="02020603050405020304" pitchFamily="18" charset="0"/>
              </a:rPr>
              <a:t>ранее подавалась</a:t>
            </a:r>
            <a:r>
              <a:rPr lang="ru-RU" sz="900" dirty="0">
                <a:solidFill>
                  <a:srgbClr val="0066CC"/>
                </a:solidFill>
                <a:cs typeface="Times New Roman" panose="02020603050405020304" pitchFamily="18" charset="0"/>
              </a:rPr>
              <a:t>, то сведения о трудовой деятельности зарегистрированного лица (о последнем кадровом мероприятии) по состоянию на 1 января 2020 года у данного страхователя </a:t>
            </a:r>
            <a:r>
              <a:rPr lang="ru-RU" sz="900" dirty="0">
                <a:solidFill>
                  <a:srgbClr val="FF0000"/>
                </a:solidFill>
                <a:cs typeface="Times New Roman" panose="02020603050405020304" pitchFamily="18" charset="0"/>
              </a:rPr>
              <a:t>не указываются.</a:t>
            </a:r>
          </a:p>
          <a:p>
            <a:pPr algn="ctr">
              <a:defRPr/>
            </a:pPr>
            <a:endParaRPr lang="ru-RU" sz="900" b="1" dirty="0" smtClean="0">
              <a:solidFill>
                <a:srgbClr val="0066CC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384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900" dirty="0" smtClean="0"/>
              <a:t>Электронному документообороту ПФР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980728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1. Подключения страхователя к ЭДО ПФР через оператора.</a:t>
            </a:r>
          </a:p>
          <a:p>
            <a:endParaRPr lang="ru-RU" sz="1600" b="1" dirty="0" smtClean="0">
              <a:solidFill>
                <a:srgbClr val="0066CC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66CC"/>
                </a:solidFill>
              </a:rPr>
              <a:t>Оператор должен быть подключен к ЭДО ПФР.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 smtClean="0">
              <a:solidFill>
                <a:srgbClr val="0066CC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66CC"/>
                </a:solidFill>
              </a:rPr>
              <a:t>Страхователь за подписью (УКЭП) руководителя или уполномоченного сотрудника страхователя, имеющего УКЭП, направляет в электронном виде через оператора в ПФР заявление на подключение к системе электронного документооборота ПФР, которое содержит: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Регистрационный номер Страхователя в ПФР;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Наименование Страхователя (юридического лица);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ИНН;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КПП Страхователя (юридического лица);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ФИО (при наличии) Страхователя (физического лица);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Реквизиты оператора, через которого планируется передача сведений.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384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900" dirty="0" smtClean="0"/>
              <a:t>Электронному документообороту ПФР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98072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2. Сдача отчётности через электронные сервисы портала ПФР «Кабинет страхователя».</a:t>
            </a:r>
          </a:p>
          <a:p>
            <a:endParaRPr lang="ru-RU" sz="1600" b="1" dirty="0" smtClean="0">
              <a:solidFill>
                <a:srgbClr val="0066CC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66CC"/>
                </a:solidFill>
              </a:rPr>
              <a:t>Руководителю страхователя необходимо получить учетную запись в ЕСИА (Единая система идентификации и аутентификации) как юридическому лицу.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 smtClean="0">
              <a:solidFill>
                <a:srgbClr val="0066CC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>
                <a:solidFill>
                  <a:srgbClr val="0066CC"/>
                </a:solidFill>
              </a:rPr>
              <a:t>Для сдачи отчётности через «Кабинет страхователя» от имени представителя: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представитель должен иметь учетную запись в ЕСИА;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</a:rPr>
              <a:t>руководитель страхователя в ЕСИА должен добавить представителя (учетную запись ЕСИА) в группу доверенных лиц страхователя.</a:t>
            </a:r>
          </a:p>
          <a:p>
            <a:pPr marL="342900" indent="-342900">
              <a:buFontTx/>
              <a:buChar char="-"/>
            </a:pPr>
            <a:endParaRPr lang="ru-RU" sz="1600" dirty="0" smtClean="0">
              <a:solidFill>
                <a:srgbClr val="0066CC"/>
              </a:solidFill>
            </a:endParaRPr>
          </a:p>
          <a:p>
            <a:pPr marL="342900" indent="-342900">
              <a:buFont typeface="+mj-lt"/>
              <a:buAutoNum type="arabicParenR" startAt="3"/>
            </a:pPr>
            <a:r>
              <a:rPr lang="ru-RU" sz="1600" dirty="0" smtClean="0">
                <a:solidFill>
                  <a:srgbClr val="0066CC"/>
                </a:solidFill>
              </a:rPr>
              <a:t>При первичном входе в электронный сервис ПФР «Кабинет страхователя» необходимо принять «Условие использования кабинета страхователя» (далее Условия).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384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900" dirty="0" smtClean="0"/>
              <a:t>Электронному документообороту ПФР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76470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ru-RU" sz="1600" dirty="0" smtClean="0">
                <a:solidFill>
                  <a:srgbClr val="0066CC"/>
                </a:solidFill>
              </a:rPr>
              <a:t>Для принятия условий пользования электронных сервисов портала ПФР «Кабинет страхователя» и для сдачи отчётности в ПФР необходимо иметь на рабочем месте пользователя средства шифрования и подписания.  Соответствующее бесплатное программное обеспечение можно скачать с портала  электронных сервисов ПФР по ссылки с наименованием «Установить компоненты» в модальном окне принятия условий использования «Кабинета страхователя» (рис. 1).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248472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384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900" dirty="0" smtClean="0"/>
              <a:t>Электронному документообороту ПФР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484784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ru-RU" sz="1600" dirty="0" smtClean="0">
                <a:solidFill>
                  <a:srgbClr val="0066CC"/>
                </a:solidFill>
              </a:rPr>
              <a:t>После завершения установки программного обеспечения необходимо принять условия использования «Кабинета Страхователя» используя УКЭП. После подписания все сервисы «Кабинета страхователя» будут доступны.</a:t>
            </a:r>
          </a:p>
          <a:p>
            <a:pPr marL="342900" indent="-342900">
              <a:buFont typeface="+mj-lt"/>
              <a:buAutoNum type="arabicParenR" startAt="5"/>
            </a:pPr>
            <a:endParaRPr lang="ru-RU" sz="1600" dirty="0" smtClean="0">
              <a:solidFill>
                <a:srgbClr val="0066CC"/>
              </a:solidFill>
            </a:endParaRPr>
          </a:p>
          <a:p>
            <a:pPr marL="342900" indent="-342900">
              <a:buFont typeface="+mj-lt"/>
              <a:buAutoNum type="arabicParenR" startAt="5"/>
            </a:pPr>
            <a:r>
              <a:rPr lang="ru-RU" sz="1600" dirty="0" smtClean="0">
                <a:solidFill>
                  <a:srgbClr val="0066CC"/>
                </a:solidFill>
              </a:rPr>
              <a:t>Выбрать вкладку «Загрузить подготовленный документ».</a:t>
            </a:r>
          </a:p>
          <a:p>
            <a:pPr marL="342900" indent="-342900">
              <a:buFont typeface="+mj-lt"/>
              <a:buAutoNum type="arabicParenR" startAt="5"/>
            </a:pPr>
            <a:endParaRPr lang="ru-RU" sz="1600" dirty="0" smtClean="0">
              <a:solidFill>
                <a:srgbClr val="0066CC"/>
              </a:solidFill>
            </a:endParaRPr>
          </a:p>
          <a:p>
            <a:pPr marL="342900" indent="-342900">
              <a:buFont typeface="+mj-lt"/>
              <a:buAutoNum type="arabicParenR" startAt="5"/>
            </a:pPr>
            <a:r>
              <a:rPr lang="ru-RU" sz="1600" dirty="0" smtClean="0">
                <a:solidFill>
                  <a:srgbClr val="0066CC"/>
                </a:solidFill>
              </a:rPr>
              <a:t>При отправке файлов СЗВ-ТД необходимо выбирать соответствующую форму в выпадающем списке.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384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900" dirty="0" smtClean="0"/>
              <a:t>Электронному документообороту ПФР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98072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3. Сдача отчетности через организации, предоставляющие услуги сдачи отчетности в ПФР</a:t>
            </a:r>
          </a:p>
          <a:p>
            <a:endParaRPr lang="ru-RU" sz="1600" b="1" dirty="0" smtClean="0">
              <a:solidFill>
                <a:srgbClr val="0066CC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rgbClr val="0066CC"/>
                </a:solidFill>
              </a:rPr>
              <a:t>	Для обеспечения подключения страхователя, желающего сдавать отчётность в электронном виде через уполномоченное юридическое лицо (консалтинговые фирмы и иные организации, предоставляющие сервисы по сдачи отчетности в ПФР), страхователю необходимо подать Заявление на подключение страхователя к электронному документообороту ПФР и Уведомление о предоставлении полномочий представителю на бумаге в территориальный орган ПФР. </a:t>
            </a:r>
          </a:p>
          <a:p>
            <a:pPr marL="342900" indent="-342900">
              <a:buFont typeface="+mj-lt"/>
              <a:buAutoNum type="arabicParenR"/>
            </a:pPr>
            <a:endParaRPr lang="ru-RU" sz="16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384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900" dirty="0" smtClean="0"/>
              <a:t>Электронному документообороту ПФР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692696"/>
            <a:ext cx="86409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</a:rPr>
              <a:t>4. Сдача заранее подготовленной отчетности</a:t>
            </a:r>
          </a:p>
          <a:p>
            <a:endParaRPr lang="ru-RU" sz="1600" b="1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В случае если страхователь не имеет УКЭП, ПФР предоставляет возможность воспользоваться бесплатным сервисом подготовки отчетности.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Для страхователей на портале электронных сервисов ПФР в общем доступе (без необходимости авторизации через ЕСИА и наличия УКЭП) предоставлен сервис с возможностью заполнения формы и передачи в ПФР сведений о трудовой деятельности. Страхователю необходимо заполнить форму сведений на сайте ПФР, отправить с сайта ПФР подготовленную форму, распечатать и подписать руководителем или уполномоченным представителем и сдать форму отчётности на бумаге в территориальный орган ПФР.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Направленная в электронном виде форма через сайт ПФР, но не подписанная УКЭП страхователя, находится в истории обращений страхователя в статусе «черновик» и доступна пользователям компонента «Фронт офис» подсистемы «Внешнее взаимодействие».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Специалист территориального органа ПФР сравнивает сведения, сданные на бумаге, и находящиеся в статусе «черновик». В случае если сведения совпадают, специалист территориального органа ПФР принимает сведения на бумаге и пакет из статуса «черновик» отправляет на обработку, получает протокол проверки или уведомление о необходимости устранения ошибок и вручает его страхователю.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</a:t>
            </a:r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Белгородской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latin typeface="Calibri Light (Заг"/>
                <a:cs typeface="Arial" pitchFamily="34" charset="0"/>
                <a:sym typeface="Verdana" pitchFamily="34" charset="0"/>
              </a:rPr>
              <a:t>Форма СЗВ-М </a:t>
            </a:r>
            <a:endParaRPr lang="ru-RU" sz="2800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05752"/>
            <a:ext cx="8496944" cy="46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Овал 24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7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Отделение ПФР по Белгородской области</a:t>
            </a:r>
          </a:p>
        </p:txBody>
      </p:sp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250825" y="1916113"/>
            <a:ext cx="8642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0070C0"/>
                </a:solidFill>
                <a:latin typeface="Calibri" pitchFamily="34" charset="0"/>
              </a:rPr>
              <a:t>Спасибо за внимание!</a:t>
            </a:r>
            <a:endParaRPr lang="en-US" altLang="ru-RU" sz="5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/>
              <a:t>Форма СЗВ-СТАЖ</a:t>
            </a:r>
            <a:endParaRPr lang="ru-RU" altLang="ru-RU" sz="2800" b="1" dirty="0">
              <a:solidFill>
                <a:schemeClr val="tx1"/>
              </a:solidFill>
              <a:latin typeface="Calibri Light (Заг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6592713" cy="443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Овал 19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4048" y="1340768"/>
            <a:ext cx="2664296" cy="720080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8264" y="908720"/>
            <a:ext cx="2016224" cy="4464496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66CC"/>
                </a:solidFill>
              </a:rPr>
              <a:t>Формы с типом "Дополняющая" </a:t>
            </a:r>
            <a:r>
              <a:rPr lang="ru-RU" sz="1200" dirty="0" smtClean="0">
                <a:solidFill>
                  <a:srgbClr val="0066CC"/>
                </a:solidFill>
              </a:rPr>
              <a:t>представляются на ЗЛ, данные по которым, представленные в форме с типом "Исходная", не приняты из-за содержащейся в них ошибки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66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66CC"/>
                </a:solidFill>
              </a:rPr>
              <a:t>Формы с типом сведений "Назначение пенсии" </a:t>
            </a:r>
            <a:r>
              <a:rPr lang="ru-RU" sz="1200" dirty="0" smtClean="0">
                <a:solidFill>
                  <a:srgbClr val="0066CC"/>
                </a:solidFill>
              </a:rPr>
              <a:t>представляются на ЗЛ, которым необходимо учесть период работы по незаконченному отчетному периоду, графа «Период работы" заполняется по дату, предшествующую дате выхода на пенсию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Электронная трудовая книжка (ЭТК)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98072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6CC"/>
                </a:solidFill>
              </a:rPr>
              <a:t>В 2020 году начался</a:t>
            </a:r>
            <a:r>
              <a:rPr lang="ru-RU" sz="1400" b="1" dirty="0" smtClean="0">
                <a:solidFill>
                  <a:srgbClr val="0066CC"/>
                </a:solidFill>
              </a:rPr>
              <a:t> постепенный переход</a:t>
            </a:r>
            <a:r>
              <a:rPr lang="ru-RU" sz="1400" dirty="0" smtClean="0">
                <a:solidFill>
                  <a:srgbClr val="0066CC"/>
                </a:solidFill>
              </a:rPr>
              <a:t> на электронные трудовые книжки взамен бумажных.</a:t>
            </a:r>
            <a:endParaRPr lang="en-US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 </a:t>
            </a:r>
            <a:endParaRPr lang="en-US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Вести информационный ресурс со сведениями о трудовой деятельности и трудовом стаже работников будет Пенсионный фонд (ст. 66.1 ТК РФ).</a:t>
            </a:r>
            <a:endParaRPr lang="en-US" sz="1400" dirty="0" smtClean="0">
              <a:solidFill>
                <a:srgbClr val="0066CC"/>
              </a:solidFill>
            </a:endParaRPr>
          </a:p>
          <a:p>
            <a:endParaRPr lang="en-US" sz="1400" dirty="0" smtClean="0">
              <a:solidFill>
                <a:srgbClr val="0066CC"/>
              </a:solidFill>
            </a:endParaRPr>
          </a:p>
          <a:p>
            <a:r>
              <a:rPr lang="ru-RU" sz="1400" b="1" dirty="0" smtClean="0">
                <a:solidFill>
                  <a:srgbClr val="0066CC"/>
                </a:solidFill>
              </a:rPr>
              <a:t>Начиная </a:t>
            </a:r>
            <a:r>
              <a:rPr lang="ru-RU" sz="1400" b="1" dirty="0">
                <a:solidFill>
                  <a:srgbClr val="0066CC"/>
                </a:solidFill>
              </a:rPr>
              <a:t>с 1 января 2020 </a:t>
            </a:r>
            <a:r>
              <a:rPr lang="ru-RU" sz="1400" b="1" dirty="0" smtClean="0">
                <a:solidFill>
                  <a:srgbClr val="0066CC"/>
                </a:solidFill>
              </a:rPr>
              <a:t>года, </a:t>
            </a:r>
            <a:r>
              <a:rPr lang="ru-RU" sz="1400" dirty="0" smtClean="0">
                <a:solidFill>
                  <a:srgbClr val="0066CC"/>
                </a:solidFill>
              </a:rPr>
              <a:t>в</a:t>
            </a:r>
            <a:r>
              <a:rPr lang="ru-RU" sz="1400" b="1" dirty="0" smtClean="0">
                <a:solidFill>
                  <a:srgbClr val="0066CC"/>
                </a:solidFill>
              </a:rPr>
              <a:t> </a:t>
            </a:r>
            <a:r>
              <a:rPr lang="ru-RU" sz="1400" dirty="0" smtClean="0">
                <a:solidFill>
                  <a:srgbClr val="0066CC"/>
                </a:solidFill>
              </a:rPr>
              <a:t>обязанности работодателей входит </a:t>
            </a:r>
            <a:r>
              <a:rPr lang="ru-RU" sz="1400" b="1" dirty="0" smtClean="0">
                <a:solidFill>
                  <a:srgbClr val="0066CC"/>
                </a:solidFill>
              </a:rPr>
              <a:t>уведомление  </a:t>
            </a:r>
            <a:r>
              <a:rPr lang="ru-RU" sz="1400" b="1" dirty="0">
                <a:solidFill>
                  <a:srgbClr val="0066CC"/>
                </a:solidFill>
              </a:rPr>
              <a:t>ПФР о трудовой деятельности </a:t>
            </a:r>
            <a:r>
              <a:rPr lang="ru-RU" sz="1400" b="1" dirty="0" smtClean="0">
                <a:solidFill>
                  <a:srgbClr val="0066CC"/>
                </a:solidFill>
              </a:rPr>
              <a:t>работников</a:t>
            </a:r>
            <a:r>
              <a:rPr lang="ru-RU" sz="1400" dirty="0" smtClean="0">
                <a:solidFill>
                  <a:srgbClr val="0066CC"/>
                </a:solidFill>
              </a:rPr>
              <a:t> </a:t>
            </a:r>
            <a:endParaRPr lang="ru-RU" sz="1400" dirty="0">
              <a:solidFill>
                <a:srgbClr val="0066CC"/>
              </a:solidFill>
            </a:endParaRP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b="1" dirty="0" smtClean="0">
                <a:solidFill>
                  <a:srgbClr val="0066CC"/>
                </a:solidFill>
              </a:rPr>
              <a:t>Утверждена форма "Сведения о трудовой деятельности зарегистрированного лица (СЗВ-ТД)", порядок ее заполнения и формат представления в электронном виде </a:t>
            </a:r>
          </a:p>
          <a:p>
            <a:r>
              <a:rPr lang="ru-RU" sz="1400" dirty="0" smtClean="0">
                <a:solidFill>
                  <a:srgbClr val="0066CC"/>
                </a:solidFill>
              </a:rPr>
              <a:t>(Постановление ПФ РФ от 25.12.2019 N 730п "Об утверждении формы и формата сведений о трудовой деятельности зарегистрированного лица, а также порядка заполнения форм указанных сведений»)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-----------------------------------------------------------------------------------------------------------------------------------------------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Проект </a:t>
            </a:r>
            <a:r>
              <a:rPr lang="ru-RU" sz="1400" b="1" dirty="0" smtClean="0">
                <a:solidFill>
                  <a:srgbClr val="0000FF"/>
                </a:solidFill>
              </a:rPr>
              <a:t>формы СТД-ПФР</a:t>
            </a:r>
            <a:r>
              <a:rPr lang="ru-RU" sz="1400" dirty="0" smtClean="0">
                <a:solidFill>
                  <a:srgbClr val="0000FF"/>
                </a:solidFill>
              </a:rPr>
              <a:t> для предоставления сведении о трудовой деятельности работника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Проект</a:t>
            </a:r>
            <a:r>
              <a:rPr lang="ru-RU" sz="1400" b="1" dirty="0" smtClean="0">
                <a:solidFill>
                  <a:srgbClr val="0000FF"/>
                </a:solidFill>
              </a:rPr>
              <a:t> формы СТД-Р</a:t>
            </a:r>
            <a:r>
              <a:rPr lang="ru-RU" sz="1400" dirty="0" smtClean="0">
                <a:solidFill>
                  <a:srgbClr val="0000FF"/>
                </a:solidFill>
              </a:rPr>
              <a:t> для сведений о трудовой деятельности, предоставляемые работнику работодателем</a:t>
            </a:r>
            <a:endParaRPr lang="ru-RU" sz="1400" dirty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/>
            </a:r>
            <a:br>
              <a:rPr lang="ru-RU" sz="1400" dirty="0" smtClean="0">
                <a:solidFill>
                  <a:srgbClr val="0066CC"/>
                </a:solidFill>
              </a:rPr>
            </a:br>
            <a:endParaRPr lang="ru-RU" sz="14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Проект</a:t>
            </a:r>
            <a:r>
              <a:rPr lang="ru-RU" sz="2800" dirty="0" smtClean="0"/>
              <a:t> формы СТД-ПФР 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93022"/>
            <a:ext cx="8064896" cy="442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5796136" y="1772816"/>
            <a:ext cx="2952328" cy="1224136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Работник может получить сведения о трудовой деятельности:</a:t>
            </a:r>
          </a:p>
          <a:p>
            <a:pPr>
              <a:defRPr/>
            </a:pPr>
            <a:r>
              <a:rPr lang="ru-RU" sz="12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в ПФР; </a:t>
            </a:r>
          </a:p>
          <a:p>
            <a:pPr>
              <a:defRPr/>
            </a:pPr>
            <a:r>
              <a:rPr lang="ru-RU" sz="12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в Личном кабинете на сайте ПФР;</a:t>
            </a:r>
          </a:p>
          <a:p>
            <a:pPr>
              <a:defRPr/>
            </a:pPr>
            <a:r>
              <a:rPr lang="ru-RU" sz="120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в МФЦ.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Проект</a:t>
            </a:r>
            <a:r>
              <a:rPr lang="ru-RU" sz="2800" dirty="0" smtClean="0"/>
              <a:t> формы СТД-Р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655787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6804248" y="2924944"/>
            <a:ext cx="2088232" cy="27363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sz="1050" dirty="0" smtClean="0">
              <a:solidFill>
                <a:srgbClr val="0066CC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5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В случае если в день прекращения трудового договора работнику невозможно выдать сведения о трудовой деятельности у данного работодателя в связи с отсутствием работника либо его отказом от их получения, </a:t>
            </a:r>
            <a:r>
              <a:rPr lang="ru-RU" sz="105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работодатель обязан направить работнику такие сведения на бумажном носителе по почте заказным письмом с уведомлением.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1340768"/>
            <a:ext cx="5616624" cy="1440160"/>
          </a:xfrm>
          <a:prstGeom prst="round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Работникам, на которых не ведется трудовая книжка на бумаге, работодатель обязан предоставить сведения о трудовой деятельности за период работы у данного работодателя способом,</a:t>
            </a:r>
            <a:r>
              <a:rPr lang="ru-RU" sz="105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 указанным в заявлении работника (на бумажном носителе или в электронном виде, подписанные усиленной квалифицированной электронной подписью (при ее наличии у работодателя).</a:t>
            </a:r>
          </a:p>
          <a:p>
            <a:pPr>
              <a:defRPr/>
            </a:pPr>
            <a:endParaRPr lang="ru-RU" sz="1050" dirty="0" smtClean="0">
              <a:solidFill>
                <a:srgbClr val="0066CC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050" dirty="0" smtClean="0">
                <a:solidFill>
                  <a:srgbClr val="0066CC"/>
                </a:solidFill>
                <a:cs typeface="Times New Roman" panose="02020603050405020304" pitchFamily="18" charset="0"/>
              </a:rPr>
              <a:t>Заявление работник может подать на бумаге или в электронном виде.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smtClean="0"/>
              <a:t>Сведения о трудовой деятельности зарегистрированного лица (СЗВ-ТД)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36333"/>
            <a:ext cx="7344816" cy="511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504" y="1484784"/>
            <a:ext cx="6048672" cy="720080"/>
          </a:xfrm>
          <a:prstGeom prst="roundRect">
            <a:avLst>
              <a:gd name="adj" fmla="val 9546"/>
            </a:avLst>
          </a:prstGeom>
          <a:noFill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66CC"/>
                </a:solidFill>
              </a:rPr>
              <a:t>Сведения о</a:t>
            </a:r>
          </a:p>
          <a:p>
            <a:r>
              <a:rPr lang="ru-RU" sz="1200" dirty="0" smtClean="0">
                <a:solidFill>
                  <a:srgbClr val="0066CC"/>
                </a:solidFill>
              </a:rPr>
              <a:t>страхователе</a:t>
            </a:r>
            <a:endParaRPr lang="ru-RU" sz="1200" dirty="0">
              <a:solidFill>
                <a:srgbClr val="0066CC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2204864"/>
            <a:ext cx="6048672" cy="792088"/>
          </a:xfrm>
          <a:prstGeom prst="roundRect">
            <a:avLst>
              <a:gd name="adj" fmla="val 8036"/>
            </a:avLst>
          </a:prstGeom>
          <a:noFill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66CC"/>
                </a:solidFill>
              </a:rPr>
              <a:t>Сведения о</a:t>
            </a:r>
          </a:p>
          <a:p>
            <a:r>
              <a:rPr lang="ru-RU" sz="1200" dirty="0" smtClean="0">
                <a:solidFill>
                  <a:srgbClr val="0066CC"/>
                </a:solidFill>
              </a:rPr>
              <a:t>Зарегистрированном </a:t>
            </a:r>
          </a:p>
          <a:p>
            <a:r>
              <a:rPr lang="ru-RU" sz="1200" dirty="0" smtClean="0">
                <a:solidFill>
                  <a:srgbClr val="0066CC"/>
                </a:solidFill>
              </a:rPr>
              <a:t>лице</a:t>
            </a:r>
            <a:endParaRPr lang="ru-RU" sz="1200" dirty="0">
              <a:solidFill>
                <a:srgbClr val="0066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2996952"/>
            <a:ext cx="7272808" cy="504056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66CC"/>
                </a:solidFill>
              </a:rPr>
              <a:t>Сведения о </a:t>
            </a:r>
          </a:p>
          <a:p>
            <a:r>
              <a:rPr lang="ru-RU" sz="1200" dirty="0" smtClean="0">
                <a:solidFill>
                  <a:srgbClr val="0066CC"/>
                </a:solidFill>
              </a:rPr>
              <a:t>подаче </a:t>
            </a:r>
          </a:p>
          <a:p>
            <a:r>
              <a:rPr lang="ru-RU" sz="1200" dirty="0" smtClean="0">
                <a:solidFill>
                  <a:srgbClr val="0066CC"/>
                </a:solidFill>
              </a:rPr>
              <a:t>заявления</a:t>
            </a:r>
            <a:endParaRPr lang="ru-RU" sz="1200" dirty="0">
              <a:solidFill>
                <a:srgbClr val="0066CC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3501008"/>
            <a:ext cx="7272808" cy="288032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66CC"/>
                </a:solidFill>
              </a:rPr>
              <a:t>Отчётный период</a:t>
            </a:r>
            <a:endParaRPr lang="ru-RU" sz="1200" dirty="0">
              <a:solidFill>
                <a:srgbClr val="0066CC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3789040"/>
            <a:ext cx="8928992" cy="1512168"/>
          </a:xfrm>
          <a:prstGeom prst="roundRect">
            <a:avLst>
              <a:gd name="adj" fmla="val 4799"/>
            </a:avLst>
          </a:prstGeom>
          <a:noFill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66CC"/>
                </a:solidFill>
              </a:rPr>
              <a:t>Сведения о </a:t>
            </a:r>
          </a:p>
          <a:p>
            <a:r>
              <a:rPr lang="ru-RU" sz="1200" dirty="0" smtClean="0">
                <a:solidFill>
                  <a:srgbClr val="0066CC"/>
                </a:solidFill>
              </a:rPr>
              <a:t>трудовой </a:t>
            </a:r>
          </a:p>
          <a:p>
            <a:r>
              <a:rPr lang="ru-RU" sz="1200" dirty="0" smtClean="0">
                <a:solidFill>
                  <a:srgbClr val="0066CC"/>
                </a:solidFill>
              </a:rPr>
              <a:t>деятельности </a:t>
            </a:r>
          </a:p>
          <a:p>
            <a:r>
              <a:rPr lang="ru-RU" sz="1200" dirty="0" smtClean="0">
                <a:solidFill>
                  <a:srgbClr val="0066CC"/>
                </a:solidFill>
              </a:rPr>
              <a:t>зарегистрированного </a:t>
            </a:r>
          </a:p>
          <a:p>
            <a:r>
              <a:rPr lang="ru-RU" sz="1200" dirty="0" smtClean="0">
                <a:solidFill>
                  <a:srgbClr val="0066CC"/>
                </a:solidFill>
              </a:rPr>
              <a:t>лица</a:t>
            </a:r>
            <a:endParaRPr lang="ru-RU" sz="12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F0000">
              <a:alpha val="69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32475"/>
            <a:ext cx="9144000" cy="333375"/>
          </a:xfrm>
          <a:prstGeom prst="rect">
            <a:avLst/>
          </a:prstGeom>
          <a:solidFill>
            <a:schemeClr val="bg1"/>
          </a:solidFill>
          <a:ln w="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8" name="Picture 2" descr="pf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100"/>
            <a:ext cx="15478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547813" y="613568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dirty="0" smtClean="0">
                <a:solidFill>
                  <a:schemeClr val="bg1"/>
                </a:solidFill>
                <a:latin typeface="Calibri" pitchFamily="34" charset="0"/>
              </a:rPr>
              <a:t>Отделение </a:t>
            </a:r>
            <a:r>
              <a:rPr lang="ru-RU" altLang="ru-RU" sz="2300" dirty="0">
                <a:solidFill>
                  <a:schemeClr val="bg1"/>
                </a:solidFill>
                <a:latin typeface="Calibri" pitchFamily="34" charset="0"/>
              </a:rPr>
              <a:t>ПФР по Белгородской области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50825" y="188913"/>
            <a:ext cx="864235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Отчёт СЗВ-ТД: кто сдает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16416" y="5949280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CEE47-7D98-41A5-A4DF-BCCA3EADA90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980728"/>
            <a:ext cx="86409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6CC"/>
                </a:solidFill>
              </a:rPr>
              <a:t>Этот отчет представляют </a:t>
            </a:r>
            <a:r>
              <a:rPr lang="ru-RU" sz="1400" b="1" dirty="0" smtClean="0">
                <a:solidFill>
                  <a:srgbClr val="FF0000"/>
                </a:solidFill>
              </a:rPr>
              <a:t>абсолютно все работодатели </a:t>
            </a:r>
            <a:r>
              <a:rPr lang="ru-RU" sz="1400" dirty="0" smtClean="0">
                <a:solidFill>
                  <a:srgbClr val="0066CC"/>
                </a:solidFill>
              </a:rPr>
              <a:t>(и организации, и предприниматели) при условии, что были следующие кадровые перемещения работников или следующие события (п. 2.4 ст. 11 Закона от 01.04.1996 N 27-ФЗ):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CC"/>
                </a:solidFill>
              </a:rPr>
              <a:t>прием на работу нового сотрудника;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CC"/>
                </a:solidFill>
              </a:rPr>
              <a:t>увольнение работника;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CC"/>
                </a:solidFill>
              </a:rPr>
              <a:t>перевод на другую постоянную работу;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CC"/>
                </a:solidFill>
              </a:rPr>
              <a:t>получение работником новой профессии, специальности или квалификации;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CC"/>
                </a:solidFill>
              </a:rPr>
              <a:t>лишение работника права занимать определенные должности по приговору суда;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CC"/>
                </a:solidFill>
              </a:rPr>
              <a:t>подача работником заявления о выборе способа ведения его трудовой книжки;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66CC"/>
                </a:solidFill>
              </a:rPr>
              <a:t>переименование организации.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b="1" dirty="0" smtClean="0">
                <a:solidFill>
                  <a:srgbClr val="0066CC"/>
                </a:solidFill>
              </a:rPr>
              <a:t>Лицам, впервые поступающим на работу после 31 декабря 2020 года, сведения о трудовой деятельности будут вестись только в электронном виде без оформления бумажной трудовой книжки.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  <a:p>
            <a:r>
              <a:rPr lang="ru-RU" sz="1400" dirty="0" smtClean="0">
                <a:solidFill>
                  <a:srgbClr val="0066CC"/>
                </a:solidFill>
              </a:rPr>
              <a:t>Форма сдается в том числе и на сотрудников, работающих по совместительству.</a:t>
            </a:r>
          </a:p>
          <a:p>
            <a:endParaRPr lang="ru-RU" sz="1400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5429</TotalTime>
  <Words>2296</Words>
  <Application>Microsoft Office PowerPoint</Application>
  <PresentationFormat>Экран (4:3)</PresentationFormat>
  <Paragraphs>270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Пользователь Windows</cp:lastModifiedBy>
  <cp:revision>481</cp:revision>
  <cp:lastPrinted>2020-02-04T04:35:12Z</cp:lastPrinted>
  <dcterms:created xsi:type="dcterms:W3CDTF">2011-04-04T11:04:43Z</dcterms:created>
  <dcterms:modified xsi:type="dcterms:W3CDTF">2020-02-06T09:21:01Z</dcterms:modified>
</cp:coreProperties>
</file>