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8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9072000" cy="5787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9072000" cy="5787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9072000" cy="5787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-887400"/>
            <a:ext cx="9072000" cy="359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C0496621-3154-4619-A777-57CAB0412C5B}" type="slidenum">
              <a:rPr lang="ru-RU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EAD7E497-9C0F-4B9A-9E02-1214F2541F5C}" type="slidenum">
              <a:rPr lang="ru-RU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/>
          <p:nvPr/>
        </p:nvPicPr>
        <p:blipFill>
          <a:blip r:embed="rId14"/>
          <a:stretch/>
        </p:blipFill>
        <p:spPr>
          <a:xfrm>
            <a:off x="0" y="0"/>
            <a:ext cx="10079640" cy="756000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8459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6159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54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462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859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859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859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859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504000" y="688644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solidFill>
                  <a:srgbClr val="FFFFFF"/>
                </a:solidFill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447000" y="6886440"/>
            <a:ext cx="3195000" cy="5209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7227000" y="688644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D9A2AAA-6532-4985-BA5C-7E83DF88FA91}" type="slidenum">
              <a:rPr lang="ru-RU" sz="1400">
                <a:solidFill>
                  <a:srgbClr val="FFFFFF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32000" y="-135000"/>
            <a:ext cx="9432000" cy="180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i="1" strike="noStrike">
                <a:solidFill>
                  <a:srgbClr val="FFFF66"/>
                </a:solidFill>
                <a:latin typeface="Times New Roman"/>
                <a:ea typeface="Times New Roman"/>
              </a:rPr>
              <a:t>Индивидуальный предприниматель 
БЕССОНОВ СЕРГЕЙ ВЯЧЕСЛАВОВИЧ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288000" y="1296000"/>
            <a:ext cx="6768000" cy="285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2200">
                <a:solidFill>
                  <a:srgbClr val="FFFF66"/>
                </a:solidFill>
                <a:latin typeface="Times New Roman"/>
              </a:rPr>
              <a:t>зарегистрирован в ПФР 14.02.2005 г.</a:t>
            </a:r>
            <a:endParaRPr/>
          </a:p>
          <a:p>
            <a:pPr>
              <a:lnSpc>
                <a:spcPct val="150000"/>
              </a:lnSpc>
            </a:pPr>
            <a:r>
              <a:rPr lang="ar-SA" sz="2200">
                <a:solidFill>
                  <a:srgbClr val="FFFF66"/>
                </a:solidFill>
                <a:latin typeface="Times New Roman"/>
                <a:ea typeface="Times New Roman"/>
              </a:rPr>
              <a:t>Главный бухгалтер: </a:t>
            </a:r>
            <a:r>
              <a:rPr lang="ru-RU" sz="2200">
                <a:solidFill>
                  <a:srgbClr val="FFFF66"/>
                </a:solidFill>
                <a:latin typeface="Times New Roman"/>
                <a:ea typeface="Times New Roman"/>
              </a:rPr>
              <a:t>Васюков Алексей Витальевич</a:t>
            </a:r>
            <a:endParaRPr/>
          </a:p>
          <a:p>
            <a:pPr>
              <a:lnSpc>
                <a:spcPct val="150000"/>
              </a:lnSpc>
            </a:pPr>
            <a:r>
              <a:rPr lang="ar-SA" sz="2200">
                <a:solidFill>
                  <a:srgbClr val="FFFF66"/>
                </a:solidFill>
                <a:latin typeface="Times New Roman"/>
                <a:ea typeface="Times New Roman"/>
              </a:rPr>
              <a:t>Среднесписочная численность сотрудников: </a:t>
            </a:r>
            <a:r>
              <a:rPr lang="ru-RU" sz="2200">
                <a:solidFill>
                  <a:srgbClr val="FFFF66"/>
                </a:solidFill>
                <a:latin typeface="Times New Roman"/>
                <a:ea typeface="Times New Roman"/>
              </a:rPr>
              <a:t>70 </a:t>
            </a:r>
            <a:r>
              <a:rPr lang="ar-SA" sz="2200">
                <a:solidFill>
                  <a:srgbClr val="FFFF66"/>
                </a:solidFill>
                <a:latin typeface="Times New Roman"/>
                <a:ea typeface="Times New Roman"/>
              </a:rPr>
              <a:t>чел</a:t>
            </a:r>
            <a:r>
              <a:rPr lang="ru-RU" sz="2200">
                <a:solidFill>
                  <a:srgbClr val="FFFF66"/>
                </a:solidFill>
                <a:latin typeface="Times New Roman"/>
                <a:ea typeface="Times New Roman"/>
              </a:rPr>
              <a:t>.</a:t>
            </a:r>
            <a:r>
              <a:rPr lang="ar-SA" sz="2200">
                <a:solidFill>
                  <a:srgbClr val="FFFF66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>
              <a:lnSpc>
                <a:spcPct val="150000"/>
              </a:lnSpc>
            </a:pPr>
            <a:r>
              <a:rPr lang="ar-SA" sz="2200">
                <a:solidFill>
                  <a:srgbClr val="FFFF66"/>
                </a:solidFill>
                <a:latin typeface="Times New Roman"/>
                <a:ea typeface="Times New Roman"/>
              </a:rPr>
              <a:t>Размер средней заработной платы:  </a:t>
            </a:r>
            <a:r>
              <a:rPr lang="ru-RU" sz="2200">
                <a:solidFill>
                  <a:srgbClr val="FFFF66"/>
                </a:solidFill>
                <a:latin typeface="Times New Roman"/>
                <a:ea typeface="Times New Roman"/>
              </a:rPr>
              <a:t>13849 </a:t>
            </a:r>
            <a:r>
              <a:rPr lang="ar-SA" sz="2200">
                <a:solidFill>
                  <a:srgbClr val="FFFF66"/>
                </a:solidFill>
                <a:latin typeface="Times New Roman"/>
                <a:ea typeface="Times New Roman"/>
              </a:rPr>
              <a:t>руб.</a:t>
            </a:r>
            <a:endParaRPr/>
          </a:p>
          <a:p>
            <a:pPr>
              <a:lnSpc>
                <a:spcPct val="150000"/>
              </a:lnSpc>
            </a:pPr>
            <a:r>
              <a:rPr lang="ar-SA" sz="2200">
                <a:solidFill>
                  <a:srgbClr val="FFFF66"/>
                </a:solidFill>
                <a:latin typeface="Times New Roman"/>
              </a:rPr>
              <a:t>Отчетность в ПФР представляется своевременно.</a:t>
            </a:r>
            <a:endParaRPr/>
          </a:p>
          <a:p>
            <a:pPr>
              <a:lnSpc>
                <a:spcPct val="150000"/>
              </a:lnSpc>
            </a:pPr>
            <a:r>
              <a:rPr lang="ar-SA" sz="2200">
                <a:solidFill>
                  <a:srgbClr val="FFFF66"/>
                </a:solidFill>
                <a:latin typeface="Times New Roman"/>
                <a:ea typeface="Times New Roman"/>
              </a:rPr>
              <a:t>Вид деятельности </a:t>
            </a:r>
            <a:r>
              <a:rPr lang="ru-RU" sz="2200">
                <a:solidFill>
                  <a:srgbClr val="FFFF66"/>
                </a:solidFill>
                <a:latin typeface="Times New Roman"/>
                <a:ea typeface="Times New Roman"/>
              </a:rPr>
              <a:t>- производство верхней одежды</a:t>
            </a:r>
            <a:endParaRPr/>
          </a:p>
        </p:txBody>
      </p:sp>
      <p:pic>
        <p:nvPicPr>
          <p:cNvPr id="120" name="Рисунок 119"/>
          <p:cNvPicPr/>
          <p:nvPr/>
        </p:nvPicPr>
        <p:blipFill>
          <a:blip r:embed="rId2" cstate="print"/>
          <a:stretch/>
        </p:blipFill>
        <p:spPr>
          <a:xfrm>
            <a:off x="1296000" y="4248000"/>
            <a:ext cx="3969720" cy="297576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120"/>
          <p:cNvPicPr/>
          <p:nvPr/>
        </p:nvPicPr>
        <p:blipFill>
          <a:blip r:embed="rId3"/>
          <a:stretch/>
        </p:blipFill>
        <p:spPr>
          <a:xfrm>
            <a:off x="6624000" y="2232000"/>
            <a:ext cx="3272760" cy="48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32000" y="504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ar-SA" sz="2200" strike="noStrike">
                <a:solidFill>
                  <a:srgbClr val="FFFF66"/>
                </a:solidFill>
                <a:latin typeface="Times New Roman"/>
                <a:ea typeface="Droid Sans Fallback"/>
              </a:rPr>
              <a:t>Задолженности по уплате страховых взносов на обязательное пенсионное страхование не имеет. </a:t>
            </a:r>
            <a:endParaRPr/>
          </a:p>
          <a:p>
            <a:pPr>
              <a:lnSpc>
                <a:spcPct val="150000"/>
              </a:lnSpc>
            </a:pPr>
            <a:r>
              <a:rPr lang="ar-SA" sz="2200" strike="noStrike">
                <a:solidFill>
                  <a:srgbClr val="FFFF66"/>
                </a:solidFill>
                <a:latin typeface="Times New Roman"/>
                <a:ea typeface="Droid Sans Fallback"/>
              </a:rPr>
              <a:t>Страхователем своевременно и в полном объеме перечислялись страховые взносы, документы, необходимые для ведения индивидуального (персонифицированного) учета представлялись в установленные сроки и без ошибок.</a:t>
            </a:r>
            <a:endParaRPr/>
          </a:p>
        </p:txBody>
      </p:sp>
      <p:pic>
        <p:nvPicPr>
          <p:cNvPr id="123" name="Рисунок 122"/>
          <p:cNvPicPr/>
          <p:nvPr/>
        </p:nvPicPr>
        <p:blipFill>
          <a:blip r:embed="rId2" cstate="print"/>
          <a:stretch/>
        </p:blipFill>
        <p:spPr>
          <a:xfrm>
            <a:off x="454680" y="3816000"/>
            <a:ext cx="4513320" cy="338400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23"/>
          <p:cNvPicPr/>
          <p:nvPr/>
        </p:nvPicPr>
        <p:blipFill>
          <a:blip r:embed="rId3"/>
          <a:stretch/>
        </p:blipFill>
        <p:spPr>
          <a:xfrm>
            <a:off x="6264000" y="3312000"/>
            <a:ext cx="2830680" cy="39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320000" y="4922845"/>
            <a:ext cx="5400000" cy="24931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>
              <a:lnSpc>
                <a:spcPct val="150000"/>
              </a:lnSpc>
            </a:pPr>
            <a:r>
              <a:rPr lang="ru-RU" sz="2200" strike="noStrike" dirty="0">
                <a:solidFill>
                  <a:srgbClr val="FFFF66"/>
                </a:solidFill>
                <a:latin typeface="Times New Roman"/>
                <a:ea typeface="Times New Roman"/>
              </a:rPr>
              <a:t>Отчеты представляются в электронном виде с 03.03.2010г. </a:t>
            </a:r>
            <a:endParaRPr lang="en-US" sz="2200" strike="noStrike" dirty="0" smtClean="0">
              <a:solidFill>
                <a:srgbClr val="FFFF66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2200" strike="noStrike" dirty="0" smtClean="0">
                <a:solidFill>
                  <a:srgbClr val="FFFF66"/>
                </a:solidFill>
                <a:latin typeface="Times New Roman"/>
                <a:ea typeface="Times New Roman"/>
              </a:rPr>
              <a:t>Бессонов </a:t>
            </a:r>
            <a:r>
              <a:rPr lang="ru-RU" sz="2200" strike="noStrike" dirty="0">
                <a:solidFill>
                  <a:srgbClr val="FFFF66"/>
                </a:solidFill>
                <a:latin typeface="Times New Roman"/>
                <a:ea typeface="Times New Roman"/>
              </a:rPr>
              <a:t>С.В. являлся победителем конкурса «Лучший страхователь»  в 2013 году.</a:t>
            </a:r>
            <a:r>
              <a:rPr lang="ru-RU" sz="1400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144000" y="172440"/>
            <a:ext cx="4608000" cy="371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200">
                <a:solidFill>
                  <a:srgbClr val="FFFF66"/>
                </a:solidFill>
                <a:latin typeface="Times New Roman"/>
              </a:rPr>
              <a:t>ИП Бессонов С.В. осуществляет пошив женской верхней одежды и направляет свою продукцию для реализации в московские фирмы. Ассортимент выпускаемой продукции отличается разнообразием моделей, отвечающим мировым тенденциям современной моды.</a:t>
            </a:r>
            <a:endParaRPr/>
          </a:p>
          <a:p>
            <a:endParaRPr/>
          </a:p>
        </p:txBody>
      </p:sp>
      <p:pic>
        <p:nvPicPr>
          <p:cNvPr id="127" name="Рисунок 126"/>
          <p:cNvPicPr/>
          <p:nvPr/>
        </p:nvPicPr>
        <p:blipFill>
          <a:blip r:embed="rId2"/>
          <a:stretch/>
        </p:blipFill>
        <p:spPr>
          <a:xfrm>
            <a:off x="595800" y="3258853"/>
            <a:ext cx="2644200" cy="4235760"/>
          </a:xfrm>
          <a:prstGeom prst="rect">
            <a:avLst/>
          </a:prstGeom>
          <a:ln>
            <a:noFill/>
          </a:ln>
        </p:spPr>
      </p:pic>
      <p:pic>
        <p:nvPicPr>
          <p:cNvPr id="128" name="Рисунок 127"/>
          <p:cNvPicPr/>
          <p:nvPr/>
        </p:nvPicPr>
        <p:blipFill>
          <a:blip r:embed="rId3"/>
          <a:stretch/>
        </p:blipFill>
        <p:spPr>
          <a:xfrm>
            <a:off x="7227360" y="331200"/>
            <a:ext cx="2567160" cy="420480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128"/>
          <p:cNvPicPr/>
          <p:nvPr/>
        </p:nvPicPr>
        <p:blipFill>
          <a:blip r:embed="rId4"/>
          <a:stretch/>
        </p:blipFill>
        <p:spPr>
          <a:xfrm>
            <a:off x="4566960" y="936000"/>
            <a:ext cx="2489040" cy="400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135</Words>
  <Application>LibreOffice/4.4.3.2$Windows_x86 LibreOffice_project/88805f81e9fe61362df02b9941de8e38a9b5fd16</Application>
  <PresentationFormat>Произвольный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Office Theme</vt:lpstr>
      <vt:lpstr>Office Theme</vt:lpstr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081000-2201003</cp:lastModifiedBy>
  <cp:revision>3</cp:revision>
  <dcterms:created xsi:type="dcterms:W3CDTF">2016-04-27T11:10:04Z</dcterms:created>
  <dcterms:modified xsi:type="dcterms:W3CDTF">2016-05-18T07:39:53Z</dcterms:modified>
  <dc:language>ru-RU</dc:language>
</cp:coreProperties>
</file>