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5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578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578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2000" cy="135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058ED63-DE55-4452-8C7A-F24D832E4C9B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14"/>
          <a:stretch/>
        </p:blipFill>
        <p:spPr>
          <a:xfrm>
            <a:off x="1080" y="1440"/>
            <a:ext cx="10077480" cy="75625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759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47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039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6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17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17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17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17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000" y="6886440"/>
            <a:ext cx="319500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40BCAB7-1D44-4ACA-A8D3-DE5B574D1E5E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600" b="1">
                <a:solidFill>
                  <a:srgbClr val="330099"/>
                </a:solidFill>
                <a:latin typeface="Times New Roman"/>
              </a:rPr>
              <a:t>ФГКУ 1586 ВКГ</a:t>
            </a:r>
            <a:r>
              <a:rPr lang="ru-RU" sz="2600">
                <a:solidFill>
                  <a:srgbClr val="330099"/>
                </a:solidFill>
                <a:latin typeface="Times New Roman"/>
              </a:rPr>
              <a:t>
Начальник филиала № 1 ФГКУ «1586 ВКГ» МО РФ 
(главный врач) -Романюк Николай Александрович.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180000" y="1613880"/>
            <a:ext cx="9684000" cy="21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ru-RU" sz="1700" b="1">
                <a:solidFill>
                  <a:srgbClr val="330099"/>
                </a:solidFill>
                <a:latin typeface="Times New Roman"/>
              </a:rPr>
              <a:t>ИСТОРИЧЕСКАЯ СПРАВКА</a:t>
            </a:r>
            <a:endParaRPr/>
          </a:p>
          <a:p>
            <a:pPr algn="ctr"/>
            <a:r>
              <a:rPr lang="ru-RU" sz="1700">
                <a:solidFill>
                  <a:srgbClr val="330099"/>
                </a:solidFill>
                <a:latin typeface="Times New Roman"/>
              </a:rPr>
              <a:t>1029 эвакогоспиталь был развернут согласно мобилизационного плана 22 июня 1941 года на 200 коек в г. Сумы на базе артиллерийского училища. Первым начальником госпиталя, формировавшим основные функциональные подразделения, был назначен военврач </a:t>
            </a:r>
            <a:r>
              <a:rPr lang="en-US" sz="1700">
                <a:solidFill>
                  <a:srgbClr val="330099"/>
                </a:solidFill>
                <a:latin typeface="Times New Roman"/>
              </a:rPr>
              <a:t>II</a:t>
            </a:r>
            <a:r>
              <a:rPr lang="ru-RU" sz="1700">
                <a:solidFill>
                  <a:srgbClr val="330099"/>
                </a:solidFill>
                <a:latin typeface="Times New Roman"/>
              </a:rPr>
              <a:t> ранга (майор медицинской службы) А.С. Марков.</a:t>
            </a:r>
            <a:endParaRPr/>
          </a:p>
          <a:p>
            <a:pPr algn="ctr"/>
            <a:r>
              <a:rPr lang="ru-RU" sz="1700" strike="noStrike">
                <a:solidFill>
                  <a:srgbClr val="330099"/>
                </a:solidFill>
                <a:latin typeface="Times New Roman"/>
                <a:ea typeface="Droid Sans Fallback"/>
              </a:rPr>
              <a:t>С 27 августа 1941 года в связи с приближением линии фронта госпиталь передислоцирован в г. Горький в Гороховецкие лагеря в распоряжение эвакопункта №41. Первых  военнослужащих принял 19 сентября 1941 года. В апреле 1942 года в госпитале было развернуто 475 коек.</a:t>
            </a:r>
            <a:endParaRPr/>
          </a:p>
        </p:txBody>
      </p:sp>
      <p:pic>
        <p:nvPicPr>
          <p:cNvPr id="81" name="Рисунок 80"/>
          <p:cNvPicPr/>
          <p:nvPr/>
        </p:nvPicPr>
        <p:blipFill>
          <a:blip r:embed="rId2" cstate="print"/>
          <a:stretch/>
        </p:blipFill>
        <p:spPr>
          <a:xfrm>
            <a:off x="2612880" y="3852000"/>
            <a:ext cx="5163120" cy="36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216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US" sz="1600" dirty="0" smtClean="0">
              <a:solidFill>
                <a:srgbClr val="33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 месяцев работы в </a:t>
            </a:r>
            <a:r>
              <a:rPr lang="ru-RU" sz="1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Гороховецких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лагерях в госпитале получили стационарную квалифицированную помощь более 7 тыс. раненых и больных.</a:t>
            </a:r>
            <a:endParaRPr sz="16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феврале 1943 года госпиталь передислоцировался в н.п. </a:t>
            </a:r>
            <a:r>
              <a:rPr lang="ru-RU" sz="1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Левашово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(лагерь Песочный) Костромской области, а с декабря 1944 года развернут в г. Тула. Лечебно-диагностические отделения госпиталя были размещены в помещении школы № 24. В феврале 1945 года коечная емкость госпиталя увеличена до 300 коек за счет дополнительных помещений фабричных лагерей.</a:t>
            </a:r>
            <a:endParaRPr sz="16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1959 года штат госпиталя переведен на 250 коек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 smtClean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сентябре 1991 г. в соответствии с директивой первого заместителя МО ССР от 17.09.1991 г. №314/8/935 Тульский гарнизонный госпиталь (в/ч 52203), существовавший по штату 27/752-52 на 250 коек передан в оперативное подчинение Командующему Воздушно-десантными войсками. С 1 ноября 1993 г. на основании директивы Министра обороны РФ от 20.01.1993 г. № 161/1/1/420 переформирован в 1029 Центральный военный госпиталь Воздушно-десантных войск по штату 27/117-52 на 300 коек. </a:t>
            </a:r>
            <a:endParaRPr lang="en-US" sz="2400" baseline="30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июня 2006г. переименован в Федеральное государственное учреждение «1029 Центральный военный госпиталь» Воздушно-десантных войск</a:t>
            </a:r>
            <a:r>
              <a:rPr lang="ru-RU" sz="24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aseline="30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" name="Рисунок 82"/>
          <p:cNvPicPr/>
          <p:nvPr/>
        </p:nvPicPr>
        <p:blipFill>
          <a:blip r:embed="rId2" cstate="print"/>
          <a:stretch/>
        </p:blipFill>
        <p:spPr>
          <a:xfrm>
            <a:off x="447480" y="4213440"/>
            <a:ext cx="4173840" cy="313056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83"/>
          <p:cNvPicPr/>
          <p:nvPr/>
        </p:nvPicPr>
        <p:blipFill>
          <a:blip r:embed="rId3" cstate="print"/>
          <a:stretch/>
        </p:blipFill>
        <p:spPr>
          <a:xfrm>
            <a:off x="5424120" y="4176000"/>
            <a:ext cx="4223880" cy="31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76000" y="288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ru-RU" sz="1900">
                <a:solidFill>
                  <a:srgbClr val="330099"/>
                </a:solidFill>
                <a:latin typeface="Times New Roman"/>
              </a:rPr>
              <a:t>Филиал Федерального Бюджетного Учреждения «Главный военный клинический госпиталь имени академика Н.Н. Бурденко» МО РФ создан во исполнение Директивы МО РФ от 04.08.2009 г. № Д 67 дсп в соответствии с Директивой Генерального штаба ВС РФ от 20.10.2009 г. № 314/6/4045. Является правопреемником ФГУ «1029 Центральный военный госпиталь» Воздушно-десантных войск.</a:t>
            </a:r>
            <a:endParaRPr/>
          </a:p>
          <a:p>
            <a:pPr algn="ctr"/>
            <a:r>
              <a:rPr lang="ru-RU" sz="1900">
                <a:solidFill>
                  <a:srgbClr val="330099"/>
                </a:solidFill>
                <a:latin typeface="Times New Roman"/>
              </a:rPr>
              <a:t> В настоящее время  образован Филиал № 1 ФГКУ «1586 ВКГ» МО РФ (приказ Министра Обороны № 398 от 27.05.2013 г.). </a:t>
            </a:r>
            <a:endParaRPr/>
          </a:p>
          <a:p>
            <a:pPr algn="ctr"/>
            <a:r>
              <a:rPr lang="ru-RU" sz="2200" b="1">
                <a:solidFill>
                  <a:srgbClr val="330099"/>
                </a:solidFill>
                <a:latin typeface="Times New Roman"/>
              </a:rPr>
              <a:t>Осуществляет полное лечебное обеспечение рядового, офицерского состава и пенсионеров Министерства обороны РФ, обслуживание рядового и офицерского состава МЧС РФ, обслуживание рядового состава МВД РФ.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id="86" name="Рисунок 85"/>
          <p:cNvPicPr/>
          <p:nvPr/>
        </p:nvPicPr>
        <p:blipFill>
          <a:blip r:embed="rId2"/>
          <a:stretch/>
        </p:blipFill>
        <p:spPr>
          <a:xfrm>
            <a:off x="496440" y="4176000"/>
            <a:ext cx="5280120" cy="316800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86"/>
          <p:cNvPicPr/>
          <p:nvPr/>
        </p:nvPicPr>
        <p:blipFill>
          <a:blip r:embed="rId3"/>
          <a:stretch/>
        </p:blipFill>
        <p:spPr>
          <a:xfrm>
            <a:off x="4403880" y="4176000"/>
            <a:ext cx="5280120" cy="31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388</Words>
  <Application>LibreOffice/4.4.3.2$Windows_x86 LibreOffice_project/88805f81e9fe61362df02b9941de8e38a9b5fd16</Application>
  <PresentationFormat>Произвольный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Office Theme</vt:lpstr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081000-2201003</cp:lastModifiedBy>
  <cp:revision>3</cp:revision>
  <dcterms:created xsi:type="dcterms:W3CDTF">2016-04-29T10:29:27Z</dcterms:created>
  <dcterms:modified xsi:type="dcterms:W3CDTF">2016-05-18T08:01:20Z</dcterms:modified>
  <dc:language>ru-RU</dc:language>
</cp:coreProperties>
</file>