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68" y="-10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Рисунок 36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9072000" cy="5787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7" name="Рисунок 76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78" name="Рисунок 77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9072000" cy="5787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ru-RU" sz="1400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3205C30C-E941-4826-AB75-E76BFF26E8F5}" type="slidenum">
              <a:rPr lang="ru-RU" sz="1400"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/>
          <p:cNvPicPr/>
          <p:nvPr/>
        </p:nvPicPr>
        <p:blipFill>
          <a:blip r:embed="rId14"/>
          <a:stretch/>
        </p:blipFill>
        <p:spPr>
          <a:xfrm>
            <a:off x="0" y="0"/>
            <a:ext cx="10079640" cy="756000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759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 sz="347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 sz="3039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 sz="26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 sz="217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 sz="217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17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170">
                <a:latin typeface="Arial"/>
              </a:rPr>
              <a:t>Седьмой уровень структуры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504000" y="6886440"/>
            <a:ext cx="2348280" cy="520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447000" y="6886440"/>
            <a:ext cx="3195000" cy="52092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ru-RU" sz="1400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7227000" y="6886440"/>
            <a:ext cx="2348280" cy="52092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7B45F61F-3F23-4B38-B14F-3C6EDF5E1E4E}" type="slidenum">
              <a:rPr lang="ru-RU" sz="1400"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ts val="847"/>
              </a:lnSpc>
            </a:pPr>
            <a:r>
              <a:rPr lang="ru-RU" sz="4000" strike="noStrike">
                <a:solidFill>
                  <a:srgbClr val="0000CC"/>
                </a:solidFill>
                <a:latin typeface="Times New Roman"/>
                <a:ea typeface="Times New Roman"/>
              </a:rPr>
              <a:t>Кондрашов Вячеслав Иванович</a:t>
            </a:r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3528000" y="1224000"/>
            <a:ext cx="6552000" cy="2865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50000"/>
              </a:lnSpc>
            </a:pPr>
            <a:r>
              <a:rPr lang="ru-RU" sz="2000">
                <a:solidFill>
                  <a:srgbClr val="0000CC"/>
                </a:solidFill>
                <a:latin typeface="Times New Roman"/>
                <a:ea typeface="Times New Roman"/>
              </a:rPr>
              <a:t>- Индивидуальный предприниматель Кондрашов Вячеслав Иванович зарегистрирован в </a:t>
            </a:r>
            <a:r>
              <a:rPr lang="ar-SA" sz="2000">
                <a:solidFill>
                  <a:srgbClr val="0000CC"/>
                </a:solidFill>
                <a:latin typeface="Times New Roman"/>
                <a:ea typeface="Times New Roman"/>
              </a:rPr>
              <a:t>ПФР с </a:t>
            </a:r>
            <a:r>
              <a:rPr lang="ru-RU" sz="2000">
                <a:solidFill>
                  <a:srgbClr val="0000CC"/>
                </a:solidFill>
                <a:latin typeface="Times New Roman"/>
                <a:ea typeface="Times New Roman"/>
              </a:rPr>
              <a:t>13.11.2007 г.</a:t>
            </a:r>
            <a:endParaRPr/>
          </a:p>
          <a:p>
            <a:pPr algn="ctr">
              <a:lnSpc>
                <a:spcPct val="150000"/>
              </a:lnSpc>
            </a:pPr>
            <a:r>
              <a:rPr lang="ar-SA" sz="2000">
                <a:solidFill>
                  <a:srgbClr val="0000CC"/>
                </a:solidFill>
                <a:latin typeface="Times New Roman"/>
                <a:ea typeface="Times New Roman"/>
              </a:rPr>
              <a:t>- Среднесписочная численность сотрудников </a:t>
            </a:r>
            <a:r>
              <a:rPr lang="ru-RU" sz="2000">
                <a:solidFill>
                  <a:srgbClr val="0000CC"/>
                </a:solidFill>
                <a:latin typeface="Times New Roman"/>
                <a:ea typeface="Times New Roman"/>
              </a:rPr>
              <a:t>73 </a:t>
            </a:r>
            <a:r>
              <a:rPr lang="ar-SA" sz="2000">
                <a:solidFill>
                  <a:srgbClr val="0000CC"/>
                </a:solidFill>
                <a:latin typeface="Times New Roman"/>
                <a:ea typeface="Times New Roman"/>
              </a:rPr>
              <a:t>чел</a:t>
            </a:r>
            <a:r>
              <a:rPr lang="ru-RU" sz="2000">
                <a:solidFill>
                  <a:srgbClr val="0000CC"/>
                </a:solidFill>
                <a:latin typeface="Times New Roman"/>
                <a:ea typeface="Times New Roman"/>
              </a:rPr>
              <a:t>.</a:t>
            </a:r>
            <a:r>
              <a:rPr lang="ar-SA" sz="2000">
                <a:solidFill>
                  <a:srgbClr val="0000CC"/>
                </a:solidFill>
                <a:latin typeface="Times New Roman"/>
                <a:ea typeface="Times New Roman"/>
              </a:rPr>
              <a:t> </a:t>
            </a:r>
            <a:endParaRPr/>
          </a:p>
          <a:p>
            <a:pPr algn="ctr">
              <a:lnSpc>
                <a:spcPct val="150000"/>
              </a:lnSpc>
            </a:pPr>
            <a:r>
              <a:rPr lang="ar-SA" sz="2000">
                <a:solidFill>
                  <a:srgbClr val="0000CC"/>
                </a:solidFill>
                <a:latin typeface="Times New Roman"/>
                <a:ea typeface="Times New Roman"/>
              </a:rPr>
              <a:t>- Размер средней заработной платы </a:t>
            </a:r>
            <a:r>
              <a:rPr lang="ru-RU" sz="2000">
                <a:solidFill>
                  <a:srgbClr val="0000CC"/>
                </a:solidFill>
                <a:latin typeface="Times New Roman"/>
                <a:ea typeface="Times New Roman"/>
              </a:rPr>
              <a:t>27994</a:t>
            </a:r>
            <a:r>
              <a:rPr lang="ar-SA" sz="2000">
                <a:solidFill>
                  <a:srgbClr val="0000CC"/>
                </a:solidFill>
                <a:latin typeface="Times New Roman"/>
                <a:ea typeface="Times New Roman"/>
              </a:rPr>
              <a:t> руб.</a:t>
            </a:r>
            <a:endParaRPr/>
          </a:p>
          <a:p>
            <a:pPr algn="ctr">
              <a:lnSpc>
                <a:spcPct val="150000"/>
              </a:lnSpc>
            </a:pPr>
            <a:r>
              <a:rPr lang="ar-SA" sz="2000">
                <a:solidFill>
                  <a:srgbClr val="0000CC"/>
                </a:solidFill>
                <a:latin typeface="Times New Roman"/>
                <a:ea typeface="Times New Roman"/>
              </a:rPr>
              <a:t>- Вид деятельности</a:t>
            </a:r>
            <a:r>
              <a:rPr lang="ru-RU" sz="2000">
                <a:solidFill>
                  <a:srgbClr val="0000CC"/>
                </a:solidFill>
                <a:latin typeface="Times New Roman"/>
                <a:ea typeface="Times New Roman"/>
              </a:rPr>
              <a:t>- Розничная торговля ювилирными изделиями</a:t>
            </a:r>
            <a:endParaRPr/>
          </a:p>
        </p:txBody>
      </p:sp>
      <p:pic>
        <p:nvPicPr>
          <p:cNvPr id="81" name="Рисунок 80"/>
          <p:cNvPicPr/>
          <p:nvPr/>
        </p:nvPicPr>
        <p:blipFill>
          <a:blip r:embed="rId2"/>
          <a:stretch/>
        </p:blipFill>
        <p:spPr>
          <a:xfrm>
            <a:off x="648000" y="1656000"/>
            <a:ext cx="2880000" cy="4307400"/>
          </a:xfrm>
          <a:prstGeom prst="rect">
            <a:avLst/>
          </a:prstGeom>
          <a:ln>
            <a:noFill/>
          </a:ln>
        </p:spPr>
      </p:pic>
      <p:sp>
        <p:nvSpPr>
          <p:cNvPr id="82" name="TextShape 3"/>
          <p:cNvSpPr txBox="1"/>
          <p:nvPr/>
        </p:nvSpPr>
        <p:spPr>
          <a:xfrm>
            <a:off x="3672000" y="3960000"/>
            <a:ext cx="6264000" cy="32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ctr">
              <a:lnSpc>
                <a:spcPct val="150000"/>
              </a:lnSpc>
            </a:pPr>
            <a:r>
              <a:rPr lang="ar-SA" sz="2200">
                <a:solidFill>
                  <a:srgbClr val="0000CC"/>
                </a:solidFill>
                <a:latin typeface="Times New Roman"/>
                <a:ea typeface="Times New Roman"/>
              </a:rPr>
              <a:t>- Задолженности по уплате страховых взносов на обязательное пенсионное страхование не имеет с 2</a:t>
            </a:r>
            <a:r>
              <a:rPr lang="ru-RU" sz="2200">
                <a:solidFill>
                  <a:srgbClr val="0000CC"/>
                </a:solidFill>
                <a:latin typeface="Times New Roman"/>
                <a:ea typeface="Times New Roman"/>
              </a:rPr>
              <a:t>01</a:t>
            </a:r>
            <a:r>
              <a:rPr lang="en-US" sz="2200">
                <a:solidFill>
                  <a:srgbClr val="0000CC"/>
                </a:solidFill>
                <a:latin typeface="Times New Roman"/>
                <a:ea typeface="Times New Roman"/>
              </a:rPr>
              <a:t>3</a:t>
            </a:r>
            <a:r>
              <a:rPr lang="ru-RU" sz="2200">
                <a:solidFill>
                  <a:srgbClr val="0000CC"/>
                </a:solidFill>
                <a:latin typeface="Times New Roman"/>
                <a:ea typeface="Times New Roman"/>
              </a:rPr>
              <a:t> г.</a:t>
            </a:r>
            <a:endParaRPr/>
          </a:p>
          <a:p>
            <a:pPr algn="ctr">
              <a:lnSpc>
                <a:spcPct val="150000"/>
              </a:lnSpc>
            </a:pPr>
            <a:r>
              <a:rPr lang="ru-RU" sz="2200">
                <a:solidFill>
                  <a:srgbClr val="0000CC"/>
                </a:solidFill>
                <a:latin typeface="Times New Roman"/>
                <a:ea typeface="Times New Roman"/>
              </a:rPr>
              <a:t>Кондрашовым В.И. своевременно и в полном объеме перечислялись страховые взносы, отчетность, необходимая для ведения индивидуального (персонифицированного) учета представлялась в установленные сроки и без ошибок. Отчеты представляются в электронном виде с 23.02.2011 г.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216000" y="224280"/>
            <a:ext cx="9720000" cy="1960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200" b="1">
                <a:solidFill>
                  <a:srgbClr val="0000CC"/>
                </a:solidFill>
                <a:latin typeface="Times New Roman"/>
              </a:rPr>
              <a:t>Кондрашов Вячеслав Иванович является директором сети ювелирных салонов «Тутанхамон». Визитной карточкой компании является уникальный формат магазинов и большой ассортимент, который непрерывно пополняется не только изделиями массового производства, но и уникальными товарами мировых брендов.</a:t>
            </a:r>
            <a:r>
              <a:rPr lang="ru-RU" sz="2200" b="1">
                <a:solidFill>
                  <a:srgbClr val="0000FF"/>
                </a:solidFill>
                <a:latin typeface="Times New Roman"/>
              </a:rPr>
              <a:t> </a:t>
            </a:r>
            <a:endParaRPr/>
          </a:p>
          <a:p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-72000" y="5631840"/>
            <a:ext cx="10178280" cy="135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200" b="1">
                <a:solidFill>
                  <a:srgbClr val="0000CC"/>
                </a:solidFill>
                <a:latin typeface="Times New Roman"/>
              </a:rPr>
              <a:t>«Тутанхамон» предлагает своим покупателям все разнообразие изделия из золота и серебра, которое отвечает их потребностям и соответствует новейшим трендам ювелирной моды - это не только ювелирные украшения, но и часы, сувениры, предметы домашнего обихода, посуда</a:t>
            </a:r>
            <a:r>
              <a:rPr lang="ru-RU" sz="1200" b="1">
                <a:solidFill>
                  <a:srgbClr val="0000CC"/>
                </a:solidFill>
                <a:latin typeface="Arial"/>
              </a:rPr>
              <a:t>.</a:t>
            </a:r>
            <a:endParaRPr/>
          </a:p>
        </p:txBody>
      </p:sp>
      <p:pic>
        <p:nvPicPr>
          <p:cNvPr id="85" name="Рисунок 84"/>
          <p:cNvPicPr/>
          <p:nvPr/>
        </p:nvPicPr>
        <p:blipFill>
          <a:blip r:embed="rId2"/>
          <a:stretch/>
        </p:blipFill>
        <p:spPr>
          <a:xfrm>
            <a:off x="3518640" y="2232000"/>
            <a:ext cx="5951520" cy="2829960"/>
          </a:xfrm>
          <a:prstGeom prst="rect">
            <a:avLst/>
          </a:prstGeom>
          <a:ln>
            <a:noFill/>
          </a:ln>
        </p:spPr>
      </p:pic>
      <p:pic>
        <p:nvPicPr>
          <p:cNvPr id="86" name="Рисунок 85"/>
          <p:cNvPicPr/>
          <p:nvPr/>
        </p:nvPicPr>
        <p:blipFill>
          <a:blip r:embed="rId3"/>
          <a:stretch/>
        </p:blipFill>
        <p:spPr>
          <a:xfrm>
            <a:off x="710640" y="2232000"/>
            <a:ext cx="2829960" cy="2829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254626" y="459213"/>
            <a:ext cx="4536000" cy="26062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/>
            <a:r>
              <a:rPr lang="ru-RU" sz="2200" dirty="0">
                <a:solidFill>
                  <a:srgbClr val="0000CC"/>
                </a:solidFill>
                <a:latin typeface="Times New Roman"/>
                <a:ea typeface="Times New Roman"/>
              </a:rPr>
              <a:t>За годы своего существования Компания «Тутанхамон» стала лидером ювелирной розничной торговли Тулы и Тульской области, а также завоевала множество наград, среди которых -  </a:t>
            </a:r>
            <a:r>
              <a:rPr lang="ru-RU" sz="2200" dirty="0" err="1">
                <a:solidFill>
                  <a:srgbClr val="0000CC"/>
                </a:solidFill>
                <a:latin typeface="Times New Roman"/>
                <a:ea typeface="Times New Roman"/>
              </a:rPr>
              <a:t>Гран-При</a:t>
            </a:r>
            <a:r>
              <a:rPr lang="ru-RU" sz="2200" dirty="0">
                <a:solidFill>
                  <a:srgbClr val="0000CC"/>
                </a:solidFill>
                <a:latin typeface="Times New Roman"/>
                <a:ea typeface="Times New Roman"/>
              </a:rPr>
              <a:t> конкурса «Лучший ювелирный магазин 2011 года» и  «Лучший ювелирный салон 2015 года».</a:t>
            </a:r>
            <a:endParaRPr/>
          </a:p>
        </p:txBody>
      </p:sp>
      <p:pic>
        <p:nvPicPr>
          <p:cNvPr id="88" name="Рисунок 87"/>
          <p:cNvPicPr/>
          <p:nvPr/>
        </p:nvPicPr>
        <p:blipFill>
          <a:blip r:embed="rId2"/>
          <a:stretch/>
        </p:blipFill>
        <p:spPr>
          <a:xfrm>
            <a:off x="720000" y="338040"/>
            <a:ext cx="4248000" cy="2901960"/>
          </a:xfrm>
          <a:prstGeom prst="rect">
            <a:avLst/>
          </a:prstGeom>
          <a:ln>
            <a:noFill/>
          </a:ln>
        </p:spPr>
      </p:pic>
      <p:pic>
        <p:nvPicPr>
          <p:cNvPr id="89" name="Рисунок 88"/>
          <p:cNvPicPr/>
          <p:nvPr/>
        </p:nvPicPr>
        <p:blipFill>
          <a:blip r:embed="rId3"/>
          <a:stretch/>
        </p:blipFill>
        <p:spPr>
          <a:xfrm>
            <a:off x="328680" y="3668400"/>
            <a:ext cx="9391320" cy="3171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204</Words>
  <Application>LibreOffice/4.4.3.2$Windows_x86 LibreOffice_project/88805f81e9fe61362df02b9941de8e38a9b5fd16</Application>
  <PresentationFormat>Произвольный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Office Theme</vt:lpstr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081000-2201003</cp:lastModifiedBy>
  <cp:revision>3</cp:revision>
  <dcterms:created xsi:type="dcterms:W3CDTF">2016-04-27T11:41:36Z</dcterms:created>
  <dcterms:modified xsi:type="dcterms:W3CDTF">2016-05-18T07:42:43Z</dcterms:modified>
  <dc:language>ru-RU</dc:language>
</cp:coreProperties>
</file>