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72" r:id="rId2"/>
    <p:sldMasterId id="2147483696" r:id="rId3"/>
  </p:sldMasterIdLst>
  <p:notesMasterIdLst>
    <p:notesMasterId r:id="rId8"/>
  </p:notesMasterIdLst>
  <p:handoutMasterIdLst>
    <p:handoutMasterId r:id="rId9"/>
  </p:handoutMasterIdLst>
  <p:sldIdLst>
    <p:sldId id="257" r:id="rId4"/>
    <p:sldId id="302" r:id="rId5"/>
    <p:sldId id="299" r:id="rId6"/>
    <p:sldId id="303" r:id="rId7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333399"/>
    <a:srgbClr val="6600CC"/>
    <a:srgbClr val="9900FF"/>
    <a:srgbClr val="FFFFF3"/>
    <a:srgbClr val="FFFFFF"/>
    <a:srgbClr val="99CCFF"/>
    <a:srgbClr val="E8E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28" y="-72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120"/>
        <p:guide pos="428"/>
        <p:guide pos="662"/>
        <p:guide pos="5578"/>
        <p:guide pos="4992"/>
        <p:guide pos="382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010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9BE23F-D6F4-4423-B3E2-27C9CCBEE91A}" type="datetimeFigureOut">
              <a:rPr lang="ru-RU"/>
              <a:pPr>
                <a:defRPr/>
              </a:pPr>
              <a:t>22.05.2014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5FA014-A430-4382-A295-064C057EC21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513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83A226-8C01-4DDC-99E0-8BF24557D85D}" type="datetimeFigureOut">
              <a:rPr lang="ru-RU"/>
              <a:pPr>
                <a:defRPr/>
              </a:pPr>
              <a:t>22.05.2014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Образец текста</a:t>
            </a:r>
          </a:p>
          <a:p>
            <a:pPr lvl="1"/>
            <a:r>
              <a:rPr noProof="0"/>
              <a:t>Второй уровень</a:t>
            </a:r>
          </a:p>
          <a:p>
            <a:pPr lvl="2"/>
            <a:r>
              <a:rPr noProof="0"/>
              <a:t>Третий уровень</a:t>
            </a:r>
          </a:p>
          <a:p>
            <a:pPr lvl="3"/>
            <a:r>
              <a:rPr noProof="0"/>
              <a:t>Четвертый уровень</a:t>
            </a:r>
          </a:p>
          <a:p>
            <a:pPr lvl="4"/>
            <a:r>
              <a:rPr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ACA886-7361-4155-AA6F-B21BCE67AB7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6706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Euphemia"/>
              </a:defRPr>
            </a:lvl1pPr>
            <a:lvl2pPr marL="742950" indent="-285750">
              <a:defRPr>
                <a:solidFill>
                  <a:schemeClr val="tx1"/>
                </a:solidFill>
                <a:latin typeface="Euphemia"/>
              </a:defRPr>
            </a:lvl2pPr>
            <a:lvl3pPr marL="1143000" indent="-228600">
              <a:defRPr>
                <a:solidFill>
                  <a:schemeClr val="tx1"/>
                </a:solidFill>
                <a:latin typeface="Euphemia"/>
              </a:defRPr>
            </a:lvl3pPr>
            <a:lvl4pPr marL="1600200" indent="-228600">
              <a:defRPr>
                <a:solidFill>
                  <a:schemeClr val="tx1"/>
                </a:solidFill>
                <a:latin typeface="Euphemia"/>
              </a:defRPr>
            </a:lvl4pPr>
            <a:lvl5pPr marL="2057400" indent="-228600">
              <a:defRPr>
                <a:solidFill>
                  <a:schemeClr val="tx1"/>
                </a:solidFill>
                <a:latin typeface="Euphemia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D0EF5C-4E84-4A60-9E3E-64214490B811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Euphemia"/>
              </a:defRPr>
            </a:lvl1pPr>
            <a:lvl2pPr marL="742950" indent="-285750">
              <a:defRPr>
                <a:solidFill>
                  <a:schemeClr val="tx1"/>
                </a:solidFill>
                <a:latin typeface="Euphemia"/>
              </a:defRPr>
            </a:lvl2pPr>
            <a:lvl3pPr marL="1143000" indent="-228600">
              <a:defRPr>
                <a:solidFill>
                  <a:schemeClr val="tx1"/>
                </a:solidFill>
                <a:latin typeface="Euphemia"/>
              </a:defRPr>
            </a:lvl3pPr>
            <a:lvl4pPr marL="1600200" indent="-228600">
              <a:defRPr>
                <a:solidFill>
                  <a:schemeClr val="tx1"/>
                </a:solidFill>
                <a:latin typeface="Euphemia"/>
              </a:defRPr>
            </a:lvl4pPr>
            <a:lvl5pPr marL="2057400" indent="-228600">
              <a:defRPr>
                <a:solidFill>
                  <a:schemeClr val="tx1"/>
                </a:solidFill>
                <a:latin typeface="Euphemia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4185F7-4D05-4BAB-8940-1D0E79029315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Euphemia"/>
              </a:defRPr>
            </a:lvl1pPr>
            <a:lvl2pPr marL="742950" indent="-285750">
              <a:defRPr>
                <a:solidFill>
                  <a:schemeClr val="tx1"/>
                </a:solidFill>
                <a:latin typeface="Euphemia"/>
              </a:defRPr>
            </a:lvl2pPr>
            <a:lvl3pPr marL="1143000" indent="-228600">
              <a:defRPr>
                <a:solidFill>
                  <a:schemeClr val="tx1"/>
                </a:solidFill>
                <a:latin typeface="Euphemia"/>
              </a:defRPr>
            </a:lvl3pPr>
            <a:lvl4pPr marL="1600200" indent="-228600">
              <a:defRPr>
                <a:solidFill>
                  <a:schemeClr val="tx1"/>
                </a:solidFill>
                <a:latin typeface="Euphemia"/>
              </a:defRPr>
            </a:lvl4pPr>
            <a:lvl5pPr marL="2057400" indent="-228600">
              <a:defRPr>
                <a:solidFill>
                  <a:schemeClr val="tx1"/>
                </a:solidFill>
                <a:latin typeface="Euphemia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3C1E6D-F64B-492D-9870-D47EB9F2CD11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Euphemia"/>
              </a:defRPr>
            </a:lvl1pPr>
            <a:lvl2pPr marL="742950" indent="-285750">
              <a:defRPr>
                <a:solidFill>
                  <a:schemeClr val="tx1"/>
                </a:solidFill>
                <a:latin typeface="Euphemia"/>
              </a:defRPr>
            </a:lvl2pPr>
            <a:lvl3pPr marL="1143000" indent="-228600">
              <a:defRPr>
                <a:solidFill>
                  <a:schemeClr val="tx1"/>
                </a:solidFill>
                <a:latin typeface="Euphemia"/>
              </a:defRPr>
            </a:lvl3pPr>
            <a:lvl4pPr marL="1600200" indent="-228600">
              <a:defRPr>
                <a:solidFill>
                  <a:schemeClr val="tx1"/>
                </a:solidFill>
                <a:latin typeface="Euphemia"/>
              </a:defRPr>
            </a:lvl4pPr>
            <a:lvl5pPr marL="2057400" indent="-228600">
              <a:defRPr>
                <a:solidFill>
                  <a:schemeClr val="tx1"/>
                </a:solidFill>
                <a:latin typeface="Euphemia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A8F2A9-F942-4256-828B-A3E48D6D5B32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498" y="990600"/>
            <a:ext cx="6874078" cy="3200400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1497" y="4267200"/>
            <a:ext cx="6874078" cy="1371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dirty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2614E-2636-4BDD-B2D8-D44BE0DAFA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78089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600200">
              <a:defRPr/>
            </a:lvl6pPr>
            <a:lvl7pPr marL="1874520">
              <a:defRPr/>
            </a:lvl7pPr>
            <a:lvl8pPr marL="2148840">
              <a:defRPr/>
            </a:lvl8pPr>
            <a:lvl9pPr marL="2423160"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FA68-7827-43AC-B2B5-A533A0905B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50256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925575" y="381000"/>
            <a:ext cx="1548214" cy="5791200"/>
          </a:xfrm>
        </p:spPr>
        <p:txBody>
          <a:bodyPr vert="eaVert"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1498" y="381000"/>
            <a:ext cx="6750220" cy="5791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BF964-FF15-4677-B548-20EB2284DE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498689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498" y="990600"/>
            <a:ext cx="6874078" cy="3200400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1497" y="4267200"/>
            <a:ext cx="6874078" cy="1371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dirty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83522-5255-4AAF-B4AB-28A8AB2220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838073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62940-CAF9-447E-808E-525D5236AE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00674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498" y="2057401"/>
            <a:ext cx="6874078" cy="2666999"/>
          </a:xfrm>
        </p:spPr>
        <p:txBody>
          <a:bodyPr>
            <a:normAutofit/>
          </a:bodyPr>
          <a:lstStyle>
            <a:lvl1pPr algn="l">
              <a:defRPr sz="4800" b="0" i="0" cap="none" baseline="0"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1498" y="4876800"/>
            <a:ext cx="6874078" cy="1143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30C9-BA09-4320-B580-33D0A9F6B8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239885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1496" y="1676400"/>
            <a:ext cx="3819758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0466" y="1676401"/>
            <a:ext cx="3819758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F88AA-4AE0-487E-B1C3-63B5495C72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968784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497" y="381000"/>
            <a:ext cx="78030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1497" y="1676400"/>
            <a:ext cx="3820673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51497" y="2516458"/>
            <a:ext cx="3820673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676400"/>
            <a:ext cx="3822393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516458"/>
            <a:ext cx="3822393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0348-E2B1-460A-A918-54B6D84DD1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816865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598D6-CA98-4FB9-810D-406F87B5B6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277720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C0684-8C8F-41FF-8AD7-BCDBB9B0FA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18869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429" y="1676400"/>
            <a:ext cx="3096431" cy="2438400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1497" y="685800"/>
            <a:ext cx="501621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15429" y="4191000"/>
            <a:ext cx="3096431" cy="1524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EBAD-2549-4FDF-B6C7-5666BC9462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5217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71FA3-3C25-4BEB-B39F-24DEDD7664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536199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430" y="1676400"/>
            <a:ext cx="3096431" cy="2438400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37282" y="0"/>
            <a:ext cx="4830434" cy="6858000"/>
          </a:xfrm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Щелкните значок, чтобы добавить изображение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15430" y="4191000"/>
            <a:ext cx="3096431" cy="1524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29459289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600200">
              <a:defRPr/>
            </a:lvl6pPr>
            <a:lvl7pPr marL="1874520">
              <a:defRPr/>
            </a:lvl7pPr>
            <a:lvl8pPr marL="2148840">
              <a:defRPr/>
            </a:lvl8pPr>
            <a:lvl9pPr marL="2423160"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8D891-89BC-4AE5-9D87-98555E7F7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68478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925575" y="381000"/>
            <a:ext cx="1548214" cy="5791200"/>
          </a:xfrm>
        </p:spPr>
        <p:txBody>
          <a:bodyPr vert="eaVert"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1498" y="381000"/>
            <a:ext cx="6750220" cy="5791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0651-F826-4EDF-9FD6-6B6D6418F8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130418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498" y="990600"/>
            <a:ext cx="6874078" cy="3200400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1497" y="4267200"/>
            <a:ext cx="6874078" cy="1371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dirty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78FB0-67DB-4E65-946C-31890F7B64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770964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073D7-5247-43CF-B6E7-BB92AFE832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429381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498" y="2057401"/>
            <a:ext cx="6874078" cy="2666999"/>
          </a:xfrm>
        </p:spPr>
        <p:txBody>
          <a:bodyPr>
            <a:normAutofit/>
          </a:bodyPr>
          <a:lstStyle>
            <a:lvl1pPr algn="l">
              <a:defRPr sz="4800" b="0" i="0" cap="none" baseline="0"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1498" y="4876800"/>
            <a:ext cx="6874078" cy="1143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D9D5D-D8D4-4182-B4A2-079714C2AC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264557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1496" y="1676400"/>
            <a:ext cx="3819758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0466" y="1676401"/>
            <a:ext cx="3819758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B8C7C-1BF9-4D98-9E80-FD6A7855A1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112298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497" y="381000"/>
            <a:ext cx="78030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1497" y="1676400"/>
            <a:ext cx="3820673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51497" y="2516458"/>
            <a:ext cx="3820673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676400"/>
            <a:ext cx="3822393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516458"/>
            <a:ext cx="3822393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02BC2-9B0A-4C5F-9D6E-17206AFDBA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127646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3D64F-3ABA-4C78-8DF8-9C78780A68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814399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B47B0-0EF0-4368-96F1-736639A54C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07958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498" y="2057401"/>
            <a:ext cx="6874078" cy="2666999"/>
          </a:xfrm>
        </p:spPr>
        <p:txBody>
          <a:bodyPr>
            <a:normAutofit/>
          </a:bodyPr>
          <a:lstStyle>
            <a:lvl1pPr algn="l">
              <a:defRPr sz="4800" b="0" i="0" cap="none" baseline="0"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1498" y="4876800"/>
            <a:ext cx="6874078" cy="1143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19BF4-2DFD-4609-9CD7-E6A369F86D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247487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429" y="1676400"/>
            <a:ext cx="3096431" cy="2438400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1497" y="685800"/>
            <a:ext cx="501621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15429" y="4191000"/>
            <a:ext cx="3096431" cy="1524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609C9-AE15-41F1-B9F7-4DD25C2B5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445807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430" y="1676400"/>
            <a:ext cx="3096431" cy="2438400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37282" y="0"/>
            <a:ext cx="4830434" cy="6858000"/>
          </a:xfrm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Щелкните значок, чтобы добавить изображение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15430" y="4191000"/>
            <a:ext cx="3096431" cy="1524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53904707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600200">
              <a:defRPr/>
            </a:lvl6pPr>
            <a:lvl7pPr marL="1874520">
              <a:defRPr/>
            </a:lvl7pPr>
            <a:lvl8pPr marL="2148840">
              <a:defRPr/>
            </a:lvl8pPr>
            <a:lvl9pPr marL="2423160"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F4890-1B7E-4840-A0E9-868BE89D92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271095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925575" y="381000"/>
            <a:ext cx="1548214" cy="5791200"/>
          </a:xfrm>
        </p:spPr>
        <p:txBody>
          <a:bodyPr vert="eaVert"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1498" y="381000"/>
            <a:ext cx="6750220" cy="5791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5620-5ED2-49DF-80F9-911BC40113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14496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1496" y="1676400"/>
            <a:ext cx="3819758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0466" y="1676401"/>
            <a:ext cx="3819758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6F631-DD0F-402D-B296-743C8D1D39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83129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497" y="381000"/>
            <a:ext cx="78030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1497" y="1676400"/>
            <a:ext cx="3820673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51497" y="2516458"/>
            <a:ext cx="3820673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676400"/>
            <a:ext cx="3822393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516458"/>
            <a:ext cx="3822393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FC4BF-D21D-4FDB-AA7F-D4B9CC6F26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99567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542BF-26D9-465A-BBB1-4B5CBEEF8F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13665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8E222-0523-4595-AB9B-87E435E8B7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99617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429" y="1676400"/>
            <a:ext cx="3096431" cy="2438400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1497" y="685800"/>
            <a:ext cx="501621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15429" y="4191000"/>
            <a:ext cx="3096431" cy="1524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5296-3F6E-4C7F-977A-42E4B47535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7179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430" y="1676400"/>
            <a:ext cx="3096431" cy="2438400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37282" y="0"/>
            <a:ext cx="4830434" cy="6858000"/>
          </a:xfrm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Щелкните значок, чтобы добавить изображение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15430" y="4191000"/>
            <a:ext cx="3096431" cy="1524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dirty="0" smtClean="0"/>
              <a:t>Образец текста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2777178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3000"/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9450" y="0"/>
            <a:ext cx="9226550" cy="6858000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050925" y="381000"/>
            <a:ext cx="7804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050925" y="1676400"/>
            <a:ext cx="78041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33463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43675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5CBE64-3720-4476-95EE-D73AB42E24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30" r:id="rId9"/>
    <p:sldLayoutId id="2147483701" r:id="rId10"/>
    <p:sldLayoutId id="2147483700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9pPr>
    </p:titleStyle>
    <p:bodyStyle>
      <a:lvl1pPr marL="223838" indent="-228600" algn="l" rtl="0" fontAlgn="base">
        <a:lnSpc>
          <a:spcPct val="90000"/>
        </a:lnSpc>
        <a:spcBef>
          <a:spcPts val="16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6288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50925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563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3000"/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9450" y="0"/>
            <a:ext cx="9226550" cy="6858000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DDD9C3"/>
              </a:solidFill>
            </a:endParaRPr>
          </a:p>
        </p:txBody>
      </p:sp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 bwMode="auto">
          <a:xfrm>
            <a:off x="1050925" y="381000"/>
            <a:ext cx="7804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6" name="Текст 2"/>
          <p:cNvSpPr>
            <a:spLocks noGrp="1"/>
          </p:cNvSpPr>
          <p:nvPr>
            <p:ph type="body" idx="1"/>
          </p:nvPr>
        </p:nvSpPr>
        <p:spPr bwMode="auto">
          <a:xfrm>
            <a:off x="1050925" y="1676400"/>
            <a:ext cx="78041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33463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49345F">
                    <a:lumMod val="90000"/>
                    <a:lumOff val="1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rgbClr val="49345F">
                    <a:lumMod val="90000"/>
                    <a:lumOff val="1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43675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49345F">
                    <a:lumMod val="90000"/>
                    <a:lumOff val="1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F2DC2D38-B833-4B94-B8BF-8E773845CD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31" r:id="rId9"/>
    <p:sldLayoutId id="2147483711" r:id="rId10"/>
    <p:sldLayoutId id="2147483710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9pPr>
    </p:titleStyle>
    <p:bodyStyle>
      <a:lvl1pPr marL="223838" indent="-228600" algn="l" rtl="0" fontAlgn="base">
        <a:lnSpc>
          <a:spcPct val="90000"/>
        </a:lnSpc>
        <a:spcBef>
          <a:spcPts val="16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6288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50925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563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3000"/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9450" y="0"/>
            <a:ext cx="9226550" cy="6858000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DDD9C3"/>
              </a:solidFill>
            </a:endParaRPr>
          </a:p>
        </p:txBody>
      </p:sp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 bwMode="auto">
          <a:xfrm>
            <a:off x="1050925" y="381000"/>
            <a:ext cx="7804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5604" name="Текст 2"/>
          <p:cNvSpPr>
            <a:spLocks noGrp="1"/>
          </p:cNvSpPr>
          <p:nvPr>
            <p:ph type="body" idx="1"/>
          </p:nvPr>
        </p:nvSpPr>
        <p:spPr bwMode="auto">
          <a:xfrm>
            <a:off x="1050925" y="1676400"/>
            <a:ext cx="78041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33463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49345F">
                    <a:lumMod val="90000"/>
                    <a:lumOff val="1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12/17/2009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rgbClr val="49345F">
                    <a:lumMod val="90000"/>
                    <a:lumOff val="1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43675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49345F">
                    <a:lumMod val="90000"/>
                    <a:lumOff val="1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12A4E1EE-D5C7-4560-AE29-B4CB5C9E3E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8" r:id="rId2"/>
    <p:sldLayoutId id="2147483727" r:id="rId3"/>
    <p:sldLayoutId id="2147483726" r:id="rId4"/>
    <p:sldLayoutId id="2147483725" r:id="rId5"/>
    <p:sldLayoutId id="2147483724" r:id="rId6"/>
    <p:sldLayoutId id="2147483723" r:id="rId7"/>
    <p:sldLayoutId id="2147483722" r:id="rId8"/>
    <p:sldLayoutId id="2147483732" r:id="rId9"/>
    <p:sldLayoutId id="2147483721" r:id="rId10"/>
    <p:sldLayoutId id="2147483720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phemia"/>
        </a:defRPr>
      </a:lvl9pPr>
    </p:titleStyle>
    <p:bodyStyle>
      <a:lvl1pPr marL="223838" indent="-228600" algn="l" rtl="0" fontAlgn="base">
        <a:lnSpc>
          <a:spcPct val="90000"/>
        </a:lnSpc>
        <a:spcBef>
          <a:spcPts val="16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6288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50925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563" indent="-228600" algn="l" rtl="0" fontAlgn="base">
        <a:lnSpc>
          <a:spcPct val="90000"/>
        </a:lnSpc>
        <a:spcBef>
          <a:spcPts val="600"/>
        </a:spcBef>
        <a:spcAft>
          <a:spcPct val="0"/>
        </a:spcAft>
        <a:buFont typeface="Euphemia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5800" y="2197881"/>
            <a:ext cx="91440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Реализация Стратегии долгосрочного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развития: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создание и развитие трехуровневой модели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пенсионной системы России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4876800" y="5986463"/>
            <a:ext cx="4800600" cy="3683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3333CC"/>
                </a:solidFill>
                <a:latin typeface="+mj-lt"/>
              </a:rPr>
              <a:t>22 мая 2014 г., Санкт-Петербург</a:t>
            </a:r>
            <a:endParaRPr lang="ru-RU" sz="1800" dirty="0">
              <a:solidFill>
                <a:srgbClr val="3333CC"/>
              </a:solidFill>
              <a:latin typeface="+mj-lt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28600" y="304799"/>
            <a:ext cx="1877999" cy="1371601"/>
            <a:chOff x="8534400" y="193551"/>
            <a:chExt cx="862725" cy="453901"/>
          </a:xfrm>
          <a:effectLst>
            <a:outerShdw blurRad="50800" dist="38100" dir="16200000" rotWithShape="0">
              <a:schemeClr val="accent6">
                <a:lumMod val="40000"/>
                <a:lumOff val="60000"/>
                <a:alpha val="40000"/>
              </a:schemeClr>
            </a:outerShdw>
          </a:effectLst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8534400" y="304800"/>
              <a:ext cx="712037" cy="342652"/>
            </a:xfrm>
            <a:prstGeom prst="ellipse">
              <a:avLst/>
            </a:prstGeom>
            <a:ln>
              <a:noFill/>
            </a:ln>
            <a:effectLst>
              <a:outerShdw blurRad="50800" dist="38100" dir="16200000" rotWithShape="0">
                <a:schemeClr val="accent2">
                  <a:lumMod val="40000"/>
                  <a:lumOff val="60000"/>
                  <a:alpha val="40000"/>
                </a:schemeClr>
              </a:outerShdw>
              <a:softEdge rad="112500"/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8814441" y="193551"/>
              <a:ext cx="582684" cy="416049"/>
            </a:xfrm>
            <a:prstGeom prst="ellipse">
              <a:avLst/>
            </a:prstGeom>
            <a:ln>
              <a:noFill/>
            </a:ln>
            <a:effectLst>
              <a:outerShdw blurRad="50800" dist="38100" dir="16200000" rotWithShape="0">
                <a:schemeClr val="accent1">
                  <a:lumMod val="20000"/>
                  <a:lumOff val="80000"/>
                  <a:alpha val="40000"/>
                </a:schemeClr>
              </a:outerShdw>
              <a:softEdge rad="112500"/>
            </a:effectLst>
          </p:spPr>
        </p:pic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9575" y="5526088"/>
            <a:ext cx="5334000" cy="341312"/>
          </a:xfrm>
          <a:effectLst>
            <a:outerShdw blurRad="50800" dist="38100" dir="16200000" rotWithShape="0">
              <a:schemeClr val="accent1">
                <a:lumMod val="40000"/>
                <a:lumOff val="60000"/>
                <a:alpha val="40000"/>
              </a:schemeClr>
            </a:outerShdw>
          </a:effectLst>
        </p:spPr>
        <p:txBody>
          <a:bodyPr rtlCol="0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+mj-lt"/>
              </a:rPr>
              <a:t>Председатель Правления ПФР А. Дроздов</a:t>
            </a:r>
            <a:endParaRPr lang="ru-RU" sz="1800" b="1" dirty="0">
              <a:solidFill>
                <a:srgbClr val="3333CC"/>
              </a:solidFill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8458200" y="182050"/>
            <a:ext cx="1167525" cy="884750"/>
            <a:chOff x="8534400" y="161745"/>
            <a:chExt cx="862725" cy="536140"/>
          </a:xfrm>
          <a:effectLst>
            <a:outerShdw blurRad="50800" dist="38100" dir="16200000" rotWithShape="0">
              <a:schemeClr val="accent1">
                <a:lumMod val="40000"/>
                <a:lumOff val="60000"/>
                <a:alpha val="40000"/>
              </a:schemeClr>
            </a:outerShdw>
          </a:effectLst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8534400" y="304800"/>
              <a:ext cx="712037" cy="393085"/>
            </a:xfrm>
            <a:prstGeom prst="ellipse">
              <a:avLst/>
            </a:prstGeom>
            <a:ln>
              <a:noFill/>
            </a:ln>
            <a:effectLst>
              <a:outerShdw blurRad="50800" dist="38100" dir="16200000" rotWithShape="0">
                <a:schemeClr val="accent1">
                  <a:lumMod val="40000"/>
                  <a:lumOff val="60000"/>
                  <a:alpha val="40000"/>
                </a:schemeClr>
              </a:outerShdw>
              <a:softEdge rad="112500"/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8850460" y="161745"/>
              <a:ext cx="546665" cy="447855"/>
            </a:xfrm>
            <a:prstGeom prst="ellipse">
              <a:avLst/>
            </a:prstGeom>
            <a:ln>
              <a:noFill/>
            </a:ln>
            <a:effectLst>
              <a:outerShdw blurRad="50800" dist="38100" dir="16200000" rotWithShape="0">
                <a:schemeClr val="accent4">
                  <a:lumMod val="40000"/>
                  <a:lumOff val="60000"/>
                  <a:alpha val="40000"/>
                </a:schemeClr>
              </a:outerShdw>
              <a:softEdge rad="112500"/>
            </a:effectLst>
          </p:spPr>
        </p:pic>
      </p:grpSp>
      <p:sp>
        <p:nvSpPr>
          <p:cNvPr id="4198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34150" y="6365875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Euphemia"/>
              </a:defRPr>
            </a:lvl1pPr>
            <a:lvl2pPr marL="742950" indent="-285750">
              <a:defRPr>
                <a:solidFill>
                  <a:schemeClr val="tx1"/>
                </a:solidFill>
                <a:latin typeface="Euphemia"/>
              </a:defRPr>
            </a:lvl2pPr>
            <a:lvl3pPr marL="1143000" indent="-228600">
              <a:defRPr>
                <a:solidFill>
                  <a:schemeClr val="tx1"/>
                </a:solidFill>
                <a:latin typeface="Euphemia"/>
              </a:defRPr>
            </a:lvl3pPr>
            <a:lvl4pPr marL="1600200" indent="-228600">
              <a:defRPr>
                <a:solidFill>
                  <a:schemeClr val="tx1"/>
                </a:solidFill>
                <a:latin typeface="Euphemia"/>
              </a:defRPr>
            </a:lvl4pPr>
            <a:lvl5pPr marL="2057400" indent="-228600">
              <a:defRPr>
                <a:solidFill>
                  <a:schemeClr val="tx1"/>
                </a:solidFill>
                <a:latin typeface="Euphemia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BAD80F-EC33-4B8B-9EAF-6376BD955319}" type="slidenum">
              <a:rPr lang="ru-RU" altLang="ru-RU" sz="1100" b="1">
                <a:solidFill>
                  <a:srgbClr val="5B417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 sz="1100" b="1">
              <a:solidFill>
                <a:srgbClr val="5B4176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71438"/>
            <a:ext cx="7467600" cy="757237"/>
          </a:xfrm>
          <a:prstGeom prst="rect">
            <a:avLst/>
          </a:prstGeom>
          <a:effectLst>
            <a:outerShdw blurRad="50800" dist="38100" dir="16200000" rotWithShape="0">
              <a:schemeClr val="accent1">
                <a:lumMod val="40000"/>
                <a:lumOff val="60000"/>
                <a:alpha val="40000"/>
              </a:schemeClr>
            </a:outerShdw>
          </a:effectLst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28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164B4F"/>
              </a:buClr>
              <a:buSzPct val="130000"/>
              <a:defRPr/>
            </a:pPr>
            <a:r>
              <a:rPr sz="2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Создание и развитие трехуровневой модели пенсионной системы России</a:t>
            </a:r>
            <a:endParaRPr sz="2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4419600" y="3048000"/>
            <a:ext cx="3605999" cy="794802"/>
          </a:xfrm>
          <a:prstGeom prst="leftArrow">
            <a:avLst/>
          </a:prstGeom>
          <a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16200000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корпоративные пенсии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Стрелка влево 15"/>
          <p:cNvSpPr/>
          <p:nvPr/>
        </p:nvSpPr>
        <p:spPr>
          <a:xfrm>
            <a:off x="3581400" y="1143000"/>
            <a:ext cx="4267200" cy="1406188"/>
          </a:xfrm>
          <a:prstGeom prst="leftArrow">
            <a:avLst/>
          </a:prstGeom>
          <a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16200000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личные добровольные пенсионные программы 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41994" name="Группа 2"/>
          <p:cNvGrpSpPr>
            <a:grpSpLocks/>
          </p:cNvGrpSpPr>
          <p:nvPr/>
        </p:nvGrpSpPr>
        <p:grpSpPr bwMode="auto">
          <a:xfrm>
            <a:off x="228600" y="914400"/>
            <a:ext cx="5410200" cy="5638800"/>
            <a:chOff x="228600" y="914400"/>
            <a:chExt cx="5410200" cy="5638799"/>
          </a:xfrm>
        </p:grpSpPr>
        <p:sp>
          <p:nvSpPr>
            <p:cNvPr id="7" name="Полилиния 6"/>
            <p:cNvSpPr/>
            <p:nvPr/>
          </p:nvSpPr>
          <p:spPr>
            <a:xfrm>
              <a:off x="1981200" y="914400"/>
              <a:ext cx="1904999" cy="1711068"/>
            </a:xfrm>
            <a:custGeom>
              <a:avLst/>
              <a:gdLst>
                <a:gd name="connsiteX0" fmla="*/ 0 w 1904999"/>
                <a:gd name="connsiteY0" fmla="*/ 1891155 h 1891155"/>
                <a:gd name="connsiteX1" fmla="*/ 952499 w 1904999"/>
                <a:gd name="connsiteY1" fmla="*/ 0 h 1891155"/>
                <a:gd name="connsiteX2" fmla="*/ 952500 w 1904999"/>
                <a:gd name="connsiteY2" fmla="*/ 0 h 1891155"/>
                <a:gd name="connsiteX3" fmla="*/ 1904999 w 1904999"/>
                <a:gd name="connsiteY3" fmla="*/ 1891155 h 1891155"/>
                <a:gd name="connsiteX4" fmla="*/ 0 w 1904999"/>
                <a:gd name="connsiteY4" fmla="*/ 1891155 h 1891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4999" h="1891155">
                  <a:moveTo>
                    <a:pt x="0" y="1891155"/>
                  </a:moveTo>
                  <a:lnTo>
                    <a:pt x="952499" y="0"/>
                  </a:lnTo>
                  <a:lnTo>
                    <a:pt x="952500" y="0"/>
                  </a:lnTo>
                  <a:lnTo>
                    <a:pt x="1904999" y="1891155"/>
                  </a:lnTo>
                  <a:lnTo>
                    <a:pt x="0" y="1891155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5%</a:t>
              </a:r>
              <a:endPara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130300" y="2667000"/>
              <a:ext cx="3606799" cy="1574259"/>
            </a:xfrm>
            <a:custGeom>
              <a:avLst/>
              <a:gdLst>
                <a:gd name="connsiteX0" fmla="*/ 0 w 3809999"/>
                <a:gd name="connsiteY0" fmla="*/ 1891155 h 1891155"/>
                <a:gd name="connsiteX1" fmla="*/ 952499 w 3809999"/>
                <a:gd name="connsiteY1" fmla="*/ 0 h 1891155"/>
                <a:gd name="connsiteX2" fmla="*/ 2857500 w 3809999"/>
                <a:gd name="connsiteY2" fmla="*/ 0 h 1891155"/>
                <a:gd name="connsiteX3" fmla="*/ 3809999 w 3809999"/>
                <a:gd name="connsiteY3" fmla="*/ 1891155 h 1891155"/>
                <a:gd name="connsiteX4" fmla="*/ 0 w 3809999"/>
                <a:gd name="connsiteY4" fmla="*/ 1891155 h 1891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9999" h="1891155">
                  <a:moveTo>
                    <a:pt x="0" y="1891155"/>
                  </a:moveTo>
                  <a:lnTo>
                    <a:pt x="952499" y="0"/>
                  </a:lnTo>
                  <a:lnTo>
                    <a:pt x="2857500" y="0"/>
                  </a:lnTo>
                  <a:lnTo>
                    <a:pt x="3809999" y="1891155"/>
                  </a:lnTo>
                  <a:lnTo>
                    <a:pt x="0" y="1891155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25142"/>
                <a:satOff val="34473"/>
                <a:lumOff val="13824"/>
                <a:alphaOff val="0"/>
              </a:schemeClr>
            </a:fillRef>
            <a:effectRef idx="0">
              <a:schemeClr val="accent2">
                <a:hueOff val="-1425142"/>
                <a:satOff val="34473"/>
                <a:lumOff val="13824"/>
                <a:alphaOff val="0"/>
              </a:schemeClr>
            </a:effectRef>
            <a:fontRef idx="minor">
              <a:schemeClr val="lt1"/>
            </a:fontRef>
          </p:style>
          <p:txBody>
            <a:bodyPr lIns="697229" tIns="30480" rIns="69723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15%</a:t>
              </a:r>
              <a:endPara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228600" y="4267200"/>
              <a:ext cx="5410200" cy="2285999"/>
            </a:xfrm>
            <a:custGeom>
              <a:avLst/>
              <a:gdLst>
                <a:gd name="connsiteX0" fmla="*/ 0 w 5715000"/>
                <a:gd name="connsiteY0" fmla="*/ 1891155 h 1891155"/>
                <a:gd name="connsiteX1" fmla="*/ 952499 w 5715000"/>
                <a:gd name="connsiteY1" fmla="*/ 0 h 1891155"/>
                <a:gd name="connsiteX2" fmla="*/ 4762501 w 5715000"/>
                <a:gd name="connsiteY2" fmla="*/ 0 h 1891155"/>
                <a:gd name="connsiteX3" fmla="*/ 5715000 w 5715000"/>
                <a:gd name="connsiteY3" fmla="*/ 1891155 h 1891155"/>
                <a:gd name="connsiteX4" fmla="*/ 0 w 5715000"/>
                <a:gd name="connsiteY4" fmla="*/ 1891155 h 1891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00" h="1891155">
                  <a:moveTo>
                    <a:pt x="0" y="1891155"/>
                  </a:moveTo>
                  <a:lnTo>
                    <a:pt x="952499" y="0"/>
                  </a:lnTo>
                  <a:lnTo>
                    <a:pt x="4762501" y="0"/>
                  </a:lnTo>
                  <a:lnTo>
                    <a:pt x="5715000" y="1891155"/>
                  </a:lnTo>
                  <a:lnTo>
                    <a:pt x="0" y="1891155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850285"/>
                <a:satOff val="68946"/>
                <a:lumOff val="27648"/>
                <a:alphaOff val="0"/>
              </a:schemeClr>
            </a:fillRef>
            <a:effectRef idx="0">
              <a:schemeClr val="accent2">
                <a:hueOff val="-2850285"/>
                <a:satOff val="68946"/>
                <a:lumOff val="27648"/>
                <a:alphaOff val="0"/>
              </a:schemeClr>
            </a:effectRef>
            <a:fontRef idx="minor">
              <a:schemeClr val="lt1"/>
            </a:fontRef>
          </p:style>
          <p:txBody>
            <a:bodyPr lIns="1030604" tIns="30480" rIns="1030606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40%</a:t>
              </a:r>
              <a:endPara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7" name="Стрелка влево 16"/>
          <p:cNvSpPr/>
          <p:nvPr/>
        </p:nvSpPr>
        <p:spPr>
          <a:xfrm>
            <a:off x="5150995" y="3970317"/>
            <a:ext cx="4619024" cy="2628960"/>
          </a:xfrm>
          <a:prstGeom prst="leftArrow">
            <a:avLst/>
          </a:prstGeom>
          <a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16200000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о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бязательное пенсионное страхование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(страховая и накопительная пенсии)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Euphemia"/>
              </a:defRPr>
            </a:lvl1pPr>
            <a:lvl2pPr marL="742950" indent="-285750">
              <a:defRPr>
                <a:solidFill>
                  <a:schemeClr val="tx1"/>
                </a:solidFill>
                <a:latin typeface="Euphemia"/>
              </a:defRPr>
            </a:lvl2pPr>
            <a:lvl3pPr marL="1143000" indent="-228600">
              <a:defRPr>
                <a:solidFill>
                  <a:schemeClr val="tx1"/>
                </a:solidFill>
                <a:latin typeface="Euphemia"/>
              </a:defRPr>
            </a:lvl3pPr>
            <a:lvl4pPr marL="1600200" indent="-228600">
              <a:defRPr>
                <a:solidFill>
                  <a:schemeClr val="tx1"/>
                </a:solidFill>
                <a:latin typeface="Euphemia"/>
              </a:defRPr>
            </a:lvl4pPr>
            <a:lvl5pPr marL="2057400" indent="-228600">
              <a:defRPr>
                <a:solidFill>
                  <a:schemeClr val="tx1"/>
                </a:solidFill>
                <a:latin typeface="Euphemia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78135E-4C66-4BCE-9E87-1C40D2F72FDF}" type="slidenum">
              <a:rPr lang="ru-RU" altLang="ru-RU" sz="1100" b="1">
                <a:solidFill>
                  <a:srgbClr val="5B417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 sz="1100" b="1">
              <a:solidFill>
                <a:srgbClr val="5B4176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60350"/>
            <a:ext cx="8293100" cy="425450"/>
          </a:xfrm>
          <a:prstGeom prst="rect">
            <a:avLst/>
          </a:prstGeom>
          <a:effectLst>
            <a:outerShdw blurRad="50800" dist="38100" dir="16200000" rotWithShape="0">
              <a:schemeClr val="accent1">
                <a:lumMod val="40000"/>
                <a:lumOff val="60000"/>
                <a:alpha val="40000"/>
              </a:schemeClr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ts val="1600"/>
              </a:spcBef>
              <a:buClr>
                <a:srgbClr val="164B4F"/>
              </a:buClr>
              <a:buSzPct val="130000"/>
              <a:buNone/>
              <a:defRPr sz="2400" b="1">
                <a:solidFill>
                  <a:srgbClr val="7030A0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Реформа обязательного пенсионного страхования</a:t>
            </a:r>
            <a:endParaRPr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44035" name="Группа 20"/>
          <p:cNvGrpSpPr>
            <a:grpSpLocks/>
          </p:cNvGrpSpPr>
          <p:nvPr/>
        </p:nvGrpSpPr>
        <p:grpSpPr bwMode="auto">
          <a:xfrm>
            <a:off x="228600" y="1001713"/>
            <a:ext cx="9385300" cy="5627687"/>
            <a:chOff x="76200" y="303383"/>
            <a:chExt cx="9624409" cy="3673952"/>
          </a:xfrm>
        </p:grpSpPr>
        <p:sp>
          <p:nvSpPr>
            <p:cNvPr id="22" name="Полилиния 21"/>
            <p:cNvSpPr/>
            <p:nvPr/>
          </p:nvSpPr>
          <p:spPr>
            <a:xfrm>
              <a:off x="2324392" y="303383"/>
              <a:ext cx="7376217" cy="1404289"/>
            </a:xfrm>
            <a:custGeom>
              <a:avLst/>
              <a:gdLst>
                <a:gd name="connsiteX0" fmla="*/ 0 w 5821155"/>
                <a:gd name="connsiteY0" fmla="*/ 137581 h 1100650"/>
                <a:gd name="connsiteX1" fmla="*/ 5270830 w 5821155"/>
                <a:gd name="connsiteY1" fmla="*/ 137581 h 1100650"/>
                <a:gd name="connsiteX2" fmla="*/ 5270830 w 5821155"/>
                <a:gd name="connsiteY2" fmla="*/ 0 h 1100650"/>
                <a:gd name="connsiteX3" fmla="*/ 5821155 w 5821155"/>
                <a:gd name="connsiteY3" fmla="*/ 550325 h 1100650"/>
                <a:gd name="connsiteX4" fmla="*/ 5270830 w 5821155"/>
                <a:gd name="connsiteY4" fmla="*/ 1100650 h 1100650"/>
                <a:gd name="connsiteX5" fmla="*/ 5270830 w 5821155"/>
                <a:gd name="connsiteY5" fmla="*/ 963069 h 1100650"/>
                <a:gd name="connsiteX6" fmla="*/ 0 w 5821155"/>
                <a:gd name="connsiteY6" fmla="*/ 963069 h 1100650"/>
                <a:gd name="connsiteX7" fmla="*/ 0 w 5821155"/>
                <a:gd name="connsiteY7" fmla="*/ 137581 h 110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1155" h="1100650">
                  <a:moveTo>
                    <a:pt x="0" y="137581"/>
                  </a:moveTo>
                  <a:lnTo>
                    <a:pt x="5270830" y="137581"/>
                  </a:lnTo>
                  <a:lnTo>
                    <a:pt x="5270830" y="0"/>
                  </a:lnTo>
                  <a:lnTo>
                    <a:pt x="5821155" y="550325"/>
                  </a:lnTo>
                  <a:lnTo>
                    <a:pt x="5270830" y="1100650"/>
                  </a:lnTo>
                  <a:lnTo>
                    <a:pt x="5270830" y="963069"/>
                  </a:lnTo>
                  <a:lnTo>
                    <a:pt x="0" y="963069"/>
                  </a:lnTo>
                  <a:lnTo>
                    <a:pt x="0" y="137581"/>
                  </a:lnTo>
                  <a:close/>
                </a:path>
              </a:pathLst>
            </a:custGeom>
            <a:solidFill>
              <a:srgbClr val="FFFFF3"/>
            </a:solidFill>
            <a:effectLst>
              <a:outerShdw blurRad="50800" dist="38100" dir="16200000" rotWithShape="0">
                <a:schemeClr val="accent3">
                  <a:lumMod val="75000"/>
                  <a:alpha val="40000"/>
                </a:schemeClr>
              </a:outerShdw>
            </a:effectLst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160" tIns="288000" rIns="396000" bIns="288000" spcCol="1270" anchor="ctr">
              <a:spAutoFit/>
            </a:bodyPr>
            <a:lstStyle/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sz="1600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стимулирование </a:t>
              </a: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стажа</a:t>
              </a:r>
            </a:p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sz="1600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стимулирование </a:t>
              </a: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более позднего выхода на пенсию</a:t>
              </a:r>
            </a:p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оптимизация льгот </a:t>
              </a:r>
              <a:r>
                <a:rPr lang="ru-RU" sz="1600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по выплатам и тарифам на страховые взносы</a:t>
              </a:r>
            </a:p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право выбора  </a:t>
              </a:r>
              <a:r>
                <a:rPr lang="ru-RU" sz="1600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между страховой и накопительной пенсией </a:t>
              </a:r>
            </a:p>
          </p:txBody>
        </p:sp>
        <p:sp>
          <p:nvSpPr>
            <p:cNvPr id="23" name="Прямоугольник с двумя скругленными противолежащими углами 22"/>
            <p:cNvSpPr/>
            <p:nvPr/>
          </p:nvSpPr>
          <p:spPr>
            <a:xfrm>
              <a:off x="76201" y="455254"/>
              <a:ext cx="2170436" cy="1100650"/>
            </a:xfrm>
            <a:prstGeom prst="round2DiagRect">
              <a:avLst/>
            </a:prstGeom>
            <a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16200000" rotWithShape="0">
                <a:schemeClr val="accent1">
                  <a:lumMod val="60000"/>
                  <a:lumOff val="40000"/>
                  <a:alpha val="40000"/>
                </a:scheme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114689" tIns="84209" rIns="114689" bIns="84209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с</a:t>
              </a:r>
              <a:r>
                <a:rPr lang="ru-RU" sz="20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траховые пенсии</a:t>
              </a:r>
              <a:endPara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2733006" y="1759491"/>
              <a:ext cx="6967603" cy="914083"/>
            </a:xfrm>
            <a:custGeom>
              <a:avLst/>
              <a:gdLst>
                <a:gd name="connsiteX0" fmla="*/ 0 w 5821155"/>
                <a:gd name="connsiteY0" fmla="*/ 137581 h 1100650"/>
                <a:gd name="connsiteX1" fmla="*/ 5270830 w 5821155"/>
                <a:gd name="connsiteY1" fmla="*/ 137581 h 1100650"/>
                <a:gd name="connsiteX2" fmla="*/ 5270830 w 5821155"/>
                <a:gd name="connsiteY2" fmla="*/ 0 h 1100650"/>
                <a:gd name="connsiteX3" fmla="*/ 5821155 w 5821155"/>
                <a:gd name="connsiteY3" fmla="*/ 550325 h 1100650"/>
                <a:gd name="connsiteX4" fmla="*/ 5270830 w 5821155"/>
                <a:gd name="connsiteY4" fmla="*/ 1100650 h 1100650"/>
                <a:gd name="connsiteX5" fmla="*/ 5270830 w 5821155"/>
                <a:gd name="connsiteY5" fmla="*/ 963069 h 1100650"/>
                <a:gd name="connsiteX6" fmla="*/ 0 w 5821155"/>
                <a:gd name="connsiteY6" fmla="*/ 963069 h 1100650"/>
                <a:gd name="connsiteX7" fmla="*/ 0 w 5821155"/>
                <a:gd name="connsiteY7" fmla="*/ 137581 h 110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1155" h="1100650">
                  <a:moveTo>
                    <a:pt x="0" y="137581"/>
                  </a:moveTo>
                  <a:lnTo>
                    <a:pt x="5270830" y="137581"/>
                  </a:lnTo>
                  <a:lnTo>
                    <a:pt x="5270830" y="0"/>
                  </a:lnTo>
                  <a:lnTo>
                    <a:pt x="5821155" y="550325"/>
                  </a:lnTo>
                  <a:lnTo>
                    <a:pt x="5270830" y="1100650"/>
                  </a:lnTo>
                  <a:lnTo>
                    <a:pt x="5270830" y="963069"/>
                  </a:lnTo>
                  <a:lnTo>
                    <a:pt x="0" y="963069"/>
                  </a:lnTo>
                  <a:lnTo>
                    <a:pt x="0" y="137581"/>
                  </a:lnTo>
                  <a:close/>
                </a:path>
              </a:pathLst>
            </a:custGeom>
            <a:solidFill>
              <a:srgbClr val="FFFFF3"/>
            </a:solidFill>
            <a:effectLst>
              <a:outerShdw blurRad="50800" dist="38100" dir="16200000" rotWithShape="0">
                <a:schemeClr val="accent3">
                  <a:lumMod val="75000"/>
                  <a:alpha val="40000"/>
                </a:schemeClr>
              </a:outerShdw>
            </a:effectLst>
          </p:spPr>
          <p:style>
            <a:ln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160" tIns="288000" rIns="422904" bIns="288000" spcCol="1270" anchor="ctr">
              <a:spAutoFit/>
            </a:bodyPr>
            <a:lstStyle/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sz="1600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с</a:t>
              </a:r>
              <a:r>
                <a:rPr lang="ru-RU" sz="1600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оздание механизма </a:t>
              </a: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гарантии сохранности </a:t>
              </a:r>
              <a:r>
                <a:rPr lang="ru-RU" sz="1600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пенсионных накоплений</a:t>
              </a:r>
              <a:endParaRPr lang="ru-RU" sz="16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sz="1600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повышение </a:t>
              </a: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эффективности/доходности </a:t>
              </a:r>
              <a:endParaRPr lang="ru-RU" sz="1600" b="1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25" name="Прямоугольник с двумя скругленными противолежащими углами 24"/>
            <p:cNvSpPr/>
            <p:nvPr/>
          </p:nvSpPr>
          <p:spPr>
            <a:xfrm>
              <a:off x="76200" y="1665970"/>
              <a:ext cx="2480499" cy="1100650"/>
            </a:xfrm>
            <a:prstGeom prst="round2DiagRect">
              <a:avLst/>
            </a:prstGeom>
            <a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16200000" rotWithShape="0">
                <a:schemeClr val="accent1">
                  <a:lumMod val="60000"/>
                  <a:lumOff val="40000"/>
                  <a:alpha val="40000"/>
                </a:scheme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114689" tIns="84209" rIns="114689" bIns="84209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н</a:t>
              </a:r>
              <a:r>
                <a:rPr lang="ru-RU" sz="20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акопительные пенсии</a:t>
              </a:r>
              <a:endPara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2400905" y="2969978"/>
              <a:ext cx="7299704" cy="914083"/>
            </a:xfrm>
            <a:custGeom>
              <a:avLst/>
              <a:gdLst>
                <a:gd name="connsiteX0" fmla="*/ 0 w 5821155"/>
                <a:gd name="connsiteY0" fmla="*/ 137581 h 1100650"/>
                <a:gd name="connsiteX1" fmla="*/ 5270830 w 5821155"/>
                <a:gd name="connsiteY1" fmla="*/ 137581 h 1100650"/>
                <a:gd name="connsiteX2" fmla="*/ 5270830 w 5821155"/>
                <a:gd name="connsiteY2" fmla="*/ 0 h 1100650"/>
                <a:gd name="connsiteX3" fmla="*/ 5821155 w 5821155"/>
                <a:gd name="connsiteY3" fmla="*/ 550325 h 1100650"/>
                <a:gd name="connsiteX4" fmla="*/ 5270830 w 5821155"/>
                <a:gd name="connsiteY4" fmla="*/ 1100650 h 1100650"/>
                <a:gd name="connsiteX5" fmla="*/ 5270830 w 5821155"/>
                <a:gd name="connsiteY5" fmla="*/ 963069 h 1100650"/>
                <a:gd name="connsiteX6" fmla="*/ 0 w 5821155"/>
                <a:gd name="connsiteY6" fmla="*/ 963069 h 1100650"/>
                <a:gd name="connsiteX7" fmla="*/ 0 w 5821155"/>
                <a:gd name="connsiteY7" fmla="*/ 137581 h 110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1155" h="1100650">
                  <a:moveTo>
                    <a:pt x="0" y="137581"/>
                  </a:moveTo>
                  <a:lnTo>
                    <a:pt x="5270830" y="137581"/>
                  </a:lnTo>
                  <a:lnTo>
                    <a:pt x="5270830" y="0"/>
                  </a:lnTo>
                  <a:lnTo>
                    <a:pt x="5821155" y="550325"/>
                  </a:lnTo>
                  <a:lnTo>
                    <a:pt x="5270830" y="1100650"/>
                  </a:lnTo>
                  <a:lnTo>
                    <a:pt x="5270830" y="963069"/>
                  </a:lnTo>
                  <a:lnTo>
                    <a:pt x="0" y="963069"/>
                  </a:lnTo>
                  <a:lnTo>
                    <a:pt x="0" y="137581"/>
                  </a:lnTo>
                  <a:close/>
                </a:path>
              </a:pathLst>
            </a:custGeom>
            <a:solidFill>
              <a:srgbClr val="FFFFF3"/>
            </a:solidFill>
            <a:effectLst>
              <a:outerShdw blurRad="50800" dist="38100" dir="16200000" rotWithShape="0">
                <a:schemeClr val="accent3">
                  <a:lumMod val="75000"/>
                  <a:alpha val="40000"/>
                </a:schemeClr>
              </a:outerShdw>
            </a:effectLst>
          </p:spPr>
          <p:style>
            <a:ln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160" tIns="288000" rIns="422904" bIns="288000" spcCol="1270" anchor="ctr">
              <a:spAutoFit/>
            </a:bodyPr>
            <a:lstStyle/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дополнительный тариф</a:t>
              </a:r>
              <a:endParaRPr lang="ru-RU" sz="1600" b="1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sz="1600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с</a:t>
              </a:r>
              <a:r>
                <a:rPr lang="ru-RU" sz="1600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тимулирование создания </a:t>
              </a: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корпоративных систем досрочных пенсий</a:t>
              </a:r>
              <a:endParaRPr lang="ru-RU" sz="1600" b="1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27" name="Прямоугольник с двумя скругленными противолежащими углами 26"/>
            <p:cNvSpPr/>
            <p:nvPr/>
          </p:nvSpPr>
          <p:spPr>
            <a:xfrm>
              <a:off x="76201" y="2876685"/>
              <a:ext cx="2247952" cy="1100650"/>
            </a:xfrm>
            <a:prstGeom prst="round2DiagRect">
              <a:avLst/>
            </a:prstGeom>
            <a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16200000" rotWithShape="0">
                <a:schemeClr val="accent1">
                  <a:lumMod val="60000"/>
                  <a:lumOff val="40000"/>
                  <a:alpha val="40000"/>
                </a:scheme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114689" tIns="84209" rIns="114689" bIns="84209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досрочные пенсии</a:t>
              </a:r>
              <a:endPara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8522137" y="187068"/>
            <a:ext cx="1231463" cy="803532"/>
            <a:chOff x="8600288" y="161745"/>
            <a:chExt cx="796837" cy="570339"/>
          </a:xfrm>
          <a:effectLst>
            <a:outerShdw blurRad="50800" dist="38100" dir="16200000" rotWithShape="0">
              <a:schemeClr val="accent4">
                <a:lumMod val="75000"/>
                <a:alpha val="40000"/>
              </a:schemeClr>
            </a:outerShdw>
          </a:effectLst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8600288" y="338999"/>
              <a:ext cx="712037" cy="393085"/>
            </a:xfrm>
            <a:prstGeom prst="ellipse">
              <a:avLst/>
            </a:prstGeom>
            <a:ln>
              <a:noFill/>
            </a:ln>
            <a:effectLst>
              <a:outerShdw blurRad="50800" dist="38100" dir="16200000" rotWithShape="0">
                <a:schemeClr val="accent4">
                  <a:lumMod val="75000"/>
                  <a:alpha val="40000"/>
                </a:schemeClr>
              </a:outerShdw>
              <a:softEdge rad="112500"/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8850460" y="161745"/>
              <a:ext cx="546665" cy="447855"/>
            </a:xfrm>
            <a:prstGeom prst="ellipse">
              <a:avLst/>
            </a:prstGeom>
            <a:ln>
              <a:noFill/>
            </a:ln>
            <a:effectLst>
              <a:outerShdw blurRad="50800" dist="38100" dir="16200000" rotWithShape="0">
                <a:schemeClr val="accent4">
                  <a:lumMod val="75000"/>
                  <a:alpha val="40000"/>
                </a:schemeClr>
              </a:outerShdw>
              <a:softEdge rad="112500"/>
            </a:effectLst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8610600" y="158129"/>
            <a:ext cx="1155263" cy="921625"/>
            <a:chOff x="8534400" y="161745"/>
            <a:chExt cx="862725" cy="536140"/>
          </a:xfrm>
          <a:effectLst>
            <a:outerShdw blurRad="50800" dist="38100" dir="16200000" rotWithShape="0">
              <a:schemeClr val="accent4">
                <a:lumMod val="75000"/>
                <a:alpha val="40000"/>
              </a:schemeClr>
            </a:outerShdw>
          </a:effectLst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8534400" y="304800"/>
              <a:ext cx="712037" cy="393085"/>
            </a:xfrm>
            <a:prstGeom prst="ellipse">
              <a:avLst/>
            </a:prstGeom>
            <a:ln>
              <a:noFill/>
            </a:ln>
            <a:effectLst>
              <a:outerShdw blurRad="50800" dist="38100" dir="16200000" rotWithShape="0">
                <a:schemeClr val="accent3">
                  <a:lumMod val="40000"/>
                  <a:lumOff val="60000"/>
                  <a:alpha val="40000"/>
                </a:schemeClr>
              </a:outerShdw>
              <a:softEdge rad="112500"/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8850460" y="161745"/>
              <a:ext cx="546665" cy="447855"/>
            </a:xfrm>
            <a:prstGeom prst="ellipse">
              <a:avLst/>
            </a:prstGeom>
            <a:ln>
              <a:noFill/>
            </a:ln>
            <a:effectLst>
              <a:outerShdw blurRad="50800" dist="38100" dir="16200000" rotWithShape="0">
                <a:schemeClr val="accent3">
                  <a:lumMod val="40000"/>
                  <a:lumOff val="60000"/>
                  <a:alpha val="40000"/>
                </a:schemeClr>
              </a:outerShdw>
              <a:softEdge rad="112500"/>
            </a:effectLst>
          </p:spPr>
        </p:pic>
      </p:grpSp>
      <p:sp>
        <p:nvSpPr>
          <p:cNvPr id="4608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Euphemia"/>
              </a:defRPr>
            </a:lvl1pPr>
            <a:lvl2pPr marL="742950" indent="-285750">
              <a:defRPr>
                <a:solidFill>
                  <a:schemeClr val="tx1"/>
                </a:solidFill>
                <a:latin typeface="Euphemia"/>
              </a:defRPr>
            </a:lvl2pPr>
            <a:lvl3pPr marL="1143000" indent="-228600">
              <a:defRPr>
                <a:solidFill>
                  <a:schemeClr val="tx1"/>
                </a:solidFill>
                <a:latin typeface="Euphemia"/>
              </a:defRPr>
            </a:lvl3pPr>
            <a:lvl4pPr marL="1600200" indent="-228600">
              <a:defRPr>
                <a:solidFill>
                  <a:schemeClr val="tx1"/>
                </a:solidFill>
                <a:latin typeface="Euphemia"/>
              </a:defRPr>
            </a:lvl4pPr>
            <a:lvl5pPr marL="2057400" indent="-228600">
              <a:defRPr>
                <a:solidFill>
                  <a:schemeClr val="tx1"/>
                </a:solidFill>
                <a:latin typeface="Euphemia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Euphemia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958148-241C-4AA7-B686-991E7F0591B6}" type="slidenum">
              <a:rPr lang="ru-RU" altLang="ru-RU" sz="1100" b="1">
                <a:solidFill>
                  <a:srgbClr val="5B417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 sz="1100" b="1">
              <a:solidFill>
                <a:srgbClr val="5B4176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2888" y="157163"/>
            <a:ext cx="8742362" cy="396875"/>
          </a:xfrm>
          <a:prstGeom prst="rect">
            <a:avLst/>
          </a:prstGeom>
          <a:effectLst>
            <a:outerShdw blurRad="50800" dist="38100" dir="16200000" rotWithShape="0">
              <a:schemeClr val="accent1">
                <a:lumMod val="40000"/>
                <a:lumOff val="60000"/>
                <a:alpha val="40000"/>
              </a:schemeClr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ts val="1600"/>
              </a:spcBef>
              <a:buClr>
                <a:srgbClr val="164B4F"/>
              </a:buClr>
              <a:buSzPct val="130000"/>
              <a:buNone/>
              <a:defRPr sz="2400" b="1">
                <a:solidFill>
                  <a:srgbClr val="7030A0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Развитие негосударственного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пенсионного 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обеспечения</a:t>
            </a:r>
            <a:endParaRPr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46084" name="Группа 20"/>
          <p:cNvGrpSpPr>
            <a:grpSpLocks/>
          </p:cNvGrpSpPr>
          <p:nvPr/>
        </p:nvGrpSpPr>
        <p:grpSpPr bwMode="auto">
          <a:xfrm>
            <a:off x="76200" y="1262063"/>
            <a:ext cx="9690100" cy="4986337"/>
            <a:chOff x="76201" y="3866113"/>
            <a:chExt cx="9701924" cy="2532653"/>
          </a:xfrm>
        </p:grpSpPr>
        <p:sp>
          <p:nvSpPr>
            <p:cNvPr id="28" name="Полилиния 27"/>
            <p:cNvSpPr/>
            <p:nvPr/>
          </p:nvSpPr>
          <p:spPr>
            <a:xfrm>
              <a:off x="2593869" y="3905622"/>
              <a:ext cx="7184256" cy="1109497"/>
            </a:xfrm>
            <a:custGeom>
              <a:avLst/>
              <a:gdLst>
                <a:gd name="connsiteX0" fmla="*/ 0 w 5821155"/>
                <a:gd name="connsiteY0" fmla="*/ 137581 h 1100650"/>
                <a:gd name="connsiteX1" fmla="*/ 5270830 w 5821155"/>
                <a:gd name="connsiteY1" fmla="*/ 137581 h 1100650"/>
                <a:gd name="connsiteX2" fmla="*/ 5270830 w 5821155"/>
                <a:gd name="connsiteY2" fmla="*/ 0 h 1100650"/>
                <a:gd name="connsiteX3" fmla="*/ 5821155 w 5821155"/>
                <a:gd name="connsiteY3" fmla="*/ 550325 h 1100650"/>
                <a:gd name="connsiteX4" fmla="*/ 5270830 w 5821155"/>
                <a:gd name="connsiteY4" fmla="*/ 1100650 h 1100650"/>
                <a:gd name="connsiteX5" fmla="*/ 5270830 w 5821155"/>
                <a:gd name="connsiteY5" fmla="*/ 963069 h 1100650"/>
                <a:gd name="connsiteX6" fmla="*/ 0 w 5821155"/>
                <a:gd name="connsiteY6" fmla="*/ 963069 h 1100650"/>
                <a:gd name="connsiteX7" fmla="*/ 0 w 5821155"/>
                <a:gd name="connsiteY7" fmla="*/ 137581 h 110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1155" h="1100650">
                  <a:moveTo>
                    <a:pt x="0" y="137581"/>
                  </a:moveTo>
                  <a:lnTo>
                    <a:pt x="5270830" y="137581"/>
                  </a:lnTo>
                  <a:lnTo>
                    <a:pt x="5270830" y="0"/>
                  </a:lnTo>
                  <a:lnTo>
                    <a:pt x="5821155" y="550325"/>
                  </a:lnTo>
                  <a:lnTo>
                    <a:pt x="5270830" y="1100650"/>
                  </a:lnTo>
                  <a:lnTo>
                    <a:pt x="5270830" y="963069"/>
                  </a:lnTo>
                  <a:lnTo>
                    <a:pt x="0" y="963069"/>
                  </a:lnTo>
                  <a:lnTo>
                    <a:pt x="0" y="137581"/>
                  </a:lnTo>
                  <a:close/>
                </a:path>
              </a:pathLst>
            </a:custGeom>
            <a:solidFill>
              <a:srgbClr val="FFFFFF"/>
            </a:solidFill>
            <a:effectLst>
              <a:outerShdw blurRad="50800" dist="38100" dir="16200000" rotWithShape="0">
                <a:schemeClr val="accent3">
                  <a:lumMod val="75000"/>
                  <a:alpha val="40000"/>
                </a:schemeClr>
              </a:outerShdw>
            </a:effectLst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160" tIns="360000" rIns="422904" bIns="360000" spcCol="1270" anchor="ctr">
              <a:spAutoFit/>
            </a:bodyPr>
            <a:lstStyle/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м</a:t>
              </a:r>
              <a:r>
                <a:rPr lang="ru-RU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еры </a:t>
              </a:r>
              <a:r>
                <a:rPr lang="ru-RU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регулирования</a:t>
              </a:r>
            </a:p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м</a:t>
              </a:r>
              <a:r>
                <a:rPr lang="ru-RU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еры </a:t>
              </a:r>
              <a:r>
                <a:rPr lang="ru-RU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стимулирования</a:t>
              </a:r>
            </a:p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д</a:t>
              </a:r>
              <a:r>
                <a:rPr lang="ru-RU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опуск </a:t>
              </a:r>
              <a:r>
                <a:rPr lang="ru-RU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страховых компаний</a:t>
              </a:r>
              <a:endParaRPr lang="ru-RU" b="1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р</a:t>
              </a:r>
              <a:r>
                <a:rPr lang="ru-RU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азвитие </a:t>
              </a:r>
              <a:r>
                <a:rPr lang="ru-RU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программ софинансирования</a:t>
              </a:r>
              <a:endParaRPr lang="ru-RU" b="1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29" name="Прямоугольник с двумя скругленными противолежащими углами 28"/>
            <p:cNvSpPr/>
            <p:nvPr/>
          </p:nvSpPr>
          <p:spPr>
            <a:xfrm>
              <a:off x="76201" y="3866113"/>
              <a:ext cx="2441485" cy="1100650"/>
            </a:xfrm>
            <a:prstGeom prst="round2DiagRect">
              <a:avLst/>
            </a:prstGeom>
            <a:blipFill>
              <a:blip r:embed="rId5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16200000" rotWithShape="0">
                <a:schemeClr val="accent1">
                  <a:lumMod val="60000"/>
                  <a:lumOff val="40000"/>
                  <a:alpha val="40000"/>
                </a:scheme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114689" tIns="84209" rIns="114689" bIns="84209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корпоративные пенсии</a:t>
              </a:r>
              <a:endPara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2593869" y="5516651"/>
              <a:ext cx="7184256" cy="663602"/>
            </a:xfrm>
            <a:custGeom>
              <a:avLst/>
              <a:gdLst>
                <a:gd name="connsiteX0" fmla="*/ 0 w 5821155"/>
                <a:gd name="connsiteY0" fmla="*/ 137581 h 1100650"/>
                <a:gd name="connsiteX1" fmla="*/ 5270830 w 5821155"/>
                <a:gd name="connsiteY1" fmla="*/ 137581 h 1100650"/>
                <a:gd name="connsiteX2" fmla="*/ 5270830 w 5821155"/>
                <a:gd name="connsiteY2" fmla="*/ 0 h 1100650"/>
                <a:gd name="connsiteX3" fmla="*/ 5821155 w 5821155"/>
                <a:gd name="connsiteY3" fmla="*/ 550325 h 1100650"/>
                <a:gd name="connsiteX4" fmla="*/ 5270830 w 5821155"/>
                <a:gd name="connsiteY4" fmla="*/ 1100650 h 1100650"/>
                <a:gd name="connsiteX5" fmla="*/ 5270830 w 5821155"/>
                <a:gd name="connsiteY5" fmla="*/ 963069 h 1100650"/>
                <a:gd name="connsiteX6" fmla="*/ 0 w 5821155"/>
                <a:gd name="connsiteY6" fmla="*/ 963069 h 1100650"/>
                <a:gd name="connsiteX7" fmla="*/ 0 w 5821155"/>
                <a:gd name="connsiteY7" fmla="*/ 137581 h 110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1155" h="1100650">
                  <a:moveTo>
                    <a:pt x="0" y="137581"/>
                  </a:moveTo>
                  <a:lnTo>
                    <a:pt x="5270830" y="137581"/>
                  </a:lnTo>
                  <a:lnTo>
                    <a:pt x="5270830" y="0"/>
                  </a:lnTo>
                  <a:lnTo>
                    <a:pt x="5821155" y="550325"/>
                  </a:lnTo>
                  <a:lnTo>
                    <a:pt x="5270830" y="1100650"/>
                  </a:lnTo>
                  <a:lnTo>
                    <a:pt x="5270830" y="963069"/>
                  </a:lnTo>
                  <a:lnTo>
                    <a:pt x="0" y="963069"/>
                  </a:lnTo>
                  <a:lnTo>
                    <a:pt x="0" y="137581"/>
                  </a:lnTo>
                  <a:close/>
                </a:path>
              </a:pathLst>
            </a:custGeom>
            <a:solidFill>
              <a:srgbClr val="FFFFFF"/>
            </a:solidFill>
            <a:effectLst>
              <a:outerShdw blurRad="50800" dist="38100" dir="16200000" rotWithShape="0">
                <a:schemeClr val="accent3">
                  <a:lumMod val="75000"/>
                  <a:alpha val="40000"/>
                </a:schemeClr>
              </a:outerShdw>
            </a:effectLst>
          </p:spPr>
          <p:style>
            <a:lnRef idx="1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160" tIns="288000" rIns="422904" bIns="360000" spcCol="1270" anchor="ctr">
              <a:spAutoFit/>
            </a:bodyPr>
            <a:lstStyle/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расширение </a:t>
              </a:r>
              <a:r>
                <a:rPr lang="ru-RU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финансовых инструментов</a:t>
              </a:r>
            </a:p>
            <a:p>
              <a:pPr marL="285750" lvl="1" indent="-285750" defTabSz="711200" fontAlgn="auto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р</a:t>
              </a:r>
              <a:r>
                <a:rPr lang="ru-RU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ост доходов </a:t>
              </a:r>
              <a:r>
                <a:rPr lang="ru-RU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населения</a:t>
              </a:r>
              <a:r>
                <a:rPr lang="ru-RU" b="1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 </a:t>
              </a:r>
              <a:endParaRPr lang="ru-RU" b="1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31" name="Прямоугольник с двумя скругленными противолежащими углами 30"/>
            <p:cNvSpPr/>
            <p:nvPr/>
          </p:nvSpPr>
          <p:spPr>
            <a:xfrm>
              <a:off x="76201" y="5298116"/>
              <a:ext cx="2441485" cy="1100650"/>
            </a:xfrm>
            <a:prstGeom prst="round2DiagRect">
              <a:avLst/>
            </a:prstGeom>
            <a:blipFill>
              <a:blip r:embed="rId5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16200000" rotWithShape="0">
                <a:schemeClr val="accent1">
                  <a:lumMod val="60000"/>
                  <a:lumOff val="40000"/>
                  <a:alpha val="40000"/>
                </a:scheme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114689" tIns="84209" rIns="114689" bIns="84209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личные добровольные пенсионные программы</a:t>
              </a:r>
              <a:endPara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renity_16x9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Serenity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1_Serenity_16x9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Serenity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/>
        </a:defPPr>
      </a:lstStyle>
    </a:txDef>
  </a:objectDefaults>
  <a:extraClrSchemeLst/>
</a:theme>
</file>

<file path=ppt/theme/theme3.xml><?xml version="1.0" encoding="utf-8"?>
<a:theme xmlns:a="http://schemas.openxmlformats.org/drawingml/2006/main" name="3_Serenity_16x9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Serenity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Serenity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Serenity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Лист A4 (210x297 мм)</PresentationFormat>
  <Paragraphs>42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Euphemia</vt:lpstr>
      <vt:lpstr>Arial</vt:lpstr>
      <vt:lpstr>Wingdings</vt:lpstr>
      <vt:lpstr>Calibri</vt:lpstr>
      <vt:lpstr>Serenity_16x9</vt:lpstr>
      <vt:lpstr>1_Serenity_16x9</vt:lpstr>
      <vt:lpstr>3_Serenity_16x9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2014-05-22T13:25:52Z</dcterms:modified>
</cp:coreProperties>
</file>