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7" r:id="rId3"/>
    <p:sldId id="283" r:id="rId4"/>
    <p:sldId id="284" r:id="rId5"/>
    <p:sldId id="285" r:id="rId6"/>
    <p:sldId id="290" r:id="rId7"/>
    <p:sldId id="289" r:id="rId8"/>
    <p:sldId id="287" r:id="rId9"/>
    <p:sldId id="282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35" cy="497600"/>
          </a:xfrm>
          <a:prstGeom prst="rect">
            <a:avLst/>
          </a:prstGeom>
        </p:spPr>
        <p:txBody>
          <a:bodyPr vert="horz" lIns="91984" tIns="45992" rIns="91984" bIns="459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56" y="0"/>
            <a:ext cx="2946135" cy="497600"/>
          </a:xfrm>
          <a:prstGeom prst="rect">
            <a:avLst/>
          </a:prstGeom>
        </p:spPr>
        <p:txBody>
          <a:bodyPr vert="horz" lIns="91984" tIns="45992" rIns="91984" bIns="45992" rtlCol="0"/>
          <a:lstStyle>
            <a:lvl1pPr algn="r">
              <a:defRPr sz="1200"/>
            </a:lvl1pPr>
          </a:lstStyle>
          <a:p>
            <a:fld id="{9B7E646D-6F7D-4D6E-9BEB-9AE89E72A28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4" tIns="45992" rIns="91984" bIns="459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77909"/>
            <a:ext cx="5437188" cy="3907901"/>
          </a:xfrm>
          <a:prstGeom prst="rect">
            <a:avLst/>
          </a:prstGeom>
        </p:spPr>
        <p:txBody>
          <a:bodyPr vert="horz" lIns="91984" tIns="45992" rIns="91984" bIns="4599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039"/>
            <a:ext cx="2946135" cy="497600"/>
          </a:xfrm>
          <a:prstGeom prst="rect">
            <a:avLst/>
          </a:prstGeom>
        </p:spPr>
        <p:txBody>
          <a:bodyPr vert="horz" lIns="91984" tIns="45992" rIns="91984" bIns="459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56" y="9429039"/>
            <a:ext cx="2946135" cy="497600"/>
          </a:xfrm>
          <a:prstGeom prst="rect">
            <a:avLst/>
          </a:prstGeom>
        </p:spPr>
        <p:txBody>
          <a:bodyPr vert="horz" lIns="91984" tIns="45992" rIns="91984" bIns="45992" rtlCol="0" anchor="b"/>
          <a:lstStyle>
            <a:lvl1pPr algn="r">
              <a:defRPr sz="1200"/>
            </a:lvl1pPr>
          </a:lstStyle>
          <a:p>
            <a:fld id="{06925934-93DE-46AB-805E-4377EE11D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8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48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30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4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88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0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2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3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F249-ACFC-4365-B0EF-FB768F8F949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7A84-1BCC-49D2-8016-837A648F8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4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024" y="155259"/>
            <a:ext cx="11058256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indent="450215" algn="ctr">
              <a:lnSpc>
                <a:spcPts val="2400"/>
              </a:lnSpc>
            </a:pPr>
            <a:r>
              <a:rPr kumimoji="0" lang="ru-RU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</a:t>
            </a: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закон от </a:t>
            </a:r>
            <a:r>
              <a:rPr lang="ru-RU" b="1" dirty="0" smtClean="0">
                <a:solidFill>
                  <a:srgbClr val="002060"/>
                </a:solidFill>
              </a:rPr>
              <a:t>17 </a:t>
            </a:r>
            <a:r>
              <a:rPr lang="ru-RU" b="1" dirty="0">
                <a:solidFill>
                  <a:srgbClr val="002060"/>
                </a:solidFill>
              </a:rPr>
              <a:t>февраля 2023 года № 20-ФЗ 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особенностях правового регулирования отношений по обязательному социальному страхованию граждан, проживающих на территориях Донецкой Народной Республики, Луганской Народной Республики, Запорожской области 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Херсонской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algn="ctr">
              <a:lnSpc>
                <a:spcPts val="24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dirty="0"/>
              <a:t>обеспечения пособиями по обязательному социальному страхованию на случай временной нетрудоспособности и в связи с материнством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A84-1BCC-49D2-8016-837A648F8F29}" type="slidenum">
              <a:rPr lang="ru-RU" smtClean="0"/>
              <a:t>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8264" y="2493097"/>
            <a:ext cx="10789776" cy="175432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</a:rPr>
              <a:t>Действие </a:t>
            </a:r>
            <a:r>
              <a:rPr lang="ru-RU" dirty="0" smtClean="0">
                <a:solidFill>
                  <a:srgbClr val="002060"/>
                </a:solidFill>
              </a:rPr>
              <a:t>Федерального закона № 20-ФЗ распространяется на: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2060"/>
              </a:solidFill>
            </a:endParaRP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граждан </a:t>
            </a:r>
            <a:r>
              <a:rPr lang="ru-RU" dirty="0">
                <a:solidFill>
                  <a:srgbClr val="002060"/>
                </a:solidFill>
              </a:rPr>
              <a:t>РФ, </a:t>
            </a:r>
            <a:r>
              <a:rPr lang="ru-RU" dirty="0" smtClean="0">
                <a:solidFill>
                  <a:srgbClr val="002060"/>
                </a:solidFill>
              </a:rPr>
              <a:t>проживающих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smtClean="0">
                <a:solidFill>
                  <a:srgbClr val="002060"/>
                </a:solidFill>
              </a:rPr>
              <a:t>проживавших) </a:t>
            </a:r>
            <a:r>
              <a:rPr lang="ru-RU" dirty="0">
                <a:solidFill>
                  <a:srgbClr val="002060"/>
                </a:solidFill>
              </a:rPr>
              <a:t>на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</a:rPr>
              <a:t>новых территориях РФ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иностранных граждан </a:t>
            </a:r>
            <a:r>
              <a:rPr lang="ru-RU" dirty="0">
                <a:solidFill>
                  <a:srgbClr val="002060"/>
                </a:solidFill>
              </a:rPr>
              <a:t>и лица без </a:t>
            </a:r>
            <a:r>
              <a:rPr lang="ru-RU" dirty="0" smtClean="0">
                <a:solidFill>
                  <a:srgbClr val="002060"/>
                </a:solidFill>
              </a:rPr>
              <a:t>гражданства проживающих,</a:t>
            </a:r>
            <a:endParaRPr lang="ru-RU" dirty="0">
              <a:solidFill>
                <a:srgbClr val="00206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</a:rPr>
              <a:t>ранее </a:t>
            </a:r>
            <a:r>
              <a:rPr lang="ru-RU" dirty="0" smtClean="0">
                <a:solidFill>
                  <a:srgbClr val="002060"/>
                </a:solidFill>
              </a:rPr>
              <a:t>проживавших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выехавших </a:t>
            </a:r>
            <a:r>
              <a:rPr lang="ru-RU" dirty="0">
                <a:solidFill>
                  <a:srgbClr val="002060"/>
                </a:solidFill>
              </a:rPr>
              <a:t>за пределы новых территорий РФ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другие субъекты 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8264" y="4505629"/>
            <a:ext cx="10789776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</a:rPr>
              <a:t>Реализация прав на получение выплат по ОСС на случай </a:t>
            </a:r>
            <a:r>
              <a:rPr lang="ru-RU" dirty="0" err="1" smtClean="0">
                <a:solidFill>
                  <a:srgbClr val="002060"/>
                </a:solidFill>
              </a:rPr>
              <a:t>ВНиМ</a:t>
            </a:r>
            <a:r>
              <a:rPr lang="ru-RU" dirty="0" smtClean="0">
                <a:solidFill>
                  <a:srgbClr val="002060"/>
                </a:solidFill>
              </a:rPr>
              <a:t> с 01.03.2023 осуществляется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порядке, размерах, объеме и на условиях, которые предусмотрены законодательством Российской Федерации, с учетом особенностей,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предусмотренных Федеральным законом № 20-ФЗ.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8264" y="5558062"/>
            <a:ext cx="10789776" cy="66918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При </a:t>
            </a:r>
            <a:r>
              <a:rPr lang="ru-RU" sz="1800" dirty="0">
                <a:solidFill>
                  <a:srgbClr val="002060"/>
                </a:solidFill>
              </a:rPr>
              <a:t>реализации гражданами права на получение выплат по ОСС на случай </a:t>
            </a:r>
            <a:r>
              <a:rPr lang="ru-RU" sz="1800" dirty="0" err="1" smtClean="0">
                <a:solidFill>
                  <a:srgbClr val="002060"/>
                </a:solidFill>
              </a:rPr>
              <a:t>ВНиМ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документы</a:t>
            </a:r>
            <a:r>
              <a:rPr lang="ru-RU" sz="1800" dirty="0">
                <a:solidFill>
                  <a:srgbClr val="002060"/>
                </a:solidFill>
              </a:rPr>
              <a:t>, составленные на </a:t>
            </a:r>
            <a:r>
              <a:rPr lang="ru-RU" sz="1800" dirty="0" smtClean="0">
                <a:solidFill>
                  <a:srgbClr val="002060"/>
                </a:solidFill>
              </a:rPr>
              <a:t>украинском языке принимаются без перевода на русский язык 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4832" y="248089"/>
            <a:ext cx="996439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Особенности </a:t>
            </a:r>
            <a:r>
              <a:rPr lang="ru-RU" sz="2000" b="1" i="1" dirty="0" smtClean="0">
                <a:solidFill>
                  <a:srgbClr val="C00000"/>
                </a:solidFill>
              </a:rPr>
              <a:t>выплаты пособий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по ОСС на случай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ВНИМ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56395" y="1035636"/>
            <a:ext cx="3972558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Пособия по ВН и БИР по страховым случаям, наступившим до 01.03.2023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назначаются и выплачиваются на основании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ЛН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,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выданного по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форме, установленной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нормативными актами ДНР и ЛНР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, действовавшим до 01.03.2023, а по страховым случаям с 01.03.2023  по 01.01.2026 – на основании бумажного ЛН или ЭЛН.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20374" y="6365331"/>
            <a:ext cx="27432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631919" y="1169132"/>
            <a:ext cx="4480560" cy="273921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СФР будет выплачивать все пособия по ОСС ВНиМ по страховым случаям, наступившим с 0</a:t>
            </a:r>
            <a:r>
              <a:rPr 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1.03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.2023.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Пособия по ВН и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БиР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с 01.03.2023 будут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выплачиваться на основании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бумажного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</a:t>
            </a:r>
            <a:r>
              <a:rPr lang="en-US" dirty="0" smtClean="0">
                <a:solidFill>
                  <a:srgbClr val="002060"/>
                </a:solidFill>
                <a:ea typeface="Calibri" panose="020F0502020204030204" pitchFamily="34" charset="0"/>
              </a:rPr>
              <a:t>ЛН и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ли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ЭЛН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rgbClr val="002060"/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156395" y="692286"/>
            <a:ext cx="3889430" cy="303619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5170" y="674823"/>
            <a:ext cx="4414058" cy="41999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247835" y="4380091"/>
            <a:ext cx="9964396" cy="9214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Лицам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, находящимся по состоянию на 01.03.2023 в отпуске по уходу за ребенком </a:t>
            </a: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ежемесячное пособие по уходу за ребенком 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будет</a:t>
            </a:r>
            <a:r>
              <a:rPr lang="ru-RU" sz="1800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выплачиваться 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с 01.03.2023 до 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исполнения ребенку возраста 1,5 лет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Номер слайда 1"/>
          <p:cNvSpPr txBox="1">
            <a:spLocks/>
          </p:cNvSpPr>
          <p:nvPr/>
        </p:nvSpPr>
        <p:spPr>
          <a:xfrm>
            <a:off x="2426989" y="692286"/>
            <a:ext cx="1348242" cy="276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ДНР, ЛНР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Номер слайда 1"/>
          <p:cNvSpPr txBox="1">
            <a:spLocks/>
          </p:cNvSpPr>
          <p:nvPr/>
        </p:nvSpPr>
        <p:spPr>
          <a:xfrm>
            <a:off x="7670588" y="795707"/>
            <a:ext cx="2336719" cy="25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Запорожская и Херсонская области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181333" y="3933468"/>
            <a:ext cx="9897895" cy="43623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5422909" y="3990041"/>
            <a:ext cx="1348242" cy="276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Для всех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1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140" y="248089"/>
            <a:ext cx="9625214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Особенности </a:t>
            </a:r>
            <a:r>
              <a:rPr lang="ru-RU" sz="2000" b="1" i="1" dirty="0" smtClean="0">
                <a:solidFill>
                  <a:srgbClr val="C00000"/>
                </a:solidFill>
              </a:rPr>
              <a:t>определения среднего заработка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140" y="1080193"/>
            <a:ext cx="4213627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В средний заработок для исчисления пособий включаются все виды выплат и вознаграждений,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на которые были начислены страховые взносы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на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общеобязательное социальное страхование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 на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случай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временной нетрудоспособности и в связи с материнством в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соответствии с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НПА, действовавшими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до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01.01.2023 в ДНР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Л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НР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920870" y="6202754"/>
            <a:ext cx="2743200" cy="365125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114832" y="718840"/>
            <a:ext cx="3889430" cy="303619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2318923" y="710721"/>
            <a:ext cx="1348242" cy="276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ДНР, ЛНР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169308" y="710721"/>
            <a:ext cx="4414058" cy="419998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7152686" y="880216"/>
            <a:ext cx="2452788" cy="121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Запорожская и Херсонская области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9308" y="1172824"/>
            <a:ext cx="4446045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В средний заработок для исчисления пособий включаются все виды выплат и вознаграждений начисленные застрахованному лицу за периоды работы по трудовому договору, замещения государственных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и муниципальных должностей, должностей государственной и муниципальной службы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на территориях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Запорожской и Херсонской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областях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в период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с 30.09.2022 до 01.01.2023.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140" y="4467140"/>
            <a:ext cx="9593226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Сведения о заработке за период с 30.09.2022 до 01.01.2024 и другие сведения и (или) документы для назначения и выплаты пособий  представляются страхователями  в территориальный орган СФР на бумажном носителе или в форме электронного документа в порядке, определяемом </a:t>
            </a:r>
            <a:r>
              <a:rPr lang="ru-RU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Фондом. </a:t>
            </a:r>
            <a:r>
              <a:rPr lang="ru-RU" i="1" dirty="0" smtClean="0">
                <a:solidFill>
                  <a:srgbClr val="002060"/>
                </a:solidFill>
              </a:rPr>
              <a:t>Проект Порядка направлен в Минтруд России на согласование</a:t>
            </a:r>
            <a:endParaRPr kumimoji="0" lang="ru-RU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006134" y="4046221"/>
            <a:ext cx="9617216" cy="39960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>
          <a:xfrm>
            <a:off x="5004262" y="4097606"/>
            <a:ext cx="1348242" cy="276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Для всех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990140" y="6096281"/>
            <a:ext cx="9593226" cy="37281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2060"/>
                </a:solidFill>
                <a:ea typeface="Calibri" panose="020F0502020204030204" pitchFamily="34" charset="0"/>
              </a:rPr>
              <a:t>Гривна </a:t>
            </a:r>
            <a:r>
              <a:rPr lang="ru-RU" sz="1800" dirty="0">
                <a:solidFill>
                  <a:srgbClr val="002060"/>
                </a:solidFill>
                <a:ea typeface="Calibri" panose="020F0502020204030204" pitchFamily="34" charset="0"/>
              </a:rPr>
              <a:t>пересчитывается в рубли по курсу ЦБ РФ на 30.09.2022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48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4" y="274638"/>
            <a:ext cx="8918575" cy="41116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Особенности </a:t>
            </a:r>
            <a:r>
              <a:rPr lang="ru-RU" sz="2000" b="1" i="1" dirty="0" smtClean="0">
                <a:solidFill>
                  <a:srgbClr val="C0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исчисления и выплаты пособий для ДНР, ЛНР </a:t>
            </a:r>
            <a:endParaRPr lang="ru-RU" sz="2000" b="1" i="1" dirty="0">
              <a:solidFill>
                <a:srgbClr val="C0000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6714" y="838200"/>
            <a:ext cx="9020202" cy="461151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ru-RU" sz="1400" b="1" dirty="0">
              <a:solidFill>
                <a:srgbClr val="003399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000" b="1" dirty="0">
                <a:solidFill>
                  <a:srgbClr val="003399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Временная нетрудоспособность и отпуск по </a:t>
            </a:r>
            <a:r>
              <a:rPr lang="ru-RU" sz="2000" b="1" dirty="0" err="1">
                <a:solidFill>
                  <a:srgbClr val="003399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БиР</a:t>
            </a:r>
            <a:r>
              <a:rPr lang="ru-RU" sz="2000" b="1" dirty="0">
                <a:solidFill>
                  <a:srgbClr val="003399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наступили до 28.02.2023 и продолжаются после 28.02.2023</a:t>
            </a:r>
          </a:p>
          <a:p>
            <a:pPr marL="0" indent="0" algn="ctr">
              <a:lnSpc>
                <a:spcPct val="80000"/>
              </a:lnSpc>
              <a:buNone/>
            </a:pPr>
            <a:endParaRPr lang="ru-RU" sz="1400" b="1" dirty="0">
              <a:solidFill>
                <a:srgbClr val="003399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sz="23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     30.09.2022 ---------------------- </a:t>
            </a:r>
            <a:r>
              <a:rPr lang="ru-RU" sz="23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28.02.2023   </a:t>
            </a:r>
            <a:r>
              <a:rPr lang="ru-RU" sz="23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            01.03.2023 --------------------------------------</a:t>
            </a:r>
            <a:endParaRPr lang="ru-RU" sz="2300" b="1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1600" dirty="0">
              <a:solidFill>
                <a:srgbClr val="003399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1600" dirty="0">
              <a:solidFill>
                <a:srgbClr val="003399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003399"/>
                </a:solidFill>
                <a:ea typeface="Arial Unicode MS" pitchFamily="34" charset="-128"/>
                <a:cs typeface="Arial Unicode MS" pitchFamily="34" charset="-128"/>
              </a:rPr>
              <a:t>        </a:t>
            </a:r>
            <a:endParaRPr lang="ru-RU" sz="1600" dirty="0">
              <a:solidFill>
                <a:srgbClr val="003399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Левая фигурная скобка 2"/>
          <p:cNvSpPr/>
          <p:nvPr/>
        </p:nvSpPr>
        <p:spPr bwMode="auto">
          <a:xfrm rot="16200000">
            <a:off x="3779581" y="338770"/>
            <a:ext cx="381001" cy="3880540"/>
          </a:xfrm>
          <a:prstGeom prst="leftBrace">
            <a:avLst/>
          </a:prstGeom>
          <a:noFill/>
          <a:ln w="28575" cap="flat" cmpd="tri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 bwMode="auto">
          <a:xfrm rot="16200000">
            <a:off x="8416021" y="355281"/>
            <a:ext cx="406010" cy="3872525"/>
          </a:xfrm>
          <a:prstGeom prst="leftBrac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29407" y="2514599"/>
            <a:ext cx="3880945" cy="138406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ЕСЛИ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застрахованные лица имели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право на получение пособий по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нормативным актам ДНР, ЛНР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400" kern="0" dirty="0"/>
              <a:t> </a:t>
            </a:r>
          </a:p>
          <a:p>
            <a:pPr>
              <a:lnSpc>
                <a:spcPct val="80000"/>
              </a:lnSpc>
            </a:pPr>
            <a:endParaRPr lang="ru-RU" sz="2000" kern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682766" y="2514600"/>
            <a:ext cx="3974150" cy="283686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ТО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1. Имеют право на получение пособий по Закону № 255-ФЗ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2. Если размер пособия, исчисленный по Закону № 255-ФЗ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размера пособия, исчисленного по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нормативным актам ДНР, ЛНР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действовавшим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до 01.03.2023), то пособия выплачиваются в прежнем размере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400" kern="0" dirty="0"/>
              <a:t> </a:t>
            </a:r>
          </a:p>
          <a:p>
            <a:pPr>
              <a:lnSpc>
                <a:spcPct val="80000"/>
              </a:lnSpc>
            </a:pPr>
            <a:endParaRPr lang="ru-RU" sz="2000" kern="0" dirty="0"/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9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922712" y="136320"/>
            <a:ext cx="9821486" cy="37677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lnSpc>
                <a:spcPts val="1800"/>
              </a:lnSpc>
              <a:spcBef>
                <a:spcPct val="20000"/>
              </a:spcBef>
              <a:buSzPct val="150000"/>
              <a:defRPr/>
            </a:pPr>
            <a:r>
              <a:rPr lang="ru-RU" sz="2000" b="1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Особенности </a:t>
            </a:r>
            <a:r>
              <a:rPr lang="ru-RU" sz="2000" b="1" i="1" dirty="0" smtClean="0">
                <a:solidFill>
                  <a:srgbClr val="C0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исчисления среднего дневного заработка </a:t>
            </a:r>
            <a:endParaRPr lang="ru-RU" sz="2000" b="1" i="1" dirty="0">
              <a:solidFill>
                <a:srgbClr val="C00000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00640"/>
              </p:ext>
            </p:extLst>
          </p:nvPr>
        </p:nvGraphicFramePr>
        <p:xfrm>
          <a:off x="922712" y="668322"/>
          <a:ext cx="9821485" cy="5468697"/>
        </p:xfrm>
        <a:graphic>
          <a:graphicData uri="http://schemas.openxmlformats.org/drawingml/2006/table">
            <a:tbl>
              <a:tblPr/>
              <a:tblGrid>
                <a:gridCol w="54248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97212">
                  <a:extLst>
                    <a:ext uri="{9D8B030D-6E8A-4147-A177-3AD203B41FA5}">
                      <a16:colId xmlns:a16="http://schemas.microsoft.com/office/drawing/2014/main" xmlns="" val="263276284"/>
                    </a:ext>
                  </a:extLst>
                </a:gridCol>
                <a:gridCol w="1499431">
                  <a:extLst>
                    <a:ext uri="{9D8B030D-6E8A-4147-A177-3AD203B41FA5}">
                      <a16:colId xmlns:a16="http://schemas.microsoft.com/office/drawing/2014/main" xmlns="" val="2287500777"/>
                    </a:ext>
                  </a:extLst>
                </a:gridCol>
              </a:tblGrid>
              <a:tr h="5556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Страховой случай наступил  в период с 1.03.2023 по 31.12.2023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или до 1.03.2023, если с 1.03.2023 пособия исчисляются по Закону № 255-ФЗ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СДЗ не может превышать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2 736,99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Если по тем или иным причинам нет сведений о заработке, то заработок принимается равным МРОТ и пособия исчисляются из МРОТ. При появлении сведений о заработке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будет произведена доплата пособия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678579664"/>
                  </a:ext>
                </a:extLst>
              </a:tr>
              <a:tr h="17083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Пособие по временной нетрудоспособности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Начисленный заработок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Пособие по беременности и родам, ежемесячное пособие по уходу за ребенком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Начисленный заработок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7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Страховой случай наступил в 2024 году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СДЗ не может превышать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4039,73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905926107"/>
                  </a:ext>
                </a:extLst>
              </a:tr>
              <a:tr h="191098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Пособие по временной нетрудоспособности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Начисленный заработок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Пособие по беременности и родам, ежемесячное пособие по уходу за ребенком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Начисленный заработок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2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129562"/>
              </p:ext>
            </p:extLst>
          </p:nvPr>
        </p:nvGraphicFramePr>
        <p:xfrm>
          <a:off x="2977336" y="5655716"/>
          <a:ext cx="182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2" name="Уравнение" r:id="rId3" imgW="1562040" imgH="419040" progId="Equation.3">
                  <p:embed/>
                </p:oleObj>
              </mc:Choice>
              <mc:Fallback>
                <p:oleObj name="Уравнение" r:id="rId3" imgW="1562040" imgH="419040" progId="Equation.3">
                  <p:embed/>
                  <p:pic>
                    <p:nvPicPr>
                      <p:cNvPr id="1027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7336" y="5655716"/>
                        <a:ext cx="1828800" cy="419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04287"/>
              </p:ext>
            </p:extLst>
          </p:nvPr>
        </p:nvGraphicFramePr>
        <p:xfrm>
          <a:off x="2977336" y="4726192"/>
          <a:ext cx="16922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Уравнение" r:id="rId5" imgW="1562040" imgH="419040" progId="Equation.3">
                  <p:embed/>
                </p:oleObj>
              </mc:Choice>
              <mc:Fallback>
                <p:oleObj name="Уравнение" r:id="rId5" imgW="1562040" imgH="419040" progId="Equation.3">
                  <p:embed/>
                  <p:pic>
                    <p:nvPicPr>
                      <p:cNvPr id="1029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7336" y="4726192"/>
                        <a:ext cx="1692275" cy="419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740276"/>
              </p:ext>
            </p:extLst>
          </p:nvPr>
        </p:nvGraphicFramePr>
        <p:xfrm>
          <a:off x="2977337" y="2751482"/>
          <a:ext cx="16922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4" name="Уравнение" r:id="rId7" imgW="1562040" imgH="419040" progId="Equation.3">
                  <p:embed/>
                </p:oleObj>
              </mc:Choice>
              <mc:Fallback>
                <p:oleObj name="Уравнение" r:id="rId7" imgW="1562040" imgH="419040" progId="Equation.3">
                  <p:embed/>
                  <p:pic>
                    <p:nvPicPr>
                      <p:cNvPr id="1031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7337" y="2751482"/>
                        <a:ext cx="16922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466906"/>
              </p:ext>
            </p:extLst>
          </p:nvPr>
        </p:nvGraphicFramePr>
        <p:xfrm>
          <a:off x="2977337" y="1880222"/>
          <a:ext cx="16922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5" name="Уравнение" r:id="rId9" imgW="1562040" imgH="419040" progId="Equation.3">
                  <p:embed/>
                </p:oleObj>
              </mc:Choice>
              <mc:Fallback>
                <p:oleObj name="Уравнение" r:id="rId9" imgW="1562040" imgH="419040" progId="Equation.3">
                  <p:embed/>
                  <p:pic>
                    <p:nvPicPr>
                      <p:cNvPr id="1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7337" y="1880222"/>
                        <a:ext cx="1692275" cy="419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835044" y="6375862"/>
            <a:ext cx="2743200" cy="365125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50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4832" y="248089"/>
            <a:ext cx="996439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Исключаемые периоды</a:t>
            </a:r>
            <a:r>
              <a:rPr lang="ru-RU" sz="2000" b="1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при исчислении </a:t>
            </a:r>
            <a:r>
              <a:rPr lang="ru-RU" sz="2000" b="1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среднего дневного заработка 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3193" y="1062508"/>
            <a:ext cx="397255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Для исчисления пособия по временной нетрудоспособности</a:t>
            </a:r>
          </a:p>
          <a:p>
            <a:pPr lvl="0" algn="just">
              <a:defRPr/>
            </a:pP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lvl="0" algn="just">
              <a:defRPr/>
            </a:pPr>
            <a:endParaRPr lang="ru-RU" dirty="0" smtClean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20374" y="6365331"/>
            <a:ext cx="2743200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32166" y="1062508"/>
            <a:ext cx="4480560" cy="12003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 smtClean="0">
                <a:solidFill>
                  <a:srgbClr val="002060"/>
                </a:solidFill>
              </a:rPr>
              <a:t>Для исчисления пособия по беременности и родам, ежемесячного пособия по уходу за ребенком 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785704" y="2278686"/>
            <a:ext cx="2627534" cy="398459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13192" y="2677146"/>
            <a:ext cx="3972559" cy="36933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Календарные дни, приходящиеся на период приостановления трудового договора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 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случае призыва работника на военную службу по мобилизации или заключения им контракта в соответствии </a:t>
            </a:r>
            <a:r>
              <a:rPr lang="ru-RU" dirty="0" smtClean="0">
                <a:solidFill>
                  <a:srgbClr val="002060"/>
                </a:solidFill>
              </a:rPr>
              <a:t>с п.7 ст. 38 Федерального закона от 28.03.1998   № 53-ФЗ «О воинской обязанности и военной службе» либо контракта о добровольном содействии в выполнении задач, возложенных на Вооруженные Силы Российской Федерации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7458679" y="2270762"/>
            <a:ext cx="2627534" cy="3759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598669" y="2654627"/>
            <a:ext cx="4480560" cy="175432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 smtClean="0">
                <a:solidFill>
                  <a:srgbClr val="002060"/>
                </a:solidFill>
              </a:rPr>
              <a:t>Календарные дни, приходящиеся на периоды: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dirty="0" smtClean="0">
                <a:solidFill>
                  <a:srgbClr val="002060"/>
                </a:solidFill>
              </a:rPr>
              <a:t>временной нетрудоспособности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dirty="0" smtClean="0">
                <a:solidFill>
                  <a:srgbClr val="002060"/>
                </a:solidFill>
              </a:rPr>
              <a:t>отпуска </a:t>
            </a:r>
            <a:r>
              <a:rPr lang="ru-RU" dirty="0">
                <a:solidFill>
                  <a:srgbClr val="002060"/>
                </a:solidFill>
              </a:rPr>
              <a:t>по беременности и </a:t>
            </a:r>
            <a:r>
              <a:rPr lang="ru-RU" dirty="0" smtClean="0">
                <a:solidFill>
                  <a:srgbClr val="002060"/>
                </a:solidFill>
              </a:rPr>
              <a:t>родам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dirty="0" smtClean="0">
                <a:solidFill>
                  <a:srgbClr val="002060"/>
                </a:solidFill>
              </a:rPr>
              <a:t>отпуска </a:t>
            </a:r>
            <a:r>
              <a:rPr lang="ru-RU" dirty="0">
                <a:solidFill>
                  <a:srgbClr val="002060"/>
                </a:solidFill>
              </a:rPr>
              <a:t>по уходу за ребенком</a:t>
            </a:r>
          </a:p>
          <a:p>
            <a:pPr algn="just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8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4832" y="248089"/>
            <a:ext cx="9964397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Особенности </a:t>
            </a:r>
            <a:r>
              <a:rPr lang="ru-RU" sz="2000" b="1" i="1" noProof="0" dirty="0" smtClean="0">
                <a:solidFill>
                  <a:srgbClr val="C00000"/>
                </a:solidFill>
              </a:rPr>
              <a:t>исчисления страхового стажа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4831" y="1809573"/>
            <a:ext cx="397255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Периоды работы (иной деятельности),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течение которых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ЗЛ подлежало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общеобязательному социальному страхованию на случай временной нетрудоспособности и в связи с материнством в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соответствии с НПА, действовавшими до 01.03.2023 в ДНР и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ЛНР</a:t>
            </a: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20374" y="6365331"/>
            <a:ext cx="2743200" cy="365125"/>
          </a:xfrm>
        </p:spPr>
        <p:txBody>
          <a:bodyPr/>
          <a:lstStyle/>
          <a:p>
            <a:r>
              <a:rPr lang="ru-RU" dirty="0"/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4831" y="771449"/>
            <a:ext cx="996439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 smtClean="0">
                <a:solidFill>
                  <a:srgbClr val="002060"/>
                </a:solidFill>
              </a:rPr>
              <a:t>В страховой стаж, помимо периодов работы (деятельности) застрахованного лица, включаемых в страховой стаж в соответствии с Федеральным законом от 29.12.2006 № 255-ФЗ, засчитываются: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2166" y="1897228"/>
            <a:ext cx="4480560" cy="230832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ериоды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работы по трудовому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договору, замещения государственных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и муниципальных должностей, должностей государственной и муниципальной службы на территориях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Запорожской и Херсонской областей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в период с 30.09.2022 по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01.03.2023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114831" y="1461867"/>
            <a:ext cx="3889430" cy="303619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32166" y="1483021"/>
            <a:ext cx="4363722" cy="41051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омер слайда 1"/>
          <p:cNvSpPr txBox="1">
            <a:spLocks/>
          </p:cNvSpPr>
          <p:nvPr/>
        </p:nvSpPr>
        <p:spPr>
          <a:xfrm>
            <a:off x="2293985" y="1461867"/>
            <a:ext cx="1348242" cy="276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ДНР, ЛНР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Номер слайда 1"/>
          <p:cNvSpPr txBox="1">
            <a:spLocks/>
          </p:cNvSpPr>
          <p:nvPr/>
        </p:nvSpPr>
        <p:spPr>
          <a:xfrm>
            <a:off x="7451944" y="1411153"/>
            <a:ext cx="2580820" cy="486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Запорожская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и Херсонская области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113193" y="4149053"/>
            <a:ext cx="9897895" cy="3759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5183924" y="4198571"/>
            <a:ext cx="1348242" cy="276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</a:rPr>
              <a:t>Для всех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3193" y="4524992"/>
            <a:ext cx="9897895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Если нет возможности подтвердить периоды работы на территориях ДНР,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ЛНР</a:t>
            </a:r>
            <a:r>
              <a:rPr lang="ru-RU" sz="1600" dirty="0">
                <a:solidFill>
                  <a:srgbClr val="002060"/>
                </a:solidFill>
                <a:ea typeface="Calibri" panose="020F0502020204030204" pitchFamily="34" charset="0"/>
              </a:rPr>
              <a:t>, Херсонской и Запорожской </a:t>
            </a:r>
            <a:r>
              <a:rPr lang="ru-RU" sz="1600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областей или Украины </a:t>
            </a:r>
            <a:r>
              <a:rPr lang="ru-RU" sz="1600" smtClean="0">
                <a:solidFill>
                  <a:srgbClr val="002060"/>
                </a:solidFill>
                <a:ea typeface="Calibri" panose="020F0502020204030204" pitchFamily="34" charset="0"/>
              </a:rPr>
              <a:t>до 01.01.2023, </a:t>
            </a: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то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они могут быть установлены на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основании решения межведомственной комиссии по реализации трудовых, пенсионных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 и социальных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прав граждан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по заявлению, поданному гражданином в </a:t>
            </a:r>
            <a:r>
              <a:rPr lang="ru-RU" sz="1600" dirty="0">
                <a:solidFill>
                  <a:srgbClr val="002060"/>
                </a:solidFill>
                <a:ea typeface="Calibri" panose="020F0502020204030204" pitchFamily="34" charset="0"/>
              </a:rPr>
              <a:t>к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омиссию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Calibri" panose="020F0502020204030204" pitchFamily="34" charset="0"/>
              </a:rPr>
              <a:t> или территориальный орган СФР.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3193" y="5758122"/>
            <a:ext cx="9897895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Если страховой стаж не будет подтвержден, то пособие по ВН будет выплачиваться в размере 60% среднего заработка. При подтверждении стажа, будет произведена доплата пособия до 80% либо до 100 % среднего заработка в зависимости от продолжительности страхового стажа.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717846"/>
            <a:ext cx="10964486" cy="596206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документ</a:t>
            </a:r>
            <a:r>
              <a:rPr lang="ru-RU" sz="6400" dirty="0">
                <a:solidFill>
                  <a:srgbClr val="002060"/>
                </a:solidFill>
              </a:rPr>
              <a:t>, содержащий сведения из индивидуального лицевого счета застрахованного лица в системе индивидуального (персонифицированного) учета Украины за период до 30 сентября 2022 г., </a:t>
            </a:r>
            <a:r>
              <a:rPr lang="ru-RU" sz="6400" dirty="0" smtClean="0">
                <a:solidFill>
                  <a:srgbClr val="002060"/>
                </a:solidFill>
              </a:rPr>
              <a:t>ДНР, ЛНР, </a:t>
            </a:r>
            <a:r>
              <a:rPr lang="ru-RU" sz="6400" dirty="0">
                <a:solidFill>
                  <a:srgbClr val="002060"/>
                </a:solidFill>
              </a:rPr>
              <a:t>Запорожской области, Херсонской области за период до 1 января 2023 г.;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трудовые </a:t>
            </a:r>
            <a:r>
              <a:rPr lang="ru-RU" sz="6400" dirty="0">
                <a:solidFill>
                  <a:srgbClr val="002060"/>
                </a:solidFill>
              </a:rPr>
              <a:t>договоры, оформленные в соответствии с трудовым законодательством </a:t>
            </a:r>
            <a:r>
              <a:rPr lang="ru-RU" sz="6400" dirty="0" smtClean="0">
                <a:solidFill>
                  <a:srgbClr val="002060"/>
                </a:solidFill>
              </a:rPr>
              <a:t>ДНР, ЛНР </a:t>
            </a:r>
            <a:r>
              <a:rPr lang="ru-RU" sz="6400" dirty="0">
                <a:solidFill>
                  <a:srgbClr val="002060"/>
                </a:solidFill>
              </a:rPr>
              <a:t>и Украины, действовавшим на день возникновения соответствующих правоотношений;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справки</a:t>
            </a:r>
            <a:r>
              <a:rPr lang="ru-RU" sz="6400" dirty="0">
                <a:solidFill>
                  <a:srgbClr val="002060"/>
                </a:solidFill>
              </a:rPr>
              <a:t>, выдаваемые работодателями или соответствующими государственными (муниципальными) органами;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выписки </a:t>
            </a:r>
            <a:r>
              <a:rPr lang="ru-RU" sz="6400" dirty="0">
                <a:solidFill>
                  <a:srgbClr val="002060"/>
                </a:solidFill>
              </a:rPr>
              <a:t>из приказов;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расчетная </a:t>
            </a:r>
            <a:r>
              <a:rPr lang="ru-RU" sz="6400" dirty="0">
                <a:solidFill>
                  <a:srgbClr val="002060"/>
                </a:solidFill>
              </a:rPr>
              <a:t>книжка (расчетный лист), оформленная в соответствии с требованиями, предъявляемыми к оформлению первичных учетных документов по оплате труда, а также лицевые счета и ведомости на выдачу заработной платы;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документ </a:t>
            </a:r>
            <a:r>
              <a:rPr lang="ru-RU" sz="6400" dirty="0">
                <a:solidFill>
                  <a:srgbClr val="002060"/>
                </a:solidFill>
              </a:rPr>
              <a:t>о доходах физического лица, выданный работодателем до 1 января 2023 г.;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документ</a:t>
            </a:r>
            <a:r>
              <a:rPr lang="ru-RU" sz="6400" dirty="0">
                <a:solidFill>
                  <a:srgbClr val="002060"/>
                </a:solidFill>
              </a:rPr>
              <a:t>, содержащий сведения о периодах работы и (или) иной деятельности и (или) о заработке гражданина, выданный организацией на основании имеющихся в ее распоряжении документов иной организации, не являющейся правопреемником организации, создавшей указанный документ;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документ</a:t>
            </a:r>
            <a:r>
              <a:rPr lang="ru-RU" sz="6400" dirty="0">
                <a:solidFill>
                  <a:srgbClr val="002060"/>
                </a:solidFill>
              </a:rPr>
              <a:t>, содержащий сведения о периодах работы и (или) иной деятельности и (или) о заработке гражданина, имеющийся в наличии у органов службы занятости населения, территориальных органов федерального органа исполнительной власти, осуществляющего функции по контролю и надзору за соблюдением законодательства о налогах и сборах, территориальных органов Фонда пенсионного и социального страхования Российской Федерации, органов социальной защиты и иных исполнительных органов </a:t>
            </a:r>
            <a:r>
              <a:rPr lang="ru-RU" sz="6400" dirty="0" smtClean="0">
                <a:solidFill>
                  <a:srgbClr val="002060"/>
                </a:solidFill>
              </a:rPr>
              <a:t>ДНР, ЛНР, </a:t>
            </a:r>
            <a:r>
              <a:rPr lang="ru-RU" sz="6400" dirty="0">
                <a:solidFill>
                  <a:srgbClr val="002060"/>
                </a:solidFill>
              </a:rPr>
              <a:t>Запорожской области, Херсонской области;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документ</a:t>
            </a:r>
            <a:r>
              <a:rPr lang="ru-RU" sz="6400" dirty="0">
                <a:solidFill>
                  <a:srgbClr val="002060"/>
                </a:solidFill>
              </a:rPr>
              <a:t>, содержащий сведения о периодах осуществления иной деятельности, выданный налоговым органом </a:t>
            </a:r>
            <a:r>
              <a:rPr lang="ru-RU" sz="6400" dirty="0" smtClean="0">
                <a:solidFill>
                  <a:srgbClr val="002060"/>
                </a:solidFill>
              </a:rPr>
              <a:t>РФ, </a:t>
            </a:r>
            <a:r>
              <a:rPr lang="ru-RU" sz="6400" dirty="0">
                <a:solidFill>
                  <a:srgbClr val="002060"/>
                </a:solidFill>
              </a:rPr>
              <a:t>имеющим в распоряжении документы налогового органа Украины, </a:t>
            </a:r>
            <a:r>
              <a:rPr lang="ru-RU" sz="6400" dirty="0" smtClean="0">
                <a:solidFill>
                  <a:srgbClr val="002060"/>
                </a:solidFill>
              </a:rPr>
              <a:t>ДНР, ЛНР;</a:t>
            </a:r>
            <a:endParaRPr lang="ru-RU" sz="6400" dirty="0">
              <a:solidFill>
                <a:srgbClr val="002060"/>
              </a:solidFill>
            </a:endParaRP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ru-RU" sz="6400" dirty="0" smtClean="0">
                <a:solidFill>
                  <a:srgbClr val="002060"/>
                </a:solidFill>
              </a:rPr>
              <a:t>иной </a:t>
            </a:r>
            <a:r>
              <a:rPr lang="ru-RU" sz="6400" dirty="0">
                <a:solidFill>
                  <a:srgbClr val="002060"/>
                </a:solidFill>
              </a:rPr>
              <a:t>документ, содержащий сведения о периодах работы и (или) иной деятельности, который может быть учтен Комиссией.</a:t>
            </a: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ru-RU" sz="6400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3200" dirty="0"/>
          </a:p>
          <a:p>
            <a:pPr marL="0" indent="0">
              <a:lnSpc>
                <a:spcPct val="80000"/>
              </a:lnSpc>
              <a:buNone/>
            </a:pP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523" y="157942"/>
            <a:ext cx="10515600" cy="47382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solidFill>
                  <a:srgbClr val="993300"/>
                </a:solidFill>
              </a:rPr>
              <a:t/>
            </a:r>
            <a:br>
              <a:rPr lang="ru-RU" sz="2200" b="1" i="1" dirty="0" smtClean="0">
                <a:solidFill>
                  <a:srgbClr val="993300"/>
                </a:solidFill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+mn-lt"/>
              </a:rPr>
              <a:t>Примерный </a:t>
            </a:r>
            <a:r>
              <a:rPr lang="ru-RU" sz="2200" b="1" i="1" dirty="0">
                <a:solidFill>
                  <a:srgbClr val="C00000"/>
                </a:solidFill>
                <a:latin typeface="+mn-lt"/>
              </a:rPr>
              <a:t>перечень документов, для установления </a:t>
            </a:r>
            <a:r>
              <a:rPr lang="ru-RU" sz="2200" b="1" i="1" dirty="0" smtClean="0">
                <a:solidFill>
                  <a:srgbClr val="C00000"/>
                </a:solidFill>
                <a:latin typeface="+mn-lt"/>
              </a:rPr>
              <a:t>комиссией страхового </a:t>
            </a:r>
            <a:r>
              <a:rPr lang="ru-RU" sz="2200" b="1" i="1" dirty="0">
                <a:solidFill>
                  <a:srgbClr val="C00000"/>
                </a:solidFill>
                <a:latin typeface="+mn-lt"/>
              </a:rPr>
              <a:t>стажа</a:t>
            </a:r>
            <a:r>
              <a:rPr lang="ru-RU" sz="22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2200" b="1" dirty="0">
                <a:solidFill>
                  <a:srgbClr val="C00000"/>
                </a:solidFill>
                <a:latin typeface="+mn-lt"/>
              </a:rPr>
            </a:br>
            <a:endParaRPr lang="ru-RU" sz="2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60229" y="6314787"/>
            <a:ext cx="2743200" cy="365125"/>
          </a:xfrm>
        </p:spPr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21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4832" y="427551"/>
            <a:ext cx="9964397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Особенности правового регулирования отношений </a:t>
            </a:r>
            <a:r>
              <a:rPr lang="ru-RU" sz="2000" b="1" i="1" dirty="0" smtClean="0">
                <a:solidFill>
                  <a:srgbClr val="C00000"/>
                </a:solidFill>
              </a:rPr>
              <a:t>по ОСС на случай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ВНИМ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(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добровольщики</a:t>
            </a:r>
            <a:r>
              <a:rPr lang="ru-RU" sz="2000" b="1" i="1" dirty="0" smtClean="0">
                <a:solidFill>
                  <a:srgbClr val="C00000"/>
                </a:solidFill>
              </a:rPr>
              <a:t>)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0783" y="1711972"/>
            <a:ext cx="10338470" cy="216982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Физические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лица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, обеспечивающие себя работой самостоятельно, которые на 31.12.2022 являлись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noProof="0" dirty="0" err="1" smtClean="0">
                <a:solidFill>
                  <a:schemeClr val="accent5">
                    <a:lumMod val="50000"/>
                  </a:schemeClr>
                </a:solidFill>
              </a:rPr>
              <a:t>астрахованными</a:t>
            </a:r>
            <a:r>
              <a:rPr lang="ru-RU" noProof="0" dirty="0" smtClean="0">
                <a:solidFill>
                  <a:schemeClr val="accent5">
                    <a:lumMod val="50000"/>
                  </a:schemeClr>
                </a:solidFill>
              </a:rPr>
              <a:t> лицами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по общеобязательному социальному страхованию на случай ВН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и в связи с материнством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в соответствии с НПА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ДНР и ЛНР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, в период с 01.03.2023 по 31.12.2023 имеют право на обеспечение пособиями по ОСС по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ВНиМ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как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добровольщики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по Закону № 255-ФЗ и могут продолжить правоотношения на условиях Закона № 255-ФЗ.</a:t>
            </a: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20374" y="6365331"/>
            <a:ext cx="2743200" cy="365125"/>
          </a:xfrm>
        </p:spPr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387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1351</Words>
  <Application>Microsoft Office PowerPoint</Application>
  <PresentationFormat>Широкоэкранный</PresentationFormat>
  <Paragraphs>124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Wingdings</vt:lpstr>
      <vt:lpstr>Тема Office</vt:lpstr>
      <vt:lpstr>Уравнение</vt:lpstr>
      <vt:lpstr>Презентация PowerPoint</vt:lpstr>
      <vt:lpstr>Презентация PowerPoint</vt:lpstr>
      <vt:lpstr>Презентация PowerPoint</vt:lpstr>
      <vt:lpstr>Особенности исчисления и выплаты пособий для ДНР, ЛНР </vt:lpstr>
      <vt:lpstr>Презентация PowerPoint</vt:lpstr>
      <vt:lpstr>Презентация PowerPoint</vt:lpstr>
      <vt:lpstr>Презентация PowerPoint</vt:lpstr>
      <vt:lpstr> Примерный перечень документов, для установления комиссией страхового стажа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Неспанова Ольга Александровна</dc:creator>
  <cp:lastModifiedBy>Костина Анна Евгеньевна</cp:lastModifiedBy>
  <cp:revision>244</cp:revision>
  <cp:lastPrinted>2023-01-25T14:54:59Z</cp:lastPrinted>
  <dcterms:created xsi:type="dcterms:W3CDTF">2022-03-10T12:26:57Z</dcterms:created>
  <dcterms:modified xsi:type="dcterms:W3CDTF">2023-04-19T14:44:06Z</dcterms:modified>
</cp:coreProperties>
</file>