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37" r:id="rId2"/>
    <p:sldId id="442" r:id="rId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242"/>
    <a:srgbClr val="41D72D"/>
    <a:srgbClr val="006600"/>
    <a:srgbClr val="FFD13F"/>
    <a:srgbClr val="008000"/>
    <a:srgbClr val="00FF00"/>
    <a:srgbClr val="C00000"/>
    <a:srgbClr val="8BB73B"/>
  </p:clrMru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2229" autoAdjust="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2B14E621-8158-4E69-82BE-3E32D4D19C4B}" type="datetimeFigureOut">
              <a:rPr lang="ru-RU" altLang="ru-RU"/>
              <a:pPr/>
              <a:t>15.01.2024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595" tIns="44296" rIns="88595" bIns="4429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4875"/>
            <a:ext cx="54356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63B311A2-2BDE-47D4-AFC6-6D17BE03FC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/>
        <p:txBody>
          <a:bodyPr lIns="90449" tIns="45224" rIns="90449" bIns="45224"/>
          <a:lstStyle/>
          <a:p>
            <a:endParaRPr lang="ru-RU" altLang="ru-RU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536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9" tIns="45224" rIns="90449" bIns="45224" anchor="b"/>
          <a:lstStyle/>
          <a:p>
            <a:pPr algn="r" defTabSz="931863"/>
            <a:fld id="{DCEF2BCE-1F24-48A0-966F-E111C341AEE9}" type="slidenum">
              <a:rPr lang="ru-RU" altLang="ru-RU" sz="1200">
                <a:latin typeface="Calibri" pitchFamily="34" charset="0"/>
                <a:ea typeface="ＭＳ Ｐゴシック" pitchFamily="34" charset="-128"/>
              </a:rPr>
              <a:pPr algn="r" defTabSz="931863"/>
              <a:t>1</a:t>
            </a:fld>
            <a:endParaRPr lang="ru-RU" altLang="ru-RU" sz="12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/>
        <p:txBody>
          <a:bodyPr lIns="90449" tIns="45224" rIns="90449" bIns="45224"/>
          <a:lstStyle/>
          <a:p>
            <a:endParaRPr lang="ru-RU" altLang="ru-RU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9" tIns="45224" rIns="90449" bIns="45224" anchor="b"/>
          <a:lstStyle/>
          <a:p>
            <a:pPr algn="r" defTabSz="931863"/>
            <a:fld id="{12CD9F03-9EBE-4022-AC72-43A936FF344A}" type="slidenum">
              <a:rPr lang="ru-RU" altLang="ru-RU" sz="1200">
                <a:latin typeface="Calibri" pitchFamily="34" charset="0"/>
                <a:ea typeface="ＭＳ Ｐゴシック" pitchFamily="34" charset="-128"/>
              </a:rPr>
              <a:pPr algn="r" defTabSz="931863"/>
              <a:t>2</a:t>
            </a:fld>
            <a:endParaRPr lang="ru-RU" altLang="ru-RU" sz="12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EB37B-8069-4BB1-A762-3524ABE14FE2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8FA9-31B5-49DA-8500-7053950BBE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077C-B521-4278-8FA2-4BD3A272B43B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F2AF-D77A-4AF9-872B-AA03543155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F73A3-4CFA-495E-8177-D7E841E1088E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F603-59CF-4461-9921-71985BDDCB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173F2-A952-420B-A4AC-12CECD1E4746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66DC-195A-4FC4-842B-C387AE7009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832A-3E6E-4981-835D-301C3A48AC76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F6DB-9938-45B1-A973-3002F5AAA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FE7E-6D65-4BF9-9A35-F25B47122009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913CE-D7EB-4D0E-901E-DD3FDA6B87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3DFD3-9559-451D-8C2E-2CDD411A3E09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54DFD-793A-47FB-A407-8143ABB3A4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309F2-0D69-46F7-B624-3D792C98CA3D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9CF0-C9AC-4588-A93F-020002C476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F038-8230-41F7-95C1-425BBA871AC7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88CE-E840-4AB9-8304-BAC199063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8612B-AA49-44C1-A0FB-D4D1A0A00419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E98E-1F62-4704-A0AA-C0D676451F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5F59A-6B66-4742-AB14-69BF1BB2191A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D5CF4-87EF-4AA2-AA91-66BB1E9178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55AFA0E-8C65-43E7-8923-D0923010E0D1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7FAC59D-73A2-401C-92E9-6C783811D7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836613"/>
            <a:ext cx="8651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09825" y="5240338"/>
            <a:ext cx="6461125" cy="30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5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AutoShape 262"/>
          <p:cNvSpPr>
            <a:spLocks noChangeArrowheads="1"/>
          </p:cNvSpPr>
          <p:nvPr/>
        </p:nvSpPr>
        <p:spPr bwMode="auto">
          <a:xfrm>
            <a:off x="1331640" y="980728"/>
            <a:ext cx="5904656" cy="576064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buFont typeface="Arial" charset="0"/>
              <a:buNone/>
              <a:defRPr/>
            </a:pPr>
            <a:r>
              <a:rPr lang="ru-RU" sz="1200" b="1" i="1" dirty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Категории лиц, которые вправе вступить в добровольные </a:t>
            </a:r>
          </a:p>
          <a:p>
            <a:pPr algn="ctr" eaLnBrk="0" hangingPunct="0">
              <a:buFont typeface="Arial" charset="0"/>
              <a:buNone/>
              <a:defRPr/>
            </a:pPr>
            <a:r>
              <a:rPr lang="ru-RU" sz="1200" b="1" i="1" dirty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правоотношения по ОПС </a:t>
            </a:r>
          </a:p>
          <a:p>
            <a:pPr algn="ctr" eaLnBrk="0" hangingPunct="0">
              <a:buFont typeface="Arial" charset="0"/>
              <a:buNone/>
              <a:defRPr/>
            </a:pPr>
            <a:r>
              <a:rPr lang="ru-RU" sz="1200" b="1" i="1" dirty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(установлены ст.29 Федерального закона от 15.12.2001 №167-ФЗ)</a:t>
            </a:r>
            <a:endParaRPr lang="ru-RU" sz="1600" dirty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1071563" y="-285750"/>
            <a:ext cx="6985000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500" b="1" dirty="0">
              <a:solidFill>
                <a:srgbClr val="10253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5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ПАМЯТКА ЛИЦУ, ДОБРОВОЛЬНО ВСТУПИВШЕМУ </a:t>
            </a:r>
            <a:r>
              <a:rPr lang="ru-RU" sz="1500" b="1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В ПРАВООТНОШЕНИЯ ПО ОПС</a:t>
            </a:r>
            <a:endParaRPr lang="ru-RU" sz="1500" b="1" dirty="0">
              <a:solidFill>
                <a:srgbClr val="10253F"/>
              </a:solidFill>
              <a:latin typeface="Times New Roman" pitchFamily="18" charset="0"/>
            </a:endParaRPr>
          </a:p>
        </p:txBody>
      </p:sp>
      <p:pic>
        <p:nvPicPr>
          <p:cNvPr id="14343" name="Picture 4" descr="C:\Users\08041\Desktop\Для слайдов\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260350"/>
            <a:ext cx="84772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2" descr="C:\Users\08041\Desktop\Для слайдов\4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5113" y="4797425"/>
            <a:ext cx="9350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179388" y="1844675"/>
            <a:ext cx="1512887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rgbClr val="10253F"/>
                </a:solidFill>
                <a:cs typeface="Arial" charset="0"/>
              </a:rPr>
              <a:t>1</a:t>
            </a: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. </a:t>
            </a:r>
            <a:r>
              <a:rPr lang="ru-RU" sz="1000" dirty="0">
                <a:solidFill>
                  <a:srgbClr val="10253F"/>
                </a:solidFill>
                <a:cs typeface="Arial" charset="0"/>
              </a:rPr>
              <a:t>Граждане РФ, работающие заграницей,  в целях оплаты СВ за себя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402138" y="2478088"/>
            <a:ext cx="2286000" cy="352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900" dirty="0">
                <a:solidFill>
                  <a:prstClr val="white"/>
                </a:solidFill>
                <a:latin typeface="Times New Roman"/>
                <a:cs typeface="+mn-cs"/>
              </a:rPr>
              <a:t>работающие заграницей,  в целях </a:t>
            </a:r>
            <a:r>
              <a:rPr lang="ru-RU" sz="800" dirty="0">
                <a:solidFill>
                  <a:prstClr val="white"/>
                </a:solidFill>
                <a:latin typeface="Times New Roman"/>
                <a:cs typeface="+mn-cs"/>
              </a:rPr>
              <a:t>оплаты СВ за себя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35150" y="1844675"/>
            <a:ext cx="1728788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2. </a:t>
            </a:r>
            <a:r>
              <a:rPr lang="ru-RU" sz="1000" dirty="0">
                <a:solidFill>
                  <a:srgbClr val="10253F"/>
                </a:solidFill>
                <a:cs typeface="Arial" charset="0"/>
              </a:rPr>
              <a:t>ФЛ в целях уплаты СВ за другое ФЛ (муж за жену «домохозяйку», родители за ребенка, достигшего возраста 16 лет и др.)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35375" y="1844675"/>
            <a:ext cx="1728788" cy="14398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3. </a:t>
            </a:r>
            <a:r>
              <a:rPr lang="ru-RU" sz="1000" dirty="0">
                <a:solidFill>
                  <a:srgbClr val="10253F"/>
                </a:solidFill>
                <a:cs typeface="Arial" charset="0"/>
              </a:rPr>
              <a:t>ФЛ в целях уплаты СВ за себя (граждане, ведущие подсобное хозяйство, граждане, сдающие в аренду собственные жилые помещения и др.)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435600" y="1773238"/>
            <a:ext cx="1873250" cy="23034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4. </a:t>
            </a:r>
            <a:r>
              <a:rPr lang="ru-RU" sz="1000" dirty="0">
                <a:solidFill>
                  <a:srgbClr val="10253F"/>
                </a:solidFill>
                <a:cs typeface="Arial" charset="0"/>
              </a:rPr>
              <a:t>Лица, уже уплачивающие СВ в фиксированном размере, вправе увеличить размер уплаченных СВ, но не более, чем в восьмикратном МРОТ (ИП/КФХ, адвокаты, нотариусы, медиаторы, оценщики, частные </a:t>
            </a:r>
            <a:r>
              <a:rPr lang="ru-RU" sz="1000" dirty="0" smtClean="0">
                <a:solidFill>
                  <a:srgbClr val="10253F"/>
                </a:solidFill>
                <a:cs typeface="Arial" charset="0"/>
              </a:rPr>
              <a:t>детективы)</a:t>
            </a:r>
            <a:endParaRPr lang="ru-RU" sz="1000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380288" y="1341438"/>
            <a:ext cx="1655762" cy="172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5. </a:t>
            </a:r>
            <a:r>
              <a:rPr lang="ru-RU" sz="1000" dirty="0">
                <a:solidFill>
                  <a:srgbClr val="10253F"/>
                </a:solidFill>
                <a:cs typeface="Arial" charset="0"/>
              </a:rPr>
              <a:t>Лица, стоящие на учете в налоговом органе и применяющие  специальный налоговый режим «Налог на профессиональный доход»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9388" y="3357563"/>
            <a:ext cx="5184775" cy="11509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/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Регистрация лиц, добровольно вступающих в правоотношения по ОПС и снятие их с учета, осуществляется путем подачи заявления лично в клиентские службы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ОСФР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, почтовым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отправлением, через Единый портал государственных и муниципальных услуг, 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в мобильном приложении «Мой налог»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(только регистрации и только для 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лиц, применяющих «Налог на профессиональный доход»).  </a:t>
            </a:r>
            <a:endParaRPr lang="ru-RU" sz="1300" dirty="0">
              <a:solidFill>
                <a:srgbClr val="10253F"/>
              </a:solidFill>
              <a:cs typeface="Arial" charset="0"/>
            </a:endParaRPr>
          </a:p>
        </p:txBody>
      </p:sp>
      <p:pic>
        <p:nvPicPr>
          <p:cNvPr id="14352" name="Picture 13" descr="C:\Users\08041\Desktop\Для слайдов\4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600" y="4149725"/>
            <a:ext cx="5762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Стрелка вниз 45"/>
          <p:cNvSpPr/>
          <p:nvPr/>
        </p:nvSpPr>
        <p:spPr>
          <a:xfrm>
            <a:off x="2555875" y="1557338"/>
            <a:ext cx="268288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4284663" y="1557338"/>
            <a:ext cx="26828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6227763" y="1557338"/>
            <a:ext cx="26828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1331913" y="1557338"/>
            <a:ext cx="26828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>
            <a:off x="7235825" y="1125538"/>
            <a:ext cx="144463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79388" y="4581524"/>
            <a:ext cx="799306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 ПОДАВАЯ ЗАЯВЛЕНИЕ – НЕ ЗАБЫВАЙТЕ ПЛАТИТЬ!    </a:t>
            </a:r>
            <a:endParaRPr lang="ru-RU" sz="1400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000" dirty="0" smtClean="0">
                <a:solidFill>
                  <a:srgbClr val="10253F"/>
                </a:solidFill>
                <a:latin typeface="+mn-lt"/>
                <a:cs typeface="Times New Roman" pitchFamily="18" charset="0"/>
              </a:rPr>
              <a:t>- В </a:t>
            </a:r>
            <a:r>
              <a:rPr lang="ru-RU" sz="1000" dirty="0">
                <a:solidFill>
                  <a:srgbClr val="10253F"/>
                </a:solidFill>
                <a:latin typeface="+mn-lt"/>
                <a:cs typeface="Times New Roman" pitchFamily="18" charset="0"/>
              </a:rPr>
              <a:t>страховой стаж засчитываются </a:t>
            </a:r>
            <a:r>
              <a:rPr lang="ru-RU" sz="1000" b="1" dirty="0">
                <a:solidFill>
                  <a:srgbClr val="10253F"/>
                </a:solidFill>
                <a:latin typeface="+mn-lt"/>
                <a:cs typeface="Times New Roman" pitchFamily="18" charset="0"/>
              </a:rPr>
              <a:t>только те </a:t>
            </a:r>
            <a:r>
              <a:rPr lang="ru-RU" sz="1000" dirty="0">
                <a:solidFill>
                  <a:srgbClr val="10253F"/>
                </a:solidFill>
                <a:latin typeface="+mn-lt"/>
                <a:cs typeface="Times New Roman" pitchFamily="18" charset="0"/>
              </a:rPr>
              <a:t>периоды, за которые были уплачены страховые взносы. Продолжительность засчитываемых периодов уплаты СВ, не может составлять более половины стажа,  требуемых для назначения страховой пенсии по старости . </a:t>
            </a:r>
            <a:endParaRPr lang="ru-RU" sz="1000" dirty="0" smtClean="0">
              <a:solidFill>
                <a:srgbClr val="10253F"/>
              </a:solidFill>
              <a:latin typeface="+mn-lt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1000" dirty="0" smtClean="0">
                <a:latin typeface="+mn-lt"/>
              </a:rPr>
              <a:t>- Уплаченные суммы страховых взносов на обязательное пенсионное страхование направляются на финансирование страховой пенсии и учитываются на индивидуальных лицевых счетах застрахованных лиц в порядке, определенном Федеральным законом от 01.04.1996 № 27-ФЗ «Об индивидуальном (персонифицированном) учете в системах обязательного пенсионного страхования и обязательного социального страхования» за расчетный период, в котором такие суммы были уплачены.</a:t>
            </a:r>
            <a:endParaRPr lang="ru-RU" sz="1000" dirty="0">
              <a:solidFill>
                <a:srgbClr val="10253F"/>
              </a:solidFill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5857892"/>
            <a:ext cx="87154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оплаты страховых взносов – не позднее 31 декабря расчетного </a:t>
            </a:r>
            <a:r>
              <a:rPr lang="ru-RU" b="1" dirty="0" smtClean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года,</a:t>
            </a:r>
            <a:endParaRPr lang="ru-RU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/>
              <a:t>а в случае подачи заявления о прекращении правоотношений по обязательному пенсионному страхованию - не позднее дня подачи указанного заявления в территориальный орган Фонда.</a:t>
            </a:r>
          </a:p>
        </p:txBody>
      </p:sp>
      <p:sp>
        <p:nvSpPr>
          <p:cNvPr id="2" name="Скругленный прямоугольник 25"/>
          <p:cNvSpPr/>
          <p:nvPr/>
        </p:nvSpPr>
        <p:spPr>
          <a:xfrm>
            <a:off x="7380288" y="3141663"/>
            <a:ext cx="1655762" cy="15113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1000" dirty="0">
                <a:solidFill>
                  <a:srgbClr val="10253F"/>
                </a:solidFill>
                <a:cs typeface="Arial" charset="0"/>
              </a:rPr>
              <a:t>6. ФЛ из числа </a:t>
            </a:r>
            <a:r>
              <a:rPr lang="ru-RU" sz="1000" dirty="0" smtClean="0">
                <a:solidFill>
                  <a:srgbClr val="10253F"/>
                </a:solidFill>
                <a:cs typeface="Arial" charset="0"/>
              </a:rPr>
              <a:t>ИП, нотариусов, адвокатов</a:t>
            </a:r>
            <a:r>
              <a:rPr lang="ru-RU" sz="1000" dirty="0">
                <a:solidFill>
                  <a:srgbClr val="10253F"/>
                </a:solidFill>
                <a:cs typeface="Arial" charset="0"/>
              </a:rPr>
              <a:t>, являющихся получателями пенсии за выслугу лет или пенсии по инвалидности в соответствии с Законом РФ от 12.02.1993 № 4468-1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67544" y="332656"/>
            <a:ext cx="8208912" cy="5960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tx2">
                <a:lumMod val="75000"/>
                <a:alpha val="6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rgbClr val="10253F"/>
                </a:solidFill>
                <a:cs typeface="Times New Roman" pitchFamily="18" charset="0"/>
              </a:rPr>
              <a:t>Расчет </a:t>
            </a:r>
            <a:r>
              <a:rPr lang="ru-RU" sz="1600" dirty="0">
                <a:solidFill>
                  <a:srgbClr val="10253F"/>
                </a:solidFill>
                <a:cs typeface="Times New Roman" pitchFamily="18" charset="0"/>
              </a:rPr>
              <a:t>страховых взносов, подлежащих уплате за расчетный </a:t>
            </a:r>
            <a:r>
              <a:rPr lang="ru-RU" sz="1600" dirty="0" smtClean="0">
                <a:solidFill>
                  <a:srgbClr val="10253F"/>
                </a:solidFill>
                <a:cs typeface="Times New Roman" pitchFamily="18" charset="0"/>
              </a:rPr>
              <a:t>период:</a:t>
            </a:r>
            <a:endParaRPr lang="ru-RU" sz="1600" dirty="0">
              <a:solidFill>
                <a:srgbClr val="10253F"/>
              </a:solidFill>
              <a:cs typeface="Arial" charset="0"/>
            </a:endParaRPr>
          </a:p>
        </p:txBody>
      </p:sp>
      <p:pic>
        <p:nvPicPr>
          <p:cNvPr id="16388" name="Picture 13" descr="C:\Users\08041\Desktop\Для слайдов\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933825"/>
            <a:ext cx="10461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8596" y="2786058"/>
            <a:ext cx="83518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Уплату </a:t>
            </a:r>
            <a:r>
              <a:rPr lang="ru-RU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СВ можно осуществлять как однократным платежом в полном размере в конце текущего года, так и с разбивкой суммы по месяцам, либо кварталам.</a:t>
            </a:r>
          </a:p>
          <a:p>
            <a:pPr algn="just" eaLnBrk="0" hangingPunct="0">
              <a:defRPr/>
            </a:pPr>
            <a:r>
              <a:rPr lang="ru-RU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Важно! Расчетный период начинается с момента подачи заявления о вступлении в правоотношения по ОПС. Размер СВ, подлежащих уплате, определяется пропорционально количеству календарных дней/месяцев, в течении которых лицо состояло в правоотношениях по ОПС. Сумма уплаченных СВ напрямую влияет на размер будущей пенсии.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1785918" y="2928934"/>
            <a:ext cx="6500826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</a:endParaRPr>
          </a:p>
          <a:p>
            <a:endParaRPr lang="ru-RU" sz="1300" dirty="0">
              <a:latin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</a:rPr>
              <a:t>Банк получателя - ОТДЕЛЕНИЕ ПЕРМЬ БАНКА РОССИИ//УФК по Пермскому краю г. Пермь;</a:t>
            </a:r>
          </a:p>
          <a:p>
            <a:r>
              <a:rPr lang="ru-RU" sz="1100" b="1" dirty="0" smtClean="0">
                <a:latin typeface="Times New Roman" pitchFamily="18" charset="0"/>
              </a:rPr>
              <a:t>ИНН / КПП получателя – 5904084719 / 590401001;</a:t>
            </a:r>
          </a:p>
          <a:p>
            <a:r>
              <a:rPr lang="ru-RU" sz="1100" b="1" dirty="0" smtClean="0">
                <a:latin typeface="Times New Roman" pitchFamily="18" charset="0"/>
              </a:rPr>
              <a:t>Получатель – УФК по Пермскому краю (ОСФР по Пермскому краю);</a:t>
            </a:r>
          </a:p>
          <a:p>
            <a:r>
              <a:rPr lang="ru-RU" sz="1100" b="1" dirty="0" smtClean="0">
                <a:latin typeface="Times New Roman" pitchFamily="18" charset="0"/>
              </a:rPr>
              <a:t>Номер счета банка получателя - 40102810145370000048 </a:t>
            </a:r>
          </a:p>
          <a:p>
            <a:r>
              <a:rPr lang="ru-RU" sz="1100" b="1" dirty="0" smtClean="0">
                <a:latin typeface="Times New Roman" pitchFamily="18" charset="0"/>
              </a:rPr>
              <a:t>Номер счета получателя – 03100643000000015600 ;</a:t>
            </a:r>
          </a:p>
          <a:p>
            <a:r>
              <a:rPr lang="ru-RU" sz="1100" b="1" dirty="0" smtClean="0">
                <a:latin typeface="Times New Roman" pitchFamily="18" charset="0"/>
              </a:rPr>
              <a:t>БИК – 015773997 ;</a:t>
            </a:r>
          </a:p>
          <a:p>
            <a:r>
              <a:rPr lang="ru-RU" sz="1100" b="1" dirty="0" smtClean="0">
                <a:latin typeface="Times New Roman" pitchFamily="18" charset="0"/>
              </a:rPr>
              <a:t>КБК – 79710205000061000160</a:t>
            </a:r>
          </a:p>
          <a:p>
            <a:r>
              <a:rPr lang="ru-RU" sz="1100" b="1" dirty="0" smtClean="0">
                <a:latin typeface="Times New Roman" pitchFamily="18" charset="0"/>
              </a:rPr>
              <a:t>Назначение платежа:  </a:t>
            </a:r>
            <a:r>
              <a:rPr lang="ru-RU" sz="1100" b="1" dirty="0" err="1" smtClean="0">
                <a:latin typeface="Times New Roman" pitchFamily="18" charset="0"/>
              </a:rPr>
              <a:t>ДоСВ</a:t>
            </a:r>
            <a:r>
              <a:rPr lang="ru-RU" sz="1100" b="1" dirty="0" smtClean="0">
                <a:latin typeface="Times New Roman" pitchFamily="18" charset="0"/>
              </a:rPr>
              <a:t> за </a:t>
            </a:r>
            <a:r>
              <a:rPr lang="ru-RU" sz="1100" b="1" dirty="0" err="1" smtClean="0">
                <a:latin typeface="Times New Roman" pitchFamily="18" charset="0"/>
              </a:rPr>
              <a:t>рег.№</a:t>
            </a:r>
            <a:r>
              <a:rPr lang="ru-RU" sz="1100" b="1" dirty="0" smtClean="0">
                <a:latin typeface="Times New Roman" pitchFamily="18" charset="0"/>
              </a:rPr>
              <a:t> …-…-……</a:t>
            </a:r>
            <a:r>
              <a:rPr lang="ru-RU" sz="1100" b="1" dirty="0" smtClean="0">
                <a:solidFill>
                  <a:srgbClr val="10253F"/>
                </a:solidFill>
                <a:latin typeface="Times New Roman" pitchFamily="18" charset="0"/>
              </a:rPr>
              <a:t> </a:t>
            </a:r>
          </a:p>
          <a:p>
            <a:pPr algn="just" eaLnBrk="0" hangingPunct="0"/>
            <a:endParaRPr lang="ru-RU" sz="1300" b="1" dirty="0">
              <a:solidFill>
                <a:srgbClr val="10253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600" b="1" dirty="0">
              <a:solidFill>
                <a:srgbClr val="10253F"/>
              </a:solidFill>
            </a:endParaRP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428596" y="1714488"/>
            <a:ext cx="8143932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None/>
            </a:pPr>
            <a:r>
              <a:rPr lang="ru-RU" sz="1200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1МРОТ </a:t>
            </a:r>
            <a:r>
              <a:rPr lang="ru-RU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01.01.2024 </a:t>
            </a:r>
            <a:r>
              <a:rPr lang="ru-RU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1200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19242 </a:t>
            </a:r>
            <a:r>
              <a:rPr lang="ru-RU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1200" dirty="0">
              <a:solidFill>
                <a:srgbClr val="10253F"/>
              </a:solidFill>
              <a:latin typeface="Times New Roman" pitchFamily="18" charset="0"/>
            </a:endParaRPr>
          </a:p>
          <a:p>
            <a:pPr eaLnBrk="0" hangingPunct="0">
              <a:buFont typeface="Arial" charset="0"/>
              <a:buNone/>
            </a:pPr>
            <a:r>
              <a:rPr lang="ru-RU" sz="1200" b="1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Минимальный размер на 20</a:t>
            </a:r>
            <a:r>
              <a:rPr lang="en-US" sz="12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4 год – 50798,88 </a:t>
            </a:r>
            <a:r>
              <a:rPr lang="ru-RU" sz="1200" b="1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рублей (</a:t>
            </a:r>
            <a:r>
              <a:rPr lang="ru-RU" sz="12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19242*22</a:t>
            </a:r>
            <a:r>
              <a:rPr lang="ru-RU" sz="1200" b="1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%*12);</a:t>
            </a:r>
          </a:p>
          <a:p>
            <a:pPr eaLnBrk="0" hangingPunct="0"/>
            <a:r>
              <a:rPr lang="ru-RU" sz="1200" b="1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Максимальный размер  на 20</a:t>
            </a:r>
            <a:r>
              <a:rPr lang="en-US" sz="12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4 год– 406391,04 рубля  </a:t>
            </a:r>
            <a:r>
              <a:rPr lang="ru-RU" sz="1200" b="1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8*19242*22</a:t>
            </a:r>
            <a:r>
              <a:rPr lang="ru-RU" sz="1200" b="1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%*12).</a:t>
            </a:r>
          </a:p>
          <a:p>
            <a:pPr algn="just" eaLnBrk="0" hangingPunct="0"/>
            <a:endParaRPr lang="ru-RU" sz="1000" b="1" dirty="0">
              <a:solidFill>
                <a:srgbClr val="10253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900" b="1" dirty="0">
              <a:solidFill>
                <a:srgbClr val="10253F"/>
              </a:solidFill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1857356" y="3929066"/>
            <a:ext cx="6840538" cy="1657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/>
        </p:nvGraphicFramePr>
        <p:xfrm>
          <a:off x="428596" y="1071546"/>
          <a:ext cx="8104215" cy="852551"/>
        </p:xfrm>
        <a:graphic>
          <a:graphicData uri="http://schemas.openxmlformats.org/drawingml/2006/table">
            <a:tbl>
              <a:tblPr/>
              <a:tblGrid>
                <a:gridCol w="3395128"/>
                <a:gridCol w="4709087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Минимальный размер СВ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Максимальный размер СВ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1МРОТ*22%*12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8МРОТ*22%*12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сширенное прав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24822</TotalTime>
  <Words>599</Words>
  <Application>Microsoft Office PowerPoint</Application>
  <PresentationFormat>Экран (4:3)</PresentationFormat>
  <Paragraphs>48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расширенное правление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Царева Анна Конста.</dc:creator>
  <cp:lastModifiedBy>ЗВЕЗДИНА ОЛЬГА МИХАЙЛОВНА</cp:lastModifiedBy>
  <cp:revision>1516</cp:revision>
  <cp:lastPrinted>2019-03-25T15:11:35Z</cp:lastPrinted>
  <dcterms:created xsi:type="dcterms:W3CDTF">2015-02-19T08:53:40Z</dcterms:created>
  <dcterms:modified xsi:type="dcterms:W3CDTF">2024-01-15T07:32:58Z</dcterms:modified>
</cp:coreProperties>
</file>